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80C828-1FDF-4D95-BCA1-0A3F8EC222C2}">
  <a:tblStyle styleId="{7480C828-1FDF-4D95-BCA1-0A3F8EC222C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98C7CFF-D871-4AE0-96EB-F3866EAEA583}"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8161" cy="465140"/>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634" y="1"/>
            <a:ext cx="3038161" cy="465140"/>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62"/>
            <a:ext cx="3038161" cy="465140"/>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28955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This class will address some of the most important habits one must develop to be successful: goal setting and time &amp; task management.</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87" name="Google Shape;87;p1: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02704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10: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Assessing Progress is where Marine Corps Leadership Development comes together. This is where small unit leaders really get to know and understand their Marines. By using the Follow-On &amp; Subsequent Coaching Form regularly leaders reinforce their own progress. This is Developing Subordinates. As leaders we evaluate and are evaluated based on this.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The Future Assessment Worksheet is another resource the Marine Corps Leadership Development has on the website for leaders and Marines alike to use during regular evaluations and assessments. This is simply a tool, that assists in the continuous process of developing our Marines. </a:t>
            </a:r>
            <a:endParaRPr sz="1200" b="0" i="0" u="none" strike="noStrike" cap="none">
              <a:solidFill>
                <a:schemeClr val="dk1"/>
              </a:solidFill>
              <a:latin typeface="Arial"/>
              <a:ea typeface="Arial"/>
              <a:cs typeface="Arial"/>
              <a:sym typeface="Arial"/>
            </a:endParaRPr>
          </a:p>
        </p:txBody>
      </p:sp>
      <p:sp>
        <p:nvSpPr>
          <p:cNvPr id="172" name="Google Shape;172;p10: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22137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1: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79" name="Google Shape;179;p11: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7787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12: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86" name="Google Shape;186;p12: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94930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13: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Now that we have a great plan, some education on managing time and planning the day is warranted:</a:t>
            </a:r>
            <a:endParaRPr sz="1200" b="0" i="0" u="none" strike="noStrike" cap="none">
              <a:solidFill>
                <a:schemeClr val="dk1"/>
              </a:solidFill>
              <a:latin typeface="Arial"/>
              <a:ea typeface="Arial"/>
              <a:cs typeface="Arial"/>
              <a:sym typeface="Arial"/>
            </a:endParaRPr>
          </a:p>
        </p:txBody>
      </p:sp>
      <p:sp>
        <p:nvSpPr>
          <p:cNvPr id="193" name="Google Shape;193;p13: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451756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p14: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345849" marR="0" lvl="0" indent="-345849"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Read through these questions, and think to yourself about some of these. </a:t>
            </a:r>
            <a:endParaRPr sz="1200" b="0" i="0" u="none" strike="noStrike" cap="none">
              <a:solidFill>
                <a:schemeClr val="dk1"/>
              </a:solidFill>
              <a:latin typeface="Arial"/>
              <a:ea typeface="Arial"/>
              <a:cs typeface="Arial"/>
              <a:sym typeface="Arial"/>
            </a:endParaRPr>
          </a:p>
          <a:p>
            <a:pPr marL="345849" marR="0" lvl="0" indent="-345849"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Responding "yes" to even or two of these statements may indicate difficulties. Make some time now and plan ahead.</a:t>
            </a:r>
            <a:endParaRPr/>
          </a:p>
          <a:p>
            <a:pPr marL="345849" marR="0" lvl="0" indent="-345849"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Goal setting is a powerful process for thinking about your ideal future, and for motivating yourself to turn this vision of the future into reality</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200" name="Google Shape;200;p14: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82891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6" name="Google Shape;206;p15: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07" name="Google Shape;207;p15: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400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16: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The Time Management Matrix is in 4 Quadrants. We must balance these quadrants, limiting time in the bottom half and placing a higher value on the top two. Urgent/Important Tasks must be completed, however Not Urgent important tasks maintain our foundation to do great things when the time is right.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Which is most important: Think COIN, we learned this and we can apply these tactical lessons learned to planning and managing our lives. In the COIN fight is it wise to shoot the enemy if it will cause collateral damage? No, so of course we think long term, we invest in protecting the population, and we do it, day after day. This is thinking long term, investing in mission accomplishment. We define the mission in the six area of our life, and prioritize with the long term in mind. </a:t>
            </a:r>
            <a:endParaRPr sz="1200" b="0" i="0" u="none" strike="noStrike" cap="none">
              <a:solidFill>
                <a:schemeClr val="dk1"/>
              </a:solidFill>
              <a:latin typeface="Arial"/>
              <a:ea typeface="Arial"/>
              <a:cs typeface="Arial"/>
              <a:sym typeface="Arial"/>
            </a:endParaRPr>
          </a:p>
        </p:txBody>
      </p:sp>
      <p:sp>
        <p:nvSpPr>
          <p:cNvPr id="215" name="Google Shape;215;p16: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60178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17: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28" name="Google Shape;228;p17: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193101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4" name="Google Shape;234;p18: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345849" marR="0" lvl="0" indent="-345849"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Future deals with goal setting for the other functional areas and managing your time to assist you in reaching those goals.</a:t>
            </a:r>
            <a:endParaRPr/>
          </a:p>
          <a:p>
            <a:pPr marL="345849" marR="0" lvl="0" indent="-269649" algn="l" rtl="0">
              <a:lnSpc>
                <a:spcPct val="90000"/>
              </a:lnSpc>
              <a:spcBef>
                <a:spcPts val="24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345849" marR="0" lvl="0" indent="-345849"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Time Management encompasses a wide scope of activities, and these include planning, setting goals, delegation, analysis of time spent, monitoring, organizing, scheduling, and prioritizing. </a:t>
            </a:r>
            <a:endParaRPr/>
          </a:p>
          <a:p>
            <a:pPr marL="345849" marR="0" lvl="0" indent="-345849"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Time management refers not only to work activities, but also encompasses personal activities as well. </a:t>
            </a:r>
            <a:endParaRPr/>
          </a:p>
          <a:p>
            <a:pPr marL="345849" marR="0" lvl="0" indent="-345849"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A time management system is a designed combination of processes, tools and techniques."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235" name="Google Shape;235;p18: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49381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1" name="Google Shape;241;p19: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This is simply an example of how weekly goals can be translated into daily efforts. Marines can certainly use smart phones, computers, personal binders etc. for this. This form can be printed off and taped/stapled into a Marines notebook, and can easily be used for small unit inspections.  </a:t>
            </a:r>
            <a:endParaRPr sz="1200" b="0" i="0" u="none" strike="noStrike" cap="none">
              <a:solidFill>
                <a:schemeClr val="dk1"/>
              </a:solidFill>
              <a:latin typeface="Arial"/>
              <a:ea typeface="Arial"/>
              <a:cs typeface="Arial"/>
              <a:sym typeface="Arial"/>
            </a:endParaRPr>
          </a:p>
        </p:txBody>
      </p:sp>
      <p:sp>
        <p:nvSpPr>
          <p:cNvPr id="242" name="Google Shape;242;p19: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85086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
        <p:nvSpPr>
          <p:cNvPr id="96" name="Google Shape;96;p2:notes"/>
          <p:cNvSpPr>
            <a:spLocks noGrp="1" noRot="1" noChangeAspect="1"/>
          </p:cNvSpPr>
          <p:nvPr>
            <p:ph type="sldImg" idx="2"/>
          </p:nvPr>
        </p:nvSpPr>
        <p:spPr>
          <a:xfrm>
            <a:off x="1182688"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2:notes"/>
          <p:cNvSpPr txBox="1">
            <a:spLocks noGrp="1"/>
          </p:cNvSpPr>
          <p:nvPr>
            <p:ph type="body" idx="1"/>
          </p:nvPr>
        </p:nvSpPr>
        <p:spPr>
          <a:xfrm>
            <a:off x="934078" y="4416430"/>
            <a:ext cx="5142244" cy="418306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8" name="Google Shape;98;p2:notes"/>
          <p:cNvSpPr txBox="1"/>
          <p:nvPr/>
        </p:nvSpPr>
        <p:spPr>
          <a:xfrm>
            <a:off x="3972240" y="8831261"/>
            <a:ext cx="3038160" cy="465139"/>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046002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9" name="Google Shape;249;p20: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By guiding the coaching process and employing the core leadership development skills in this way, the leader provides the subordinates with the vision, challenge and support, helping them visualize their goals, challenging them to take the necessary action to achieve them, and supporting them throughout the process of doing so.</a:t>
            </a:r>
            <a:endParaRPr/>
          </a:p>
        </p:txBody>
      </p:sp>
      <p:sp>
        <p:nvSpPr>
          <p:cNvPr id="250" name="Google Shape;250;p20:notes"/>
          <p:cNvSpPr txBox="1"/>
          <p:nvPr/>
        </p:nvSpPr>
        <p:spPr>
          <a:xfrm>
            <a:off x="3970937"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20</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578519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8" name="Google Shape;268;p21: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Why a leaders logbook: </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Affordable:  standard green memo book: 7530-00-222-3521 ~ $2.70 thru servmart/   Marine Leaders Notebook through Behavioral health free to download or free in hardcopy (when in stock)</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Deployable- size cargo pocket</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Flexible -  many variations use one that fits your unit’s needs</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Transferable:  pages can be transcribed or replaced </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Teachable:  train the trainer on how to build/ use a standard covey type Marine daily planner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Durable:  hard cover or electronic can be used/stored in multiple ways </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Replaceable:  replacements through various civilian outlets/ servmart /download</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269" name="Google Shape;269;p21: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21</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653987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9" name="Google Shape;279;p22: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1" i="0" u="sng" strike="noStrike" cap="none">
                <a:solidFill>
                  <a:schemeClr val="dk1"/>
                </a:solidFill>
                <a:latin typeface="Arial"/>
                <a:ea typeface="Arial"/>
                <a:cs typeface="Arial"/>
                <a:sym typeface="Arial"/>
              </a:rPr>
              <a:t>LEADER’S LOGBOOK INSTRUCTIONS TEMPLATE</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1" i="0" u="sng" strike="noStrike" cap="none">
                <a:solidFill>
                  <a:schemeClr val="dk1"/>
                </a:solidFill>
                <a:latin typeface="Arial"/>
                <a:ea typeface="Arial"/>
                <a:cs typeface="Arial"/>
                <a:sym typeface="Arial"/>
              </a:rPr>
              <a:t>SETUP:</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Copy this page and reduce it to 60%  Then Glue the reduced copy inside the front cover of book 7530-00-222-3521</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Name and POC info on first page inside the front cover.</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First 2-3 lined pages for your index. Title “Index” at the top.</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The First page after the Index is page 1.  Number first 30 or 40 Pages in the upper right corners.</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Use Page 1  to write your Mission Statement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Pages 2 -7 are for your functional area goals (Fidelity, Fighter, Fitness, Family, Finances, Future) Specific Measurable, Attainable, Relevant, and Time-based) </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Page 8 and 9. Following your Mission Statement and Goals at the front of the book, create your Long Range Planning Calendar.  Do this by drawing a line down the middle of each page.  That gives you four columns across the double page.  On the top line write the months above each column Jan, Feb, Mar, Apr.  Overdraw the 9th and 10th lines.  In the small spaces you have made write the months May, Jun, Jul, and Aug.  Overdraw lines 18 and 19 and write the months Sep, Oct, Nov, and Dec.</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Page 10 Ideas</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Page 11 Lessons Learned</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Page 12 Leader Notes</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Page 13 References</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Page 14-17 Tasks.  Set this up with columns to track your tasks across a double page.   For example: Done, Task, Date, Assigned to, Due, Priority, Due to, Notes.  You may want to use page 14-15 to track tasks assigned to you and 16-17 for tasks you assign to others.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Page 18-19 “Week-at-a-Glance”   Overdraw the first and 19th Lines.  Separate the left page and the right page into 4 columns each by drawing a line down the center of each page and then lines about an inch to the left and right of the center lines.   Label the columns on page 18 Mon, Tues, Wed, Thur.  Label the columns on page 19 Fri, Sat, Sun, Goals.  On the last column only (goals) overdraw lines 5,10,15,23.  That divides your goals column into 6 boxes.  Label them Fight, Fit, $, Fam, Fid, Fut.</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Use pages 20-21 to make a copy of what you just made on page 18-19.  Note that when you line your bookmark up on your Week at a glance" pages you can enter appointments on the appropriate line for the hour of day.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 Under the schedule area of each day you write your tasks for that day.</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Continue making "Week at a glance" pages for a month or two.  The next page after that will start your notes.  You don't need to make all your pages at once.  Do that at opportune times such as when you are waiting for a meeting to start.</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Use the last three pages for your POCs and label the pages from back to front “A-I, J-Q, and R-Z” respectively.</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From back to front after the POCs, create monthly calendar sheets using two facing pages, either creating blocks or using a line for each day of the month (1-15 on the left side and 16-31 on the right).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Add unit specific pages or any other page that support your mission. Either write in or glue to the page</a:t>
            </a:r>
            <a:endParaRPr/>
          </a:p>
          <a:p>
            <a:pPr marL="0" marR="0" lvl="0" indent="0" algn="l" rtl="0">
              <a:spcBef>
                <a:spcPts val="360"/>
              </a:spcBef>
              <a:spcAft>
                <a:spcPts val="0"/>
              </a:spcAft>
              <a:buNone/>
            </a:pPr>
            <a:r>
              <a:rPr lang="en-US" sz="1200" b="1" i="0" u="sng" strike="noStrike" cap="none">
                <a:solidFill>
                  <a:schemeClr val="dk1"/>
                </a:solidFill>
                <a:latin typeface="Arial"/>
                <a:ea typeface="Arial"/>
                <a:cs typeface="Arial"/>
                <a:sym typeface="Arial"/>
              </a:rPr>
              <a:t>DAILY:</a:t>
            </a:r>
            <a:r>
              <a:rPr lang="en-US" sz="1200" b="1" i="0" u="none" strike="noStrike" cap="none">
                <a:solidFill>
                  <a:schemeClr val="dk1"/>
                </a:solidFill>
                <a:latin typeface="Arial"/>
                <a:ea typeface="Arial"/>
                <a:cs typeface="Arial"/>
                <a:sym typeface="Arial"/>
              </a:rPr>
              <a:t> (Plan each day for 5 minutes the night prior)</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Prioritize tasks for the day (A, B, C, 1, 2, 3, etc.)</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Record all significant events, using tags for different topic areas for easy reference later.</a:t>
            </a:r>
            <a:endParaRPr/>
          </a:p>
          <a:p>
            <a:pPr marL="0" marR="0" lvl="0" indent="0" algn="l" rtl="0">
              <a:spcBef>
                <a:spcPts val="360"/>
              </a:spcBef>
              <a:spcAft>
                <a:spcPts val="0"/>
              </a:spcAft>
              <a:buNone/>
            </a:pPr>
            <a:r>
              <a:rPr lang="en-US" sz="1200" b="1" i="0" u="none" strike="noStrike" cap="none">
                <a:solidFill>
                  <a:schemeClr val="dk1"/>
                </a:solidFill>
                <a:latin typeface="Arial"/>
                <a:ea typeface="Arial"/>
                <a:cs typeface="Arial"/>
                <a:sym typeface="Arial"/>
              </a:rPr>
              <a:t>At the end of the day, review your notes and index important information.  For example, you may have an index topic for counseling sessions where you will list all of the pages that have notes on those sessions. The index line may look something like this:</a:t>
            </a:r>
            <a:r>
              <a:rPr lang="en-US" sz="1200" b="0" i="0" u="none" strike="noStrike" cap="none">
                <a:solidFill>
                  <a:schemeClr val="dk1"/>
                </a:solidFill>
                <a:latin typeface="Arial"/>
                <a:ea typeface="Arial"/>
                <a:cs typeface="Arial"/>
                <a:sym typeface="Arial"/>
              </a:rPr>
              <a:t>  </a:t>
            </a:r>
            <a:r>
              <a:rPr lang="en-US" sz="1200" b="1" i="0" u="none" strike="noStrike" cap="none">
                <a:solidFill>
                  <a:schemeClr val="dk1"/>
                </a:solidFill>
                <a:latin typeface="Arial"/>
                <a:ea typeface="Arial"/>
                <a:cs typeface="Arial"/>
                <a:sym typeface="Arial"/>
              </a:rPr>
              <a:t>Counseling: 10, 13, 14, 22, 35…</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Circle page numbers after they have been properly indexed to keep track of what has been recorded.</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Review the day and see what you can do better tomorrow. – add to fidelity goals.</a:t>
            </a:r>
            <a:endParaRPr/>
          </a:p>
          <a:p>
            <a:pPr marL="0" marR="0" lvl="0" indent="0" algn="l" rtl="0">
              <a:spcBef>
                <a:spcPts val="360"/>
              </a:spcBef>
              <a:spcAft>
                <a:spcPts val="0"/>
              </a:spcAft>
              <a:buNone/>
            </a:pPr>
            <a:r>
              <a:rPr lang="en-US" sz="1200" b="1" i="0" u="sng" strike="noStrike" cap="none">
                <a:solidFill>
                  <a:schemeClr val="dk1"/>
                </a:solidFill>
                <a:latin typeface="Arial"/>
                <a:ea typeface="Arial"/>
                <a:cs typeface="Arial"/>
                <a:sym typeface="Arial"/>
              </a:rPr>
              <a:t>WEEKLY: </a:t>
            </a:r>
            <a:r>
              <a:rPr lang="en-US" sz="1200" b="1" i="0" u="none" strike="noStrike" cap="none">
                <a:solidFill>
                  <a:schemeClr val="dk1"/>
                </a:solidFill>
                <a:latin typeface="Arial"/>
                <a:ea typeface="Arial"/>
                <a:cs typeface="Arial"/>
                <a:sym typeface="Arial"/>
              </a:rPr>
              <a:t>(15-20 minutes over the weekend before you start the next week)</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Transfer events from your monthly calendar to your week-at-a-glance.</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Pick a least one goal for each functional area to accomplish during the week and schedule it.</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Schedule other tasks that you must accomplish around your goals and events that are already scheduled.</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Review the week with your Mentor/team.</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At the end of the week, pick one thing that you need to do better and include that in your Fidelity goal for the next week.</a:t>
            </a:r>
            <a:endParaRPr/>
          </a:p>
          <a:p>
            <a:pPr marL="0" marR="0" lvl="0" indent="0" algn="l" rtl="0">
              <a:spcBef>
                <a:spcPts val="360"/>
              </a:spcBef>
              <a:spcAft>
                <a:spcPts val="0"/>
              </a:spcAft>
              <a:buNone/>
            </a:pPr>
            <a:r>
              <a:rPr lang="en-US" sz="1200" b="1" i="0" u="sng" strike="noStrike" cap="none">
                <a:solidFill>
                  <a:schemeClr val="dk1"/>
                </a:solidFill>
                <a:latin typeface="Arial"/>
                <a:ea typeface="Arial"/>
                <a:cs typeface="Arial"/>
                <a:sym typeface="Arial"/>
              </a:rPr>
              <a:t>MONTHLY:</a:t>
            </a:r>
            <a:r>
              <a:rPr lang="en-US" sz="1200" b="0" i="0" u="none" strike="noStrike" cap="none">
                <a:solidFill>
                  <a:schemeClr val="dk1"/>
                </a:solidFill>
                <a:latin typeface="Arial"/>
                <a:ea typeface="Arial"/>
                <a:cs typeface="Arial"/>
                <a:sym typeface="Arial"/>
              </a:rPr>
              <a:t>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Review your functional areas and goals, and schedule action steps on your monthly calendar.</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Record significant dates, deadlines, scheduled events, etc. on your monthly calendar.</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Review the upcoming month with your supervisor/ counselor/mentor</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280" name="Google Shape;280;p22: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22</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023917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7" name="Google Shape;287;p23: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88" name="Google Shape;288;p23: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23</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976108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p24: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1" i="0" u="sng" strike="noStrike" cap="none">
                <a:solidFill>
                  <a:schemeClr val="dk1"/>
                </a:solidFill>
                <a:latin typeface="Arial"/>
                <a:ea typeface="Arial"/>
                <a:cs typeface="Arial"/>
                <a:sym typeface="Arial"/>
              </a:rPr>
              <a:t>LEADER’S LOGBOOK BOOKMARK</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(Copy this page and cut out the bookmarks.  Glue them back to back and laminate it.  Use this tool for your week-at-a-glance pages to plan and schedule your week.)                             </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296" name="Google Shape;296;p24: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841144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3" name="Google Shape;303;p25: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04" name="Google Shape;304;p25: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047876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4" name="Google Shape;314;p26: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15" name="Google Shape;315;p26: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635923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5" name="Google Shape;325;p27: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26" name="Google Shape;326;p27: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706849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6" name="Google Shape;336;p28: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The SMART Goals provide clear mission statements for ourselves and our Marines. What does a Marine want to accomplish? Simply break that down into a SMART goal with a clear mission type order: i.e…..</a:t>
            </a:r>
            <a:endParaRPr sz="1200" b="0" i="0" u="none" strike="noStrike" cap="none">
              <a:solidFill>
                <a:schemeClr val="dk1"/>
              </a:solidFill>
              <a:latin typeface="Arial"/>
              <a:ea typeface="Arial"/>
              <a:cs typeface="Arial"/>
              <a:sym typeface="Arial"/>
            </a:endParaRPr>
          </a:p>
        </p:txBody>
      </p:sp>
      <p:sp>
        <p:nvSpPr>
          <p:cNvPr id="337" name="Google Shape;337;p28: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28</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687590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3" name="Google Shape;343;p29: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44" name="Google Shape;344;p29: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29</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93593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5" name="Google Shape;105;p3: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Time Management and Goal setting skills are of course valuable for any person. </a:t>
            </a:r>
            <a:endParaRPr/>
          </a:p>
          <a:p>
            <a:pPr marL="171450" marR="0" lvl="0" indent="-171450"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Ultimately, this portion is just a way to facilitate engaged leadership and organically create mentoring relationships.</a:t>
            </a:r>
            <a:endParaRPr/>
          </a:p>
          <a:p>
            <a:pPr marL="171450" marR="0" lvl="0" indent="-171450"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By setting goals and asking our Marines to do the same we force ourselves to prioritize: which starts with identifying the basics of what is important to us. These are real life skills that take time and practice to master. We are providing a real life skill that improves readiness, and helps Marines for the rest of their lives. </a:t>
            </a:r>
            <a:endParaRPr/>
          </a:p>
          <a:p>
            <a:pPr marL="171450" marR="0" lvl="0" indent="-171450"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Start to explore how the business world approaches things. There is a lot Marine officers can learn, about leadership and management from the business world as we begin to think about higher levels of leadership skills.  </a:t>
            </a:r>
            <a:endParaRPr/>
          </a:p>
          <a:p>
            <a:pPr marL="171450" marR="0" lvl="0" indent="-95250" algn="l" rtl="0">
              <a:spcBef>
                <a:spcPts val="36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6" name="Google Shape;106;p3: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91309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0" name="Google Shape;350;p30: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lnSpc>
                <a:spcPct val="90000"/>
              </a:lnSpc>
              <a:spcBef>
                <a:spcPts val="0"/>
              </a:spcBef>
              <a:spcAft>
                <a:spcPts val="0"/>
              </a:spcAft>
              <a:buNone/>
            </a:pPr>
            <a:r>
              <a:rPr lang="en-US" sz="1200" b="1" i="0" u="none" strike="noStrike" cap="none">
                <a:solidFill>
                  <a:schemeClr val="dk1"/>
                </a:solidFill>
                <a:latin typeface="Arial"/>
                <a:ea typeface="Arial"/>
                <a:cs typeface="Arial"/>
                <a:sym typeface="Arial"/>
              </a:rPr>
              <a:t>Record</a:t>
            </a:r>
            <a:r>
              <a:rPr lang="en-US" sz="1200" b="0" i="0" u="none" strike="noStrike" cap="none">
                <a:solidFill>
                  <a:schemeClr val="dk1"/>
                </a:solidFill>
                <a:latin typeface="Arial"/>
                <a:ea typeface="Arial"/>
                <a:cs typeface="Arial"/>
                <a:sym typeface="Arial"/>
              </a:rPr>
              <a:t>:  tasks / deadlines in appropriate day/hour blocks in an organizer/ MS Outlook or leader’s notebook.</a:t>
            </a:r>
            <a:endParaRPr/>
          </a:p>
          <a:p>
            <a:pPr marL="0" marR="0" lvl="0" indent="0" algn="l" rtl="0">
              <a:lnSpc>
                <a:spcPct val="90000"/>
              </a:lnSpc>
              <a:spcBef>
                <a:spcPts val="240"/>
              </a:spcBef>
              <a:spcAft>
                <a:spcPts val="0"/>
              </a:spcAft>
              <a:buNone/>
            </a:pPr>
            <a:endParaRPr sz="1200" b="0" i="0" u="none" strike="noStrike" cap="none">
              <a:solidFill>
                <a:schemeClr val="dk1"/>
              </a:solidFill>
              <a:latin typeface="Arial"/>
              <a:ea typeface="Arial"/>
              <a:cs typeface="Arial"/>
              <a:sym typeface="Arial"/>
            </a:endParaRPr>
          </a:p>
          <a:p>
            <a:pPr marL="288207" marR="0" lvl="0" indent="-288207"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Consider your time to be used and make every attempt to get the most out of every day and build on your successes.</a:t>
            </a:r>
            <a:endParaRPr/>
          </a:p>
          <a:p>
            <a:pPr marL="288207" marR="0" lvl="0" indent="-288207"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Keep leaders notebook or organizer  IOT jot down the task, things to do or notes to yourself.</a:t>
            </a:r>
            <a:endParaRPr/>
          </a:p>
          <a:p>
            <a:pPr marL="288207" marR="0" lvl="0" indent="-288207"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Record all regularly scheduled personal activities - meetings and PT.</a:t>
            </a:r>
            <a:endParaRPr/>
          </a:p>
          <a:p>
            <a:pPr marL="288207" marR="0" lvl="0" indent="-288207"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Record any special activities you need to do or want to do on a regular basis (College Courses).  </a:t>
            </a:r>
            <a:endParaRPr/>
          </a:p>
          <a:p>
            <a:pPr marL="288207" marR="0" lvl="0" indent="-288207"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Schedule a review time immediately after your classes and study time </a:t>
            </a:r>
            <a:endParaRPr/>
          </a:p>
          <a:p>
            <a:pPr marL="288207" marR="0" lvl="0" indent="-212007" algn="l" rtl="0">
              <a:spcBef>
                <a:spcPts val="36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1" i="0" u="none" strike="noStrike" cap="none">
                <a:solidFill>
                  <a:schemeClr val="dk1"/>
                </a:solidFill>
                <a:latin typeface="Arial"/>
                <a:ea typeface="Arial"/>
                <a:cs typeface="Arial"/>
                <a:sym typeface="Arial"/>
              </a:rPr>
              <a:t>Plan: </a:t>
            </a:r>
            <a:r>
              <a:rPr lang="en-US" sz="1200" b="0" i="0" u="none" strike="noStrike" cap="none">
                <a:solidFill>
                  <a:schemeClr val="dk1"/>
                </a:solidFill>
                <a:latin typeface="Arial"/>
                <a:ea typeface="Arial"/>
                <a:cs typeface="Arial"/>
                <a:sym typeface="Arial"/>
              </a:rPr>
              <a:t>Planning your day can help you accomplish more and feel more in control. </a:t>
            </a:r>
            <a:endParaRPr/>
          </a:p>
          <a:p>
            <a:pPr marL="172924" marR="0" lvl="0" indent="-17292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Write a to-do list, putting the most important tasks at the top. </a:t>
            </a:r>
            <a:endParaRPr/>
          </a:p>
          <a:p>
            <a:pPr marL="172924" marR="0" lvl="0" indent="-17292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Keep a schedule of your daily activities to minimize conflicts and last-minute rushes.</a:t>
            </a:r>
            <a:endParaRPr/>
          </a:p>
          <a:p>
            <a:pPr marL="172924" marR="0" lvl="0" indent="-172924"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Plan your day each morning or the night before and set priorities for yourself.</a:t>
            </a:r>
            <a:endParaRPr/>
          </a:p>
          <a:p>
            <a:pPr marL="172924" marR="0" lvl="0" indent="-172924"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Maintain and develop a list of specific things to be done each day, set your priorities and the get the most important ones done as soon in the day as you can. Evaluate your progress at the end of the day briefly.</a:t>
            </a:r>
            <a:endParaRPr/>
          </a:p>
          <a:p>
            <a:pPr marL="172924" marR="0" lvl="0" indent="-172924"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Look ahead in your month and try and anticipate what is going to happen so you can better schedule your time.</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1"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1" i="0" u="none" strike="noStrike" cap="none">
                <a:solidFill>
                  <a:schemeClr val="dk1"/>
                </a:solidFill>
                <a:latin typeface="Arial"/>
                <a:ea typeface="Arial"/>
                <a:cs typeface="Arial"/>
                <a:sym typeface="Arial"/>
              </a:rPr>
              <a:t>Prioritize:</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Take the time you need to do a quality job. Doing work right the first time may take more time upfront, but errors usually result in time spent making corrections, which takes more time overall.</a:t>
            </a:r>
            <a:endParaRPr/>
          </a:p>
          <a:p>
            <a:pPr marL="0" marR="0" lvl="0" indent="0" algn="l" rtl="0">
              <a:spcBef>
                <a:spcPts val="360"/>
              </a:spcBef>
              <a:spcAft>
                <a:spcPts val="0"/>
              </a:spcAft>
              <a:buNone/>
            </a:pPr>
            <a:endParaRPr sz="1200" b="1" i="0" u="none" strike="noStrike" cap="none">
              <a:solidFill>
                <a:schemeClr val="dk1"/>
              </a:solidFill>
              <a:latin typeface="Arial"/>
              <a:ea typeface="Arial"/>
              <a:cs typeface="Arial"/>
              <a:sym typeface="Arial"/>
            </a:endParaRPr>
          </a:p>
          <a:p>
            <a:pPr marL="172924" marR="0" lvl="0" indent="-17292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Time-consuming but relatively unimportant tasks can consume a lot of your day. </a:t>
            </a:r>
            <a:endParaRPr/>
          </a:p>
          <a:p>
            <a:pPr marL="172924" marR="0" lvl="0" indent="-17292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Prioritizing tasks will ensure that you spend your time and energy on those that are truly important to you and your section.</a:t>
            </a:r>
            <a:endParaRPr/>
          </a:p>
          <a:p>
            <a:pPr marL="172924" marR="0" lvl="0" indent="-17292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Break large, time-consuming tasks into smaller tasks. Work on them until you get them all done.</a:t>
            </a:r>
            <a:endParaRPr/>
          </a:p>
          <a:p>
            <a:pPr marL="172924" marR="0" lvl="0" indent="-172924"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Limit distractions. Block out time on your calendar for big projects. During that time, close your door and turn off your phone and email.</a:t>
            </a:r>
            <a:endParaRPr/>
          </a:p>
          <a:p>
            <a:pPr marL="172924" marR="0" lvl="0" indent="-172924"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Take a break when needed. Too much stress can derail your attempts at getting organized. When you need a break, take one. Take a walk. Do some quick stretches at your workstation. </a:t>
            </a:r>
            <a:endParaRPr/>
          </a:p>
          <a:p>
            <a:pPr marL="172924" marR="0" lvl="0" indent="-96724" algn="l" rtl="0">
              <a:lnSpc>
                <a:spcPct val="90000"/>
              </a:lnSpc>
              <a:spcBef>
                <a:spcPts val="24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2924" marR="0" lvl="0" indent="-172924" algn="l" rtl="0">
              <a:lnSpc>
                <a:spcPct val="90000"/>
              </a:lnSpc>
              <a:spcBef>
                <a:spcPts val="240"/>
              </a:spcBef>
              <a:spcAft>
                <a:spcPts val="0"/>
              </a:spcAft>
              <a:buClr>
                <a:schemeClr val="dk1"/>
              </a:buClr>
              <a:buSzPts val="1200"/>
              <a:buFont typeface="Arial"/>
              <a:buChar char="•"/>
            </a:pPr>
            <a:r>
              <a:rPr lang="en-US" sz="1200" b="1" i="0" u="none" strike="noStrike" cap="none">
                <a:solidFill>
                  <a:schemeClr val="dk1"/>
                </a:solidFill>
                <a:latin typeface="Arial"/>
                <a:ea typeface="Arial"/>
                <a:cs typeface="Arial"/>
                <a:sym typeface="Arial"/>
              </a:rPr>
              <a:t>Use waiting time </a:t>
            </a:r>
            <a:r>
              <a:rPr lang="en-US" sz="1200" b="0" i="0" u="none" strike="noStrike" cap="none">
                <a:solidFill>
                  <a:schemeClr val="dk1"/>
                </a:solidFill>
                <a:latin typeface="Arial"/>
                <a:ea typeface="Arial"/>
                <a:cs typeface="Arial"/>
                <a:sym typeface="Arial"/>
              </a:rPr>
              <a:t>to review notes, MOS skills or PME reading.  Taker a book off the CPRL with you to medical/dental appointments, etc.</a:t>
            </a:r>
            <a:endParaRPr/>
          </a:p>
          <a:p>
            <a:pPr marL="172924" marR="0" lvl="0" indent="-96724" algn="l" rtl="0">
              <a:lnSpc>
                <a:spcPct val="90000"/>
              </a:lnSpc>
              <a:spcBef>
                <a:spcPts val="24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2924" marR="0" lvl="0" indent="-172924" algn="l" rtl="0">
              <a:lnSpc>
                <a:spcPct val="90000"/>
              </a:lnSpc>
              <a:spcBef>
                <a:spcPts val="240"/>
              </a:spcBef>
              <a:spcAft>
                <a:spcPts val="0"/>
              </a:spcAft>
              <a:buClr>
                <a:schemeClr val="dk1"/>
              </a:buClr>
              <a:buSzPts val="1200"/>
              <a:buFont typeface="Arial"/>
              <a:buChar char="•"/>
            </a:pPr>
            <a:r>
              <a:rPr lang="en-US" sz="1200" b="1" i="0" u="none" strike="noStrike" cap="none">
                <a:solidFill>
                  <a:schemeClr val="dk1"/>
                </a:solidFill>
                <a:latin typeface="Arial"/>
                <a:ea typeface="Arial"/>
                <a:cs typeface="Arial"/>
                <a:sym typeface="Arial"/>
              </a:rPr>
              <a:t>Evaluate:</a:t>
            </a:r>
            <a:r>
              <a:rPr lang="en-US" sz="1200" b="0" i="0" u="none" strike="noStrike" cap="none">
                <a:solidFill>
                  <a:schemeClr val="dk1"/>
                </a:solidFill>
                <a:latin typeface="Arial"/>
                <a:ea typeface="Arial"/>
                <a:cs typeface="Arial"/>
                <a:sym typeface="Arial"/>
              </a:rPr>
              <a:t>  </a:t>
            </a:r>
            <a:endParaRPr/>
          </a:p>
          <a:p>
            <a:pPr marL="288207" marR="0" lvl="0" indent="-288207"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Examine and revise your goals on a monthly basis and be sure to include progress towards those goals on a daily basis.</a:t>
            </a:r>
            <a:endParaRPr/>
          </a:p>
          <a:p>
            <a:pPr marL="288207" marR="0" lvl="0" indent="-288207"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Examine your old habits and search for ways to change or eliminate them.</a:t>
            </a:r>
            <a:endParaRPr/>
          </a:p>
          <a:p>
            <a:pPr marL="288207" marR="0" lvl="0" indent="-288207"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Post reminders in your quarters or office about your goals.</a:t>
            </a:r>
            <a:endParaRPr/>
          </a:p>
          <a:p>
            <a:pPr marL="288207" marR="0" lvl="0" indent="-288207"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Keep those long term goals in mind.</a:t>
            </a:r>
            <a:endParaRPr/>
          </a:p>
          <a:p>
            <a:pPr marL="288207" marR="0" lvl="0" indent="-288207"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When you catch yourself procrastinating-ask yourself, "What am I avoiding?"</a:t>
            </a:r>
            <a:endParaRPr/>
          </a:p>
          <a:p>
            <a:pPr marL="288207" marR="0" lvl="0" indent="-288207" algn="l" rtl="0">
              <a:lnSpc>
                <a:spcPct val="90000"/>
              </a:lnSpc>
              <a:spcBef>
                <a:spcPts val="24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Catch yourself when you are involved in unproductive projects and stop as soon as you can.</a:t>
            </a:r>
            <a:endParaRPr/>
          </a:p>
          <a:p>
            <a:pPr marL="172924" marR="0" lvl="0" indent="-96724" algn="l" rtl="0">
              <a:lnSpc>
                <a:spcPct val="90000"/>
              </a:lnSpc>
              <a:spcBef>
                <a:spcPts val="24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2924" marR="0" lvl="0" indent="-96724" algn="l" rtl="0">
              <a:spcBef>
                <a:spcPts val="36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351" name="Google Shape;351;p30: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30</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552325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1: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31</a:t>
            </a:fld>
            <a:endParaRPr sz="1200">
              <a:solidFill>
                <a:schemeClr val="dk1"/>
              </a:solidFill>
              <a:latin typeface="Arial"/>
              <a:ea typeface="Arial"/>
              <a:cs typeface="Arial"/>
              <a:sym typeface="Arial"/>
            </a:endParaRPr>
          </a:p>
        </p:txBody>
      </p:sp>
      <p:sp>
        <p:nvSpPr>
          <p:cNvPr id="358" name="Google Shape;358;p31:notes"/>
          <p:cNvSpPr>
            <a:spLocks noGrp="1" noRot="1" noChangeAspect="1"/>
          </p:cNvSpPr>
          <p:nvPr>
            <p:ph type="sldImg" idx="2"/>
          </p:nvPr>
        </p:nvSpPr>
        <p:spPr>
          <a:xfrm>
            <a:off x="1182688"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9" name="Google Shape;359;p31:notes"/>
          <p:cNvSpPr txBox="1">
            <a:spLocks noGrp="1"/>
          </p:cNvSpPr>
          <p:nvPr>
            <p:ph type="body" idx="1"/>
          </p:nvPr>
        </p:nvSpPr>
        <p:spPr>
          <a:xfrm>
            <a:off x="934078" y="4416430"/>
            <a:ext cx="5142244" cy="4183060"/>
          </a:xfrm>
          <a:prstGeom prst="rect">
            <a:avLst/>
          </a:prstGeom>
          <a:noFill/>
          <a:ln>
            <a:noFill/>
          </a:ln>
        </p:spPr>
        <p:txBody>
          <a:bodyPr spcFirstLastPara="1" wrap="square" lIns="93150" tIns="46575" rIns="93150" bIns="46575" anchor="t" anchorCtr="0">
            <a:noAutofit/>
          </a:bodyPr>
          <a:lstStyle/>
          <a:p>
            <a:pPr marL="345849" marR="0" lvl="0" indent="-345849" algn="l" rtl="0">
              <a:lnSpc>
                <a:spcPct val="90000"/>
              </a:lnSpc>
              <a:spcBef>
                <a:spcPts val="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Another way to frame goal setting </a:t>
            </a:r>
            <a:r>
              <a:rPr lang="en-US" sz="2800" b="0" i="0" u="none" strike="noStrike" cap="none">
                <a:solidFill>
                  <a:schemeClr val="dk1"/>
                </a:solidFill>
                <a:latin typeface="Arial"/>
                <a:ea typeface="Arial"/>
                <a:cs typeface="Arial"/>
                <a:sym typeface="Arial"/>
              </a:rPr>
              <a:t>:  </a:t>
            </a:r>
            <a:endParaRPr/>
          </a:p>
          <a:p>
            <a:pPr marL="0" marR="0" lvl="0" indent="0" algn="l" rtl="0">
              <a:lnSpc>
                <a:spcPct val="90000"/>
              </a:lnSpc>
              <a:spcBef>
                <a:spcPts val="560"/>
              </a:spcBef>
              <a:spcAft>
                <a:spcPts val="0"/>
              </a:spcAft>
              <a:buNone/>
            </a:pPr>
            <a:endParaRPr sz="2800" b="0" i="0" u="none" strike="noStrike" cap="none">
              <a:solidFill>
                <a:schemeClr val="dk1"/>
              </a:solidFill>
              <a:latin typeface="Arial"/>
              <a:ea typeface="Arial"/>
              <a:cs typeface="Arial"/>
              <a:sym typeface="Arial"/>
            </a:endParaRPr>
          </a:p>
          <a:p>
            <a:pPr marL="806981" marR="0" lvl="1" indent="-345849"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Think of your goals in terms of Marksmanship. . . the purpose and plan for life must be very clear….</a:t>
            </a:r>
            <a:endParaRPr/>
          </a:p>
          <a:p>
            <a:pPr marL="806981" marR="0" lvl="1" indent="-168049"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5849" marR="0" lvl="1" indent="-345849" algn="l" rtl="0">
              <a:lnSpc>
                <a:spcPct val="90000"/>
              </a:lnSpc>
              <a:spcBef>
                <a:spcPts val="56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Your long term goal is the Target</a:t>
            </a:r>
            <a:r>
              <a:rPr lang="en-US" sz="1200" b="0" i="0" u="none" strike="noStrike" cap="none">
                <a:solidFill>
                  <a:schemeClr val="dk1"/>
                </a:solidFill>
                <a:latin typeface="Arial"/>
                <a:ea typeface="Arial"/>
                <a:cs typeface="Arial"/>
                <a:sym typeface="Arial"/>
              </a:rPr>
              <a:t>: The </a:t>
            </a:r>
            <a:r>
              <a:rPr lang="en-US" sz="2000" b="0" i="0" u="none" strike="noStrike" cap="none">
                <a:solidFill>
                  <a:schemeClr val="dk1"/>
                </a:solidFill>
                <a:latin typeface="Arial"/>
                <a:ea typeface="Arial"/>
                <a:cs typeface="Arial"/>
                <a:sym typeface="Arial"/>
              </a:rPr>
              <a:t>Six Functional Areas of Leadership Development</a:t>
            </a:r>
            <a:endParaRPr/>
          </a:p>
          <a:p>
            <a:pPr marL="345849" marR="0" lvl="0" indent="-168049"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5849" marR="0" lvl="0" indent="-345849" algn="l" rtl="0">
              <a:lnSpc>
                <a:spcPct val="90000"/>
              </a:lnSpc>
              <a:spcBef>
                <a:spcPts val="56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Short term goals sight picture and alignment</a:t>
            </a:r>
            <a:endParaRPr/>
          </a:p>
          <a:p>
            <a:pPr marL="345849" marR="0" lvl="0" indent="-168049"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806981" marR="0" lvl="2" indent="-345849" algn="l" rtl="0">
              <a:spcBef>
                <a:spcPts val="72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Front Sight Tip</a:t>
            </a:r>
            <a:r>
              <a:rPr lang="en-US" sz="2400" b="0" i="0" u="none" strike="noStrike" cap="none">
                <a:solidFill>
                  <a:schemeClr val="dk1"/>
                </a:solidFill>
                <a:latin typeface="Arial"/>
                <a:ea typeface="Arial"/>
                <a:cs typeface="Arial"/>
                <a:sym typeface="Arial"/>
              </a:rPr>
              <a:t>: What you are doing each week</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634056" marR="0" lvl="2" indent="-172924" algn="l" rtl="0">
              <a:spcBef>
                <a:spcPts val="720"/>
              </a:spcBef>
              <a:spcAft>
                <a:spcPts val="0"/>
              </a:spcAft>
              <a:buClr>
                <a:schemeClr val="dk1"/>
              </a:buClr>
              <a:buSzPts val="1200"/>
              <a:buFont typeface="Arial"/>
              <a:buChar char="•"/>
            </a:pPr>
            <a:r>
              <a:rPr lang="en-US" sz="1200" b="1" i="0" u="none" strike="noStrike" cap="none">
                <a:solidFill>
                  <a:schemeClr val="dk1"/>
                </a:solidFill>
                <a:latin typeface="Arial"/>
                <a:ea typeface="Arial"/>
                <a:cs typeface="Arial"/>
                <a:sym typeface="Arial"/>
              </a:rPr>
              <a:t>    Rear Sight</a:t>
            </a:r>
            <a:r>
              <a:rPr lang="en-US" sz="12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The values that frame your actions (Honor, Courage, commitment, etc)</a:t>
            </a:r>
            <a:endParaRPr/>
          </a:p>
          <a:p>
            <a:pPr marL="0" marR="0" lvl="1" indent="0" algn="l" rtl="0">
              <a:spcBef>
                <a:spcPts val="720"/>
              </a:spcBef>
              <a:spcAft>
                <a:spcPts val="0"/>
              </a:spcAft>
              <a:buNone/>
            </a:pPr>
            <a:endParaRPr sz="2400" b="0" i="0" u="none" strike="noStrike" cap="none">
              <a:solidFill>
                <a:schemeClr val="dk1"/>
              </a:solidFill>
              <a:latin typeface="Arial"/>
              <a:ea typeface="Arial"/>
              <a:cs typeface="Arial"/>
              <a:sym typeface="Arial"/>
            </a:endParaRPr>
          </a:p>
          <a:p>
            <a:pPr marL="806981" marR="0" lvl="2" indent="-345849" algn="l" rtl="0">
              <a:spcBef>
                <a:spcPts val="72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Dope Adjustment: </a:t>
            </a:r>
            <a:r>
              <a:rPr lang="en-US" sz="2400" b="0" i="0" u="none" strike="noStrike" cap="none">
                <a:solidFill>
                  <a:schemeClr val="dk1"/>
                </a:solidFill>
                <a:latin typeface="Arial"/>
                <a:ea typeface="Arial"/>
                <a:cs typeface="Arial"/>
                <a:sym typeface="Arial"/>
              </a:rPr>
              <a:t>Adjusting values to principles (know yourself, your Marines, your enemy, be proficient, etc.)</a:t>
            </a:r>
            <a:endParaRPr/>
          </a:p>
          <a:p>
            <a:pPr marL="0" marR="0" lvl="1" indent="0" algn="l" rtl="0">
              <a:spcBef>
                <a:spcPts val="720"/>
              </a:spcBef>
              <a:spcAft>
                <a:spcPts val="0"/>
              </a:spcAft>
              <a:buNone/>
            </a:pPr>
            <a:endParaRPr sz="2400" b="1"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360" name="Google Shape;360;p31:notes"/>
          <p:cNvSpPr txBox="1"/>
          <p:nvPr/>
        </p:nvSpPr>
        <p:spPr>
          <a:xfrm>
            <a:off x="3972240" y="8831261"/>
            <a:ext cx="3038160" cy="465139"/>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31</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341891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2" name="Google Shape;372;p32: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112081" marR="0" lvl="0" indent="-112081" algn="l" rtl="0">
              <a:spcBef>
                <a:spcPts val="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In regular counseling sessions- </a:t>
            </a:r>
            <a:r>
              <a:rPr lang="en-US" sz="2400" b="0" i="0" u="none" strike="noStrike" cap="none">
                <a:solidFill>
                  <a:schemeClr val="dk1"/>
                </a:solidFill>
                <a:latin typeface="Arial"/>
                <a:ea typeface="Arial"/>
                <a:cs typeface="Arial"/>
                <a:sym typeface="Arial"/>
              </a:rPr>
              <a:t>you and your leader (the Range Coach) will evaluate: </a:t>
            </a:r>
            <a:endParaRPr/>
          </a:p>
          <a:p>
            <a:pPr marL="1034345" marR="0" lvl="2" indent="-345849" algn="l" rtl="0">
              <a:spcBef>
                <a:spcPts val="605"/>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What is your target? (is it in the black – center mass or off the berm?)</a:t>
            </a:r>
            <a:endParaRPr/>
          </a:p>
          <a:p>
            <a:pPr marL="1034345" marR="0" lvl="2" indent="-345849" algn="l" rtl="0">
              <a:spcBef>
                <a:spcPts val="605"/>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Spotting the rounds: Is the Marine on target?</a:t>
            </a:r>
            <a:endParaRPr/>
          </a:p>
          <a:p>
            <a:pPr marL="1034345" marR="0" lvl="2" indent="-345849" algn="l" rtl="0">
              <a:spcBef>
                <a:spcPts val="605"/>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Does the Marine see the clear tip of the front sight post?  (Do short term weekly goals support the long term?) </a:t>
            </a:r>
            <a:endParaRPr/>
          </a:p>
          <a:p>
            <a:pPr marL="1034345" marR="0" lvl="2" indent="-345849" algn="l" rtl="0">
              <a:spcBef>
                <a:spcPts val="605"/>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How’s trigger squeeze?  (Is the Marine making a good decision?)</a:t>
            </a:r>
            <a:endParaRPr/>
          </a:p>
          <a:p>
            <a:pPr marL="1034345" marR="0" lvl="2" indent="-345849" algn="l" rtl="0">
              <a:spcBef>
                <a:spcPts val="605"/>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Dope Adjustments: ( Adjusting values to align with principles)</a:t>
            </a:r>
            <a:endParaRPr/>
          </a:p>
          <a:p>
            <a:pPr marL="1034345" marR="0" lvl="2" indent="-345849" algn="l" rtl="0">
              <a:spcBef>
                <a:spcPts val="605"/>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 good coach can make adjustments before rounds down range (before poor life decisions affect the Marine) </a:t>
            </a:r>
            <a:endParaRPr/>
          </a:p>
          <a:p>
            <a:pPr marL="1034345" marR="0" lvl="2" indent="-193449" algn="l" rtl="0">
              <a:spcBef>
                <a:spcPts val="605"/>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112081" marR="0" lvl="0" indent="-112081" algn="l" rtl="0">
              <a:spcBef>
                <a:spcPts val="605"/>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Writing it Down- </a:t>
            </a:r>
            <a:r>
              <a:rPr lang="en-US" sz="2400" b="0" i="0" u="none" strike="noStrike" cap="none">
                <a:solidFill>
                  <a:schemeClr val="dk1"/>
                </a:solidFill>
                <a:latin typeface="Arial"/>
                <a:ea typeface="Arial"/>
                <a:cs typeface="Arial"/>
                <a:sym typeface="Arial"/>
              </a:rPr>
              <a:t>think of the Coaching/ Counseling Form or Leadership Development Notebook  as the Data book you use on the range </a:t>
            </a:r>
            <a:endParaRPr/>
          </a:p>
          <a:p>
            <a:pPr marL="227364" marR="0" lvl="1" indent="0" algn="l" rtl="0">
              <a:spcBef>
                <a:spcPts val="605"/>
              </a:spcBef>
              <a:spcAft>
                <a:spcPts val="0"/>
              </a:spcAft>
              <a:buNone/>
            </a:pPr>
            <a:endParaRPr sz="2400" b="0" i="0" u="none" strike="noStrike" cap="none">
              <a:solidFill>
                <a:schemeClr val="dk1"/>
              </a:solidFill>
              <a:latin typeface="Arial"/>
              <a:ea typeface="Arial"/>
              <a:cs typeface="Arial"/>
              <a:sym typeface="Arial"/>
            </a:endParaRPr>
          </a:p>
          <a:p>
            <a:pPr marL="806981" marR="0" lvl="1"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Write goals on the Follow-On &amp; Subsequent Coaching Form/ or in your Leadership Development Notebook</a:t>
            </a:r>
            <a:endParaRPr sz="2400" b="0" i="0" u="none" strike="noStrike" cap="none">
              <a:solidFill>
                <a:schemeClr val="dk1"/>
              </a:solidFill>
              <a:latin typeface="Arial"/>
              <a:ea typeface="Arial"/>
              <a:cs typeface="Arial"/>
              <a:sym typeface="Arial"/>
            </a:endParaRPr>
          </a:p>
          <a:p>
            <a:pPr marL="806981" marR="0" lvl="1"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Benefits: </a:t>
            </a:r>
            <a:endParaRPr/>
          </a:p>
          <a:p>
            <a:pPr marL="1268113" marR="0" lvl="2"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Forces clarity</a:t>
            </a:r>
            <a:endParaRPr/>
          </a:p>
          <a:p>
            <a:pPr marL="1268113" marR="0" lvl="2"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Enables focus</a:t>
            </a:r>
            <a:endParaRPr/>
          </a:p>
          <a:p>
            <a:pPr marL="1268113" marR="0" lvl="2"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Forces prioritization</a:t>
            </a:r>
            <a:endParaRPr/>
          </a:p>
          <a:p>
            <a:pPr marL="1268113" marR="0" lvl="2"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Enables self-awareness</a:t>
            </a:r>
            <a:endParaRPr/>
          </a:p>
          <a:p>
            <a:pPr marL="1268113" marR="0" lvl="2"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Holds you accountable</a:t>
            </a:r>
            <a:endParaRPr/>
          </a:p>
          <a:p>
            <a:pPr marL="1268113" marR="0" lvl="2"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Empowers others to assist</a:t>
            </a:r>
            <a:endParaRPr/>
          </a:p>
          <a:p>
            <a:pPr marL="806981" marR="0" lvl="1"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Action Steps</a:t>
            </a:r>
            <a:endParaRPr sz="2400" b="0" i="0" u="none" strike="noStrike" cap="none">
              <a:solidFill>
                <a:schemeClr val="dk1"/>
              </a:solidFill>
              <a:latin typeface="Arial"/>
              <a:ea typeface="Arial"/>
              <a:cs typeface="Arial"/>
              <a:sym typeface="Arial"/>
            </a:endParaRPr>
          </a:p>
          <a:p>
            <a:pPr marL="1268113" marR="0" lvl="2"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For each of your six goals</a:t>
            </a:r>
            <a:endParaRPr/>
          </a:p>
          <a:p>
            <a:pPr marL="1268113" marR="0" lvl="2"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Determine the next step towards the goal</a:t>
            </a:r>
            <a:endParaRPr/>
          </a:p>
          <a:p>
            <a:pPr marL="1268113" marR="0" lvl="2"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What can you do in the next week?</a:t>
            </a:r>
            <a:endParaRPr/>
          </a:p>
          <a:p>
            <a:pPr marL="1268113" marR="0" lvl="2" indent="-193449"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5849" marR="0" lvl="0" indent="-345849" algn="l" rtl="0">
              <a:spcBef>
                <a:spcPts val="48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Assess Progress</a:t>
            </a:r>
            <a:endParaRPr/>
          </a:p>
          <a:p>
            <a:pPr marL="806981" marR="0" lvl="1"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Follow-on &amp; Subsequent counseling sessions</a:t>
            </a:r>
            <a:endParaRPr/>
          </a:p>
          <a:p>
            <a:pPr marL="806981" marR="0" lvl="1" indent="-345849"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Dope adjustments as needed</a:t>
            </a:r>
            <a:endParaRPr/>
          </a:p>
          <a:p>
            <a:pPr marL="345849" marR="0" lvl="0" indent="-193449" algn="l" rtl="0">
              <a:spcBef>
                <a:spcPts val="48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1268113" marR="0" lvl="2" indent="-193449"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1034345" marR="0" lvl="2" indent="-193449" algn="l" rtl="0">
              <a:spcBef>
                <a:spcPts val="605"/>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1495476" marR="0" lvl="3" indent="-193448" algn="l" rtl="0">
              <a:spcBef>
                <a:spcPts val="605"/>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457200" marR="0" lvl="1"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373" name="Google Shape;373;p32: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32</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901505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5" name="Google Shape;385;p33: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86" name="Google Shape;386;p33: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33</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471998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4: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34</a:t>
            </a:fld>
            <a:endParaRPr sz="1200">
              <a:solidFill>
                <a:schemeClr val="dk1"/>
              </a:solidFill>
              <a:latin typeface="Arial"/>
              <a:ea typeface="Arial"/>
              <a:cs typeface="Arial"/>
              <a:sym typeface="Arial"/>
            </a:endParaRPr>
          </a:p>
        </p:txBody>
      </p:sp>
      <p:sp>
        <p:nvSpPr>
          <p:cNvPr id="392" name="Google Shape;392;p34:notes"/>
          <p:cNvSpPr>
            <a:spLocks noGrp="1" noRot="1" noChangeAspect="1"/>
          </p:cNvSpPr>
          <p:nvPr>
            <p:ph type="sldImg" idx="2"/>
          </p:nvPr>
        </p:nvSpPr>
        <p:spPr>
          <a:xfrm>
            <a:off x="1182688"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3" name="Google Shape;393;p34:notes"/>
          <p:cNvSpPr txBox="1">
            <a:spLocks noGrp="1"/>
          </p:cNvSpPr>
          <p:nvPr>
            <p:ph type="body" idx="1"/>
          </p:nvPr>
        </p:nvSpPr>
        <p:spPr>
          <a:xfrm>
            <a:off x="934078" y="4416430"/>
            <a:ext cx="5142244" cy="418306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Principle 12 defines six areas.  </a:t>
            </a:r>
            <a:endParaRPr/>
          </a:p>
        </p:txBody>
      </p:sp>
      <p:sp>
        <p:nvSpPr>
          <p:cNvPr id="394" name="Google Shape;394;p34:notes"/>
          <p:cNvSpPr txBox="1"/>
          <p:nvPr/>
        </p:nvSpPr>
        <p:spPr>
          <a:xfrm>
            <a:off x="3972240" y="8831261"/>
            <a:ext cx="3038160" cy="465139"/>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34</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89985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p4: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The USMC is at a great advantage when we start with principles. Unlike businesses or even other services, who must apply significant rigor to establish common values and principles within their organization. In the Marine Corps, we do not have that problem. Marines are already well trained in core values. These are our bedrock principles, and provide leaders a tremendous advantage when we are guiding our Marines. We all have common heritage in this sense.</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 There are no shortcuts to success here. Everything we do falls in line under our core values. What that means there are unfortunately no quick fixes to success. We have to work hard to succeed. But we have the foundational principles to serve as an anchor point as we go forward.  </a:t>
            </a:r>
            <a:endParaRPr sz="1200" b="0" i="0" u="none" strike="noStrike" cap="none">
              <a:solidFill>
                <a:schemeClr val="dk1"/>
              </a:solidFill>
              <a:latin typeface="Arial"/>
              <a:ea typeface="Arial"/>
              <a:cs typeface="Arial"/>
              <a:sym typeface="Arial"/>
            </a:endParaRPr>
          </a:p>
        </p:txBody>
      </p:sp>
      <p:sp>
        <p:nvSpPr>
          <p:cNvPr id="113" name="Google Shape;113;p4: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66762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9" name="Google Shape;119;p5: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Some numbers from the latest DoD/Tricare survey. Setting a good time management/goal setting program will certainly not alleviate all or even any of these challenges, but if we are to adopt a holistic approach to developing quality citizens, these numbers should be discussed. Additionally, giving people daily goals may alleviate some of the stressors and negative results associated with Marine life. This is the message to those who say, we know our Marines and we are good leaders. Harmful behaviors are occurring. </a:t>
            </a:r>
            <a:endParaRPr sz="1200" b="0" i="0" u="none" strike="noStrike" cap="none">
              <a:solidFill>
                <a:schemeClr val="dk1"/>
              </a:solidFill>
              <a:latin typeface="Arial"/>
              <a:ea typeface="Arial"/>
              <a:cs typeface="Arial"/>
              <a:sym typeface="Arial"/>
            </a:endParaRPr>
          </a:p>
        </p:txBody>
      </p:sp>
      <p:sp>
        <p:nvSpPr>
          <p:cNvPr id="120" name="Google Shape;120;p5: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56275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Google Shape;127;p6: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Goal Setting:</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Why do we set goals? We do that to empower ourselves to have control over our own circumstances and give us control to effect what happens in our lives.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Before we start setting specific goals, it is important to define ourselves first. That is why principles and USMC values are so vital to going forward. We as USMC leaders have a great advantage here. The institution defines the values for the Marines, and we as leaders simply must assist Marines in living out those common values.</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When setting goals, it is important that all the basics are covered and reinforced. This requires constant goal setting on the basics of military and personal readiness. Daily PT, Reading, a monthly savings plan, a weekend spent with the family etc…. These are the investments that do not show immediate pay off, but are investments into long term personal happiness and professional growth.   </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128" name="Google Shape;128;p6: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02420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4" name="Google Shape;134;p7: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During OIF I, due to the tempo of the movement to Baghdad, a shortfall was identified that missions were being executed without leaders issuing 5-paragraph orders. In response, 1st MarDiv Commander General Mattis, prior to returning to Anbar Province for OIF II stressed that no movement, patrol or action of any sort will take place without leaders issuing a proper 5-paragraph order. This is the type of rigor we can be attaching to our personal goal setting plans. </a:t>
            </a:r>
            <a:endParaRPr sz="1200" b="0" i="0" u="none" strike="noStrike" cap="none">
              <a:solidFill>
                <a:schemeClr val="dk1"/>
              </a:solidFill>
              <a:latin typeface="Arial"/>
              <a:ea typeface="Arial"/>
              <a:cs typeface="Arial"/>
              <a:sym typeface="Arial"/>
            </a:endParaRPr>
          </a:p>
        </p:txBody>
      </p:sp>
      <p:sp>
        <p:nvSpPr>
          <p:cNvPr id="135" name="Google Shape;135;p7: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70374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6" name="Google Shape;156;p8:notes"/>
          <p:cNvSpPr txBox="1">
            <a:spLocks noGrp="1"/>
          </p:cNvSpPr>
          <p:nvPr>
            <p:ph type="body" idx="1"/>
          </p:nvPr>
        </p:nvSpPr>
        <p:spPr>
          <a:xfrm>
            <a:off x="701362" y="4416430"/>
            <a:ext cx="5607678" cy="418306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57" name="Google Shape;157;p8:notes"/>
          <p:cNvSpPr txBox="1">
            <a:spLocks noGrp="1"/>
          </p:cNvSpPr>
          <p:nvPr>
            <p:ph type="sldNum" idx="12"/>
          </p:nvPr>
        </p:nvSpPr>
        <p:spPr>
          <a:xfrm>
            <a:off x="3970634" y="8829662"/>
            <a:ext cx="3038161" cy="46514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67782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701362" y="4416430"/>
            <a:ext cx="5607678" cy="418306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66" name="Google Shape;166;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47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Google Shape;82;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a:off x="457200" y="1143000"/>
            <a:ext cx="8229600" cy="5029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7" name="Google Shape;27;p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4" name="Google Shape;34;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Google Shape;35;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9" name="Google Shape;39;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Google Shape;41;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5" name="Google Shape;4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Google Shape;56;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ecx.images-amazon.com/images/I/51W6WXYFD9L._SL500_AA280_.jpg&amp;imgrefurl=http://www.amazon.com/Franklin-Covey-Planner-Binder-Black/dp/B00004Z7FR&amp;usg=__uFgt6Kv-YtZfOwBfEm5ZiOj6r3Q=&amp;h=280&amp;w=280&amp;sz=17&amp;hl=en&amp;start=5&amp;um=1&amp;tbnid=F1Ixu90wFMDuGM:&amp;tbnh=114&amp;tbnw=114&amp;prev=/images?q=franklin+covey+planners&amp;hl=en&amp;rlz=1W1GGLL_en&amp;sa=N&amp;um=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gsaadvantage.gov/advantage/catalog/product_detail.do?gsin=11000006302737"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images.google.com/imgres?imgurl=http://www.karencarr.com/auto_image/auto_image_mid/USMC_National_Museum_USMC_anchor_globe_eagle_Semper_Fi.jpg&amp;imgrefurl=http://yumiyum14.seesaa.net/article/130019477.html&amp;usg=__Bljcn58iwbg8O8eZSPebdpbSI38=&amp;h=489&amp;w=489&amp;sz=67&amp;hl=en&amp;start=78&amp;um=1&amp;tbnid=TOXxylmsvIZZBM:&amp;tbnh=130&amp;tbnw=130&amp;prev=/images?q=USMC+SYMBOLS&amp;ndsp=20&amp;hl=en&amp;safe=active&amp;rls=com.microsoft:*&amp;sa=N&amp;start=60&amp;um=1"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685800" y="4318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dk2"/>
                </a:solidFill>
                <a:latin typeface="Arial"/>
                <a:ea typeface="Arial"/>
                <a:cs typeface="Arial"/>
                <a:sym typeface="Arial"/>
              </a:rPr>
              <a:t>Marine Corps Leadership Development (MCLD)</a:t>
            </a:r>
            <a:endParaRPr sz="4000" b="1" i="0" u="none" strike="noStrike" cap="none">
              <a:solidFill>
                <a:schemeClr val="dk2"/>
              </a:solidFill>
              <a:latin typeface="Arial"/>
              <a:ea typeface="Arial"/>
              <a:cs typeface="Arial"/>
              <a:sym typeface="Arial"/>
            </a:endParaRPr>
          </a:p>
        </p:txBody>
      </p:sp>
      <p:sp>
        <p:nvSpPr>
          <p:cNvPr id="90" name="Google Shape;90;p13"/>
          <p:cNvSpPr/>
          <p:nvPr/>
        </p:nvSpPr>
        <p:spPr>
          <a:xfrm>
            <a:off x="304800" y="5410200"/>
            <a:ext cx="8534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1" u="none" strike="noStrike" cap="none">
                <a:solidFill>
                  <a:schemeClr val="dk2"/>
                </a:solidFill>
                <a:latin typeface="Arial"/>
                <a:ea typeface="Arial"/>
                <a:cs typeface="Arial"/>
                <a:sym typeface="Arial"/>
              </a:rPr>
              <a:t>Future</a:t>
            </a:r>
            <a:endParaRPr/>
          </a:p>
          <a:p>
            <a:pPr marL="0" marR="0" lvl="0" indent="0" algn="ctr" rtl="0">
              <a:spcBef>
                <a:spcPts val="0"/>
              </a:spcBef>
              <a:spcAft>
                <a:spcPts val="0"/>
              </a:spcAft>
              <a:buNone/>
            </a:pPr>
            <a:r>
              <a:rPr lang="en-US" sz="4000" b="0" i="1" u="none" strike="noStrike" cap="none">
                <a:solidFill>
                  <a:schemeClr val="dk2"/>
                </a:solidFill>
                <a:latin typeface="Arial"/>
                <a:ea typeface="Arial"/>
                <a:cs typeface="Arial"/>
                <a:sym typeface="Arial"/>
              </a:rPr>
              <a:t>Time Management and Goal Setting</a:t>
            </a:r>
            <a:endParaRPr sz="4000" b="0" i="1" u="none" strike="noStrike" cap="none">
              <a:solidFill>
                <a:schemeClr val="dk2"/>
              </a:solidFill>
              <a:latin typeface="Arial"/>
              <a:ea typeface="Arial"/>
              <a:cs typeface="Arial"/>
              <a:sym typeface="Arial"/>
            </a:endParaRPr>
          </a:p>
        </p:txBody>
      </p:sp>
      <p:grpSp>
        <p:nvGrpSpPr>
          <p:cNvPr id="91" name="Google Shape;91;p13"/>
          <p:cNvGrpSpPr/>
          <p:nvPr/>
        </p:nvGrpSpPr>
        <p:grpSpPr>
          <a:xfrm>
            <a:off x="2590474" y="1905000"/>
            <a:ext cx="4267526" cy="3200558"/>
            <a:chOff x="-466" y="-242"/>
            <a:chExt cx="5242" cy="4049"/>
          </a:xfrm>
        </p:grpSpPr>
        <p:sp>
          <p:nvSpPr>
            <p:cNvPr id="92" name="Google Shape;92;p13"/>
            <p:cNvSpPr/>
            <p:nvPr/>
          </p:nvSpPr>
          <p:spPr>
            <a:xfrm>
              <a:off x="1176" y="483"/>
              <a:ext cx="1584" cy="115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93" name="Google Shape;93;p13" descr="LLI LOGO 5"/>
            <p:cNvPicPr preferRelativeResize="0"/>
            <p:nvPr/>
          </p:nvPicPr>
          <p:blipFill rotWithShape="1">
            <a:blip r:embed="rId3">
              <a:alphaModFix/>
            </a:blip>
            <a:srcRect/>
            <a:stretch/>
          </p:blipFill>
          <p:spPr>
            <a:xfrm>
              <a:off x="-466" y="-242"/>
              <a:ext cx="5242" cy="404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Assessing Progress</a:t>
            </a:r>
            <a:endParaRPr sz="3600" b="1" i="0" u="none" strike="noStrike" cap="none">
              <a:solidFill>
                <a:schemeClr val="dk2"/>
              </a:solidFill>
              <a:latin typeface="Arial"/>
              <a:ea typeface="Arial"/>
              <a:cs typeface="Arial"/>
              <a:sym typeface="Arial"/>
            </a:endParaRPr>
          </a:p>
        </p:txBody>
      </p:sp>
      <p:sp>
        <p:nvSpPr>
          <p:cNvPr id="175" name="Google Shape;175;p22"/>
          <p:cNvSpPr txBox="1">
            <a:spLocks noGrp="1"/>
          </p:cNvSpPr>
          <p:nvPr>
            <p:ph type="body" idx="1"/>
          </p:nvPr>
        </p:nvSpPr>
        <p:spPr>
          <a:xfrm>
            <a:off x="457200" y="838200"/>
            <a:ext cx="8229600" cy="5334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Regular coaching/counseling sessions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Once Marines create SMART goals, </a:t>
            </a:r>
            <a:r>
              <a:rPr lang="en-US" sz="2800" b="0" i="0" u="none" strike="noStrike" cap="none">
                <a:solidFill>
                  <a:srgbClr val="C00000"/>
                </a:solidFill>
                <a:latin typeface="Arial"/>
                <a:ea typeface="Arial"/>
                <a:cs typeface="Arial"/>
                <a:sym typeface="Arial"/>
              </a:rPr>
              <a:t>engaged leadership</a:t>
            </a:r>
            <a:r>
              <a:rPr lang="en-US" sz="2800" b="0" i="0" u="none" strike="noStrike" cap="none">
                <a:solidFill>
                  <a:schemeClr val="dk1"/>
                </a:solidFill>
                <a:latin typeface="Arial"/>
                <a:ea typeface="Arial"/>
                <a:cs typeface="Arial"/>
                <a:sym typeface="Arial"/>
              </a:rPr>
              <a:t> becomes easier and more focused.</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Are the goals balanced and centered</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Marines have control: Leaders facilitate and assist.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Adjust, reinforce, and/or continue with existing goals.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Requires leaders to get familiar with all the existing programs of the USMC. Marine Corps Leadership Development assists with this.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Developing Subordinates </a:t>
            </a: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Future assessment worksheet</a:t>
            </a:r>
            <a:endParaRPr/>
          </a:p>
          <a:p>
            <a:pPr marL="742950" marR="0" lvl="1" indent="-10795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Arial"/>
              <a:ea typeface="Arial"/>
              <a:cs typeface="Arial"/>
              <a:sym typeface="Arial"/>
            </a:endParaRPr>
          </a:p>
        </p:txBody>
      </p:sp>
      <p:pic>
        <p:nvPicPr>
          <p:cNvPr id="182" name="Google Shape;182;p23"/>
          <p:cNvPicPr preferRelativeResize="0"/>
          <p:nvPr/>
        </p:nvPicPr>
        <p:blipFill rotWithShape="1">
          <a:blip r:embed="rId3">
            <a:alphaModFix/>
          </a:blip>
          <a:srcRect/>
          <a:stretch/>
        </p:blipFill>
        <p:spPr>
          <a:xfrm>
            <a:off x="381000" y="-30739"/>
            <a:ext cx="8305800" cy="68125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Why Manage Your Time?</a:t>
            </a:r>
            <a:endParaRPr sz="3600" b="1">
              <a:solidFill>
                <a:schemeClr val="dk2"/>
              </a:solidFill>
              <a:latin typeface="Arial"/>
              <a:ea typeface="Arial"/>
              <a:cs typeface="Arial"/>
              <a:sym typeface="Arial"/>
            </a:endParaRPr>
          </a:p>
        </p:txBody>
      </p:sp>
      <p:sp>
        <p:nvSpPr>
          <p:cNvPr id="189" name="Google Shape;189;p24"/>
          <p:cNvSpPr/>
          <p:nvPr/>
        </p:nvSpPr>
        <p:spPr>
          <a:xfrm>
            <a:off x="304800" y="1143001"/>
            <a:ext cx="8686800" cy="533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i="1">
                <a:solidFill>
                  <a:schemeClr val="dk1"/>
                </a:solidFill>
                <a:latin typeface="Arial"/>
                <a:ea typeface="Arial"/>
                <a:cs typeface="Arial"/>
                <a:sym typeface="Arial"/>
              </a:rPr>
              <a:t>“Determine never to be idle. No person will have occasion to complain of the want of time who never loses any. It is wonderful how much can be done if we are always doing.”</a:t>
            </a:r>
            <a:br>
              <a:rPr lang="en-US" sz="2400" i="1">
                <a:solidFill>
                  <a:schemeClr val="dk1"/>
                </a:solidFill>
                <a:latin typeface="Arial"/>
                <a:ea typeface="Arial"/>
                <a:cs typeface="Arial"/>
                <a:sym typeface="Arial"/>
              </a:rPr>
            </a:br>
            <a:r>
              <a:rPr lang="en-US" sz="2400" i="1">
                <a:solidFill>
                  <a:schemeClr val="dk1"/>
                </a:solidFill>
                <a:latin typeface="Arial"/>
                <a:ea typeface="Arial"/>
                <a:cs typeface="Arial"/>
                <a:sym typeface="Arial"/>
              </a:rPr>
              <a:t>Thomas Jefferson</a:t>
            </a:r>
            <a:endParaRPr/>
          </a:p>
          <a:p>
            <a:pPr marL="0" marR="0" lvl="0" indent="0" algn="ctr" rtl="0">
              <a:spcBef>
                <a:spcPts val="480"/>
              </a:spcBef>
              <a:spcAft>
                <a:spcPts val="0"/>
              </a:spcAft>
              <a:buNone/>
            </a:pPr>
            <a:endParaRPr sz="2400" i="1">
              <a:solidFill>
                <a:schemeClr val="dk1"/>
              </a:solidFill>
              <a:latin typeface="Arial"/>
              <a:ea typeface="Arial"/>
              <a:cs typeface="Arial"/>
              <a:sym typeface="Arial"/>
            </a:endParaRPr>
          </a:p>
          <a:p>
            <a:pPr marL="0" marR="0" lvl="0" indent="0" algn="ctr" rtl="0">
              <a:spcBef>
                <a:spcPts val="480"/>
              </a:spcBef>
              <a:spcAft>
                <a:spcPts val="0"/>
              </a:spcAft>
              <a:buNone/>
            </a:pPr>
            <a:r>
              <a:rPr lang="en-US" sz="2400" i="1">
                <a:solidFill>
                  <a:schemeClr val="dk1"/>
                </a:solidFill>
                <a:latin typeface="Arial"/>
                <a:ea typeface="Arial"/>
                <a:cs typeface="Arial"/>
                <a:sym typeface="Arial"/>
              </a:rPr>
              <a:t>“The cumulative value of investing small moments over long periods is considerable.” </a:t>
            </a:r>
            <a:endParaRPr/>
          </a:p>
          <a:p>
            <a:pPr marL="0" marR="0" lvl="0" indent="0" algn="ctr" rtl="0">
              <a:spcBef>
                <a:spcPts val="480"/>
              </a:spcBef>
              <a:spcAft>
                <a:spcPts val="0"/>
              </a:spcAft>
              <a:buNone/>
            </a:pPr>
            <a:r>
              <a:rPr lang="en-US" sz="2400" i="1">
                <a:solidFill>
                  <a:schemeClr val="dk1"/>
                </a:solidFill>
                <a:latin typeface="Arial"/>
                <a:ea typeface="Arial"/>
                <a:cs typeface="Arial"/>
                <a:sym typeface="Arial"/>
              </a:rPr>
              <a:t>Col Erdelatz</a:t>
            </a:r>
            <a:endParaRPr sz="2400" i="1">
              <a:solidFill>
                <a:schemeClr val="dk1"/>
              </a:solidFill>
              <a:latin typeface="Arial"/>
              <a:ea typeface="Arial"/>
              <a:cs typeface="Arial"/>
              <a:sym typeface="Arial"/>
            </a:endParaRPr>
          </a:p>
          <a:p>
            <a:pPr marL="0" marR="0" lvl="0" indent="0" algn="ctr" rtl="0">
              <a:spcBef>
                <a:spcPts val="480"/>
              </a:spcBef>
              <a:spcAft>
                <a:spcPts val="0"/>
              </a:spcAft>
              <a:buNone/>
            </a:pPr>
            <a:endParaRPr sz="2400" i="1">
              <a:solidFill>
                <a:schemeClr val="dk1"/>
              </a:solidFill>
              <a:latin typeface="Arial"/>
              <a:ea typeface="Arial"/>
              <a:cs typeface="Arial"/>
              <a:sym typeface="Arial"/>
            </a:endParaRPr>
          </a:p>
          <a:p>
            <a:pPr marL="0" marR="0" lvl="0" indent="0" algn="ctr" rtl="0">
              <a:spcBef>
                <a:spcPts val="480"/>
              </a:spcBef>
              <a:spcAft>
                <a:spcPts val="0"/>
              </a:spcAft>
              <a:buNone/>
            </a:pPr>
            <a:r>
              <a:rPr lang="en-US" sz="2400" i="1">
                <a:solidFill>
                  <a:schemeClr val="dk1"/>
                </a:solidFill>
                <a:latin typeface="Arial"/>
                <a:ea typeface="Arial"/>
                <a:cs typeface="Arial"/>
                <a:sym typeface="Arial"/>
              </a:rPr>
              <a:t>“It is amazing what a person can accomplish if they are not overly busy watching television.”</a:t>
            </a:r>
            <a:endParaRPr sz="2400" i="1">
              <a:solidFill>
                <a:schemeClr val="dk1"/>
              </a:solidFill>
              <a:latin typeface="Arial"/>
              <a:ea typeface="Arial"/>
              <a:cs typeface="Arial"/>
              <a:sym typeface="Arial"/>
            </a:endParaRPr>
          </a:p>
          <a:p>
            <a:pPr marL="0" marR="0" lvl="0" indent="0" algn="ctr" rtl="0">
              <a:spcBef>
                <a:spcPts val="480"/>
              </a:spcBef>
              <a:spcAft>
                <a:spcPts val="0"/>
              </a:spcAft>
              <a:buNone/>
            </a:pPr>
            <a:endParaRPr sz="2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Now that we have SMART Goals, now what?</a:t>
            </a:r>
            <a:endParaRPr sz="3600" b="1" i="0" u="none" strike="noStrike" cap="none">
              <a:solidFill>
                <a:schemeClr val="dk2"/>
              </a:solidFill>
              <a:latin typeface="Arial"/>
              <a:ea typeface="Arial"/>
              <a:cs typeface="Arial"/>
              <a:sym typeface="Arial"/>
            </a:endParaRPr>
          </a:p>
        </p:txBody>
      </p:sp>
      <p:sp>
        <p:nvSpPr>
          <p:cNvPr id="196" name="Google Shape;196;p25"/>
          <p:cNvSpPr txBox="1">
            <a:spLocks noGrp="1"/>
          </p:cNvSpPr>
          <p:nvPr>
            <p:ph type="body" idx="1"/>
          </p:nvPr>
        </p:nvSpPr>
        <p:spPr>
          <a:xfrm>
            <a:off x="457200" y="1143000"/>
            <a:ext cx="8229600" cy="5029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We create goals, but execution is the hard part: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Time Management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Many methods used to assist in Time Management: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Popular techniques to identify priorities and manage time wisely.  </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1"/>
                </a:solidFill>
                <a:latin typeface="Arial"/>
                <a:ea typeface="Arial"/>
                <a:cs typeface="Arial"/>
                <a:sym typeface="Arial"/>
              </a:rPr>
              <a:t>Time Management</a:t>
            </a:r>
            <a:endParaRPr sz="3600" b="1">
              <a:solidFill>
                <a:schemeClr val="dk2"/>
              </a:solidFill>
              <a:latin typeface="Arial"/>
              <a:ea typeface="Arial"/>
              <a:cs typeface="Arial"/>
              <a:sym typeface="Arial"/>
            </a:endParaRPr>
          </a:p>
        </p:txBody>
      </p:sp>
      <p:sp>
        <p:nvSpPr>
          <p:cNvPr id="203" name="Google Shape;203;p26"/>
          <p:cNvSpPr/>
          <p:nvPr/>
        </p:nvSpPr>
        <p:spPr>
          <a:xfrm>
            <a:off x="435429" y="838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a:solidFill>
                  <a:schemeClr val="dk1"/>
                </a:solidFill>
                <a:latin typeface="Arial"/>
                <a:ea typeface="Arial"/>
                <a:cs typeface="Arial"/>
                <a:sym typeface="Arial"/>
              </a:rPr>
              <a:t>Answer "yes" or "no" to each question:</a:t>
            </a:r>
            <a:endParaRPr sz="2400">
              <a:solidFill>
                <a:schemeClr val="dk1"/>
              </a:solidFill>
              <a:latin typeface="Arial"/>
              <a:ea typeface="Arial"/>
              <a:cs typeface="Arial"/>
              <a:sym typeface="Arial"/>
            </a:endParaRPr>
          </a:p>
          <a:p>
            <a:pPr marL="342900" marR="0" lvl="0" indent="-342900" algn="l" rtl="0">
              <a:lnSpc>
                <a:spcPct val="90000"/>
              </a:lnSpc>
              <a:spcBef>
                <a:spcPts val="4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I frequently need to respond to crisis or put out fires.</a:t>
            </a:r>
            <a:endParaRPr/>
          </a:p>
          <a:p>
            <a:pPr marL="342900" marR="0" lvl="0" indent="-342900" algn="l" rtl="0">
              <a:lnSpc>
                <a:spcPct val="90000"/>
              </a:lnSpc>
              <a:spcBef>
                <a:spcPts val="4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I have little time for actually planning ahead and sorting out priorities.</a:t>
            </a:r>
            <a:endParaRPr sz="2000">
              <a:solidFill>
                <a:schemeClr val="dk1"/>
              </a:solidFill>
              <a:latin typeface="Arial"/>
              <a:ea typeface="Arial"/>
              <a:cs typeface="Arial"/>
              <a:sym typeface="Arial"/>
            </a:endParaRPr>
          </a:p>
          <a:p>
            <a:pPr marL="342900" marR="0" lvl="0" indent="-342900" algn="l" rtl="0">
              <a:lnSpc>
                <a:spcPct val="90000"/>
              </a:lnSpc>
              <a:spcBef>
                <a:spcPts val="4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When I leave work “on time,” I feel guilty or anxious because of what has been left undone.</a:t>
            </a:r>
            <a:endParaRPr sz="2000">
              <a:solidFill>
                <a:schemeClr val="dk1"/>
              </a:solidFill>
              <a:latin typeface="Arial"/>
              <a:ea typeface="Arial"/>
              <a:cs typeface="Arial"/>
              <a:sym typeface="Arial"/>
            </a:endParaRPr>
          </a:p>
          <a:p>
            <a:pPr marL="342900" marR="0" lvl="0" indent="-342900" algn="l" rtl="0">
              <a:lnSpc>
                <a:spcPct val="90000"/>
              </a:lnSpc>
              <a:spcBef>
                <a:spcPts val="4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I have trouble devoting time and energy I would like to family and/or friends.</a:t>
            </a:r>
            <a:endParaRPr sz="2000">
              <a:solidFill>
                <a:schemeClr val="dk1"/>
              </a:solidFill>
              <a:latin typeface="Arial"/>
              <a:ea typeface="Arial"/>
              <a:cs typeface="Arial"/>
              <a:sym typeface="Arial"/>
            </a:endParaRPr>
          </a:p>
          <a:p>
            <a:pPr marL="342900" marR="0" lvl="0" indent="-342900" algn="l" rtl="0">
              <a:lnSpc>
                <a:spcPct val="90000"/>
              </a:lnSpc>
              <a:spcBef>
                <a:spcPts val="4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Even when I’m “off duty,” I find it difficult to quit thinking about what is happening at work.</a:t>
            </a:r>
            <a:endParaRPr sz="2000">
              <a:solidFill>
                <a:schemeClr val="dk1"/>
              </a:solidFill>
              <a:latin typeface="Arial"/>
              <a:ea typeface="Arial"/>
              <a:cs typeface="Arial"/>
              <a:sym typeface="Arial"/>
            </a:endParaRPr>
          </a:p>
          <a:p>
            <a:pPr marL="342900" marR="0" lvl="0" indent="-342900" algn="l" rtl="0">
              <a:lnSpc>
                <a:spcPct val="90000"/>
              </a:lnSpc>
              <a:spcBef>
                <a:spcPts val="4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I often find myself caught up in busy work or trivial issues. </a:t>
            </a:r>
            <a:endParaRPr sz="2000">
              <a:solidFill>
                <a:schemeClr val="dk1"/>
              </a:solidFill>
              <a:latin typeface="Arial"/>
              <a:ea typeface="Arial"/>
              <a:cs typeface="Arial"/>
              <a:sym typeface="Arial"/>
            </a:endParaRPr>
          </a:p>
          <a:p>
            <a:pPr marL="342900" marR="0" lvl="0" indent="-342900" algn="l" rtl="0">
              <a:lnSpc>
                <a:spcPct val="90000"/>
              </a:lnSpc>
              <a:spcBef>
                <a:spcPts val="4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I don’t have sufficient time to devote to activities that build my professional reputation.</a:t>
            </a:r>
            <a:endParaRPr/>
          </a:p>
          <a:p>
            <a:pPr marL="342900" marR="0" lvl="0" indent="-342900" algn="l" rtl="0">
              <a:lnSpc>
                <a:spcPct val="90000"/>
              </a:lnSpc>
              <a:spcBef>
                <a:spcPts val="4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Just keeping my head above water is about all I can hope for.</a:t>
            </a:r>
            <a:endParaRPr sz="2000">
              <a:solidFill>
                <a:schemeClr val="dk1"/>
              </a:solidFill>
              <a:latin typeface="Arial"/>
              <a:ea typeface="Arial"/>
              <a:cs typeface="Arial"/>
              <a:sym typeface="Arial"/>
            </a:endParaRPr>
          </a:p>
          <a:p>
            <a:pPr marL="342900" marR="0" lvl="0" indent="-342900" algn="l" rtl="0">
              <a:lnSpc>
                <a:spcPct val="90000"/>
              </a:lnSpc>
              <a:spcBef>
                <a:spcPts val="4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I have trouble finding a time system that works well for me.</a:t>
            </a:r>
            <a:endParaRPr/>
          </a:p>
          <a:p>
            <a:pPr marL="342900" marR="0" lvl="0" indent="-342900" algn="l" rtl="0">
              <a:lnSpc>
                <a:spcPct val="90000"/>
              </a:lnSpc>
              <a:spcBef>
                <a:spcPts val="4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 It’s often the same few problems or people that take up a large chunk of time.</a:t>
            </a:r>
            <a:endParaRPr sz="20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1"/>
                </a:solidFill>
                <a:latin typeface="Arial"/>
                <a:ea typeface="Arial"/>
                <a:cs typeface="Arial"/>
                <a:sym typeface="Arial"/>
              </a:rPr>
              <a:t>Time Management</a:t>
            </a:r>
            <a:endParaRPr sz="3600" b="1">
              <a:solidFill>
                <a:schemeClr val="dk2"/>
              </a:solidFill>
              <a:latin typeface="Arial"/>
              <a:ea typeface="Arial"/>
              <a:cs typeface="Arial"/>
              <a:sym typeface="Arial"/>
            </a:endParaRPr>
          </a:p>
        </p:txBody>
      </p:sp>
      <p:sp>
        <p:nvSpPr>
          <p:cNvPr id="210" name="Google Shape;210;p27"/>
          <p:cNvSpPr/>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742950" marR="0" lvl="1" indent="-285750" algn="l" rtl="0">
              <a:lnSpc>
                <a:spcPct val="9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211" name="Google Shape;211;p27"/>
          <p:cNvSpPr txBox="1">
            <a:spLocks noGrp="1"/>
          </p:cNvSpPr>
          <p:nvPr>
            <p:ph type="body" idx="1"/>
          </p:nvPr>
        </p:nvSpPr>
        <p:spPr>
          <a:xfrm>
            <a:off x="457200" y="10668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 set of common sense skills that help you use your time productively and learn to:</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Prioritize: Determine which things you do are important (lead to goal accomplishment) and which can be delayed or dropped </a:t>
            </a:r>
            <a:endParaRPr sz="2400" b="0" i="0" u="none" strike="noStrike" cap="none">
              <a:solidFill>
                <a:schemeClr val="dk1"/>
              </a:solidFill>
              <a:latin typeface="Arial"/>
              <a:ea typeface="Arial"/>
              <a:cs typeface="Arial"/>
              <a:sym typeface="Arial"/>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Use your time in the most effective way possible </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Control distractions that waste time </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Lessen stress by giving yourself more time to relax</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Time Management Matrix</a:t>
            </a:r>
            <a:endParaRPr sz="3600" b="1" i="0" u="none" strike="noStrike" cap="none">
              <a:solidFill>
                <a:schemeClr val="dk2"/>
              </a:solidFill>
              <a:latin typeface="Arial"/>
              <a:ea typeface="Arial"/>
              <a:cs typeface="Arial"/>
              <a:sym typeface="Arial"/>
            </a:endParaRPr>
          </a:p>
        </p:txBody>
      </p:sp>
      <p:sp>
        <p:nvSpPr>
          <p:cNvPr id="218" name="Google Shape;218;p28"/>
          <p:cNvSpPr txBox="1">
            <a:spLocks noGrp="1"/>
          </p:cNvSpPr>
          <p:nvPr>
            <p:ph type="body" idx="1"/>
          </p:nvPr>
        </p:nvSpPr>
        <p:spPr>
          <a:xfrm>
            <a:off x="159798" y="1142999"/>
            <a:ext cx="8527002" cy="55418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Urgent/Important	     Not Urgent/Important</a:t>
            </a:r>
            <a:endParaRPr dirty="0"/>
          </a:p>
          <a:p>
            <a:pPr marL="0" marR="0" lvl="0" indent="0" algn="l" rtl="0">
              <a:spcBef>
                <a:spcPts val="64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    Mission Essential      Basics: PME, PT    </a:t>
            </a:r>
            <a:endParaRPr dirty="0"/>
          </a:p>
          <a:p>
            <a:pPr marL="0" marR="0" lvl="0" indent="0" algn="l" rtl="0">
              <a:spcBef>
                <a:spcPts val="64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                                      </a:t>
            </a:r>
            <a:endParaRPr lang="en-US" sz="3200" b="0" i="0" u="none" strike="noStrike" cap="none" dirty="0" smtClean="0">
              <a:solidFill>
                <a:schemeClr val="dk1"/>
              </a:solidFill>
              <a:latin typeface="Arial"/>
              <a:ea typeface="Arial"/>
              <a:cs typeface="Arial"/>
              <a:sym typeface="Arial"/>
            </a:endParaRPr>
          </a:p>
          <a:p>
            <a:pPr marL="0" marR="0" lvl="0" indent="0" algn="l" rtl="0">
              <a:spcBef>
                <a:spcPts val="640"/>
              </a:spcBef>
              <a:spcAft>
                <a:spcPts val="0"/>
              </a:spcAft>
              <a:buClr>
                <a:schemeClr val="dk1"/>
              </a:buClr>
              <a:buSzPts val="3200"/>
              <a:buFont typeface="Arial"/>
              <a:buNone/>
            </a:pPr>
            <a:endParaRPr lang="en-US" dirty="0"/>
          </a:p>
          <a:p>
            <a:pPr marL="0" marR="0" lvl="0" indent="0" algn="l" rtl="0">
              <a:spcBef>
                <a:spcPts val="640"/>
              </a:spcBef>
              <a:spcAft>
                <a:spcPts val="0"/>
              </a:spcAft>
              <a:buClr>
                <a:schemeClr val="dk1"/>
              </a:buClr>
              <a:buSzPts val="3200"/>
              <a:buFont typeface="Arial"/>
              <a:buNone/>
            </a:pPr>
            <a:r>
              <a:rPr lang="en-US" sz="3200" b="0" i="0" u="none" strike="noStrike" cap="none" dirty="0" smtClean="0">
                <a:solidFill>
                  <a:schemeClr val="dk1"/>
                </a:solidFill>
                <a:latin typeface="Arial"/>
                <a:ea typeface="Arial"/>
                <a:cs typeface="Arial"/>
                <a:sym typeface="Arial"/>
              </a:rPr>
              <a:t>Urgent/Not Important:  Not </a:t>
            </a:r>
            <a:r>
              <a:rPr lang="en-US" sz="3200" b="0" i="0" u="none" strike="noStrike" cap="none" dirty="0">
                <a:solidFill>
                  <a:schemeClr val="dk1"/>
                </a:solidFill>
                <a:latin typeface="Arial"/>
                <a:ea typeface="Arial"/>
                <a:cs typeface="Arial"/>
                <a:sym typeface="Arial"/>
              </a:rPr>
              <a:t>Important/  </a:t>
            </a:r>
            <a:endParaRPr dirty="0"/>
          </a:p>
          <a:p>
            <a:pPr marL="0" marR="0" lvl="0" indent="0" algn="l" rtl="0">
              <a:spcBef>
                <a:spcPts val="64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Non-priority </a:t>
            </a:r>
            <a:r>
              <a:rPr lang="en-US" sz="3200" b="0" i="0" u="none" strike="noStrike" cap="none" dirty="0" smtClean="0">
                <a:solidFill>
                  <a:schemeClr val="dk1"/>
                </a:solidFill>
                <a:latin typeface="Arial"/>
                <a:ea typeface="Arial"/>
                <a:cs typeface="Arial"/>
                <a:sym typeface="Arial"/>
              </a:rPr>
              <a:t>E-Mails     Not </a:t>
            </a:r>
            <a:r>
              <a:rPr lang="en-US" sz="3200" b="0" i="0" u="none" strike="noStrike" cap="none" dirty="0">
                <a:solidFill>
                  <a:schemeClr val="dk1"/>
                </a:solidFill>
                <a:latin typeface="Arial"/>
                <a:ea typeface="Arial"/>
                <a:cs typeface="Arial"/>
                <a:sym typeface="Arial"/>
              </a:rPr>
              <a:t>Urgent: PS3, TV                   </a:t>
            </a:r>
            <a:endParaRPr sz="3200" b="0" i="0" u="none" strike="noStrike" cap="none" dirty="0">
              <a:solidFill>
                <a:schemeClr val="dk1"/>
              </a:solidFill>
              <a:latin typeface="Arial"/>
              <a:ea typeface="Arial"/>
              <a:cs typeface="Arial"/>
              <a:sym typeface="Arial"/>
            </a:endParaRPr>
          </a:p>
          <a:p>
            <a:pPr marL="0" marR="0" lvl="0" indent="0" algn="l" rtl="0">
              <a:spcBef>
                <a:spcPts val="64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Meetings</a:t>
            </a:r>
            <a:endParaRPr dirty="0"/>
          </a:p>
          <a:p>
            <a:pPr marL="0" marR="0" lvl="0" indent="0" algn="l" rtl="0">
              <a:spcBef>
                <a:spcPts val="64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                                  </a:t>
            </a:r>
            <a:endParaRPr dirty="0"/>
          </a:p>
        </p:txBody>
      </p:sp>
      <p:cxnSp>
        <p:nvCxnSpPr>
          <p:cNvPr id="219" name="Google Shape;219;p28"/>
          <p:cNvCxnSpPr/>
          <p:nvPr/>
        </p:nvCxnSpPr>
        <p:spPr>
          <a:xfrm>
            <a:off x="4196178" y="1094426"/>
            <a:ext cx="65104" cy="5695772"/>
          </a:xfrm>
          <a:prstGeom prst="straightConnector1">
            <a:avLst/>
          </a:prstGeom>
          <a:noFill/>
          <a:ln w="38100" cap="flat" cmpd="sng">
            <a:solidFill>
              <a:schemeClr val="dk1"/>
            </a:solidFill>
            <a:prstDash val="solid"/>
            <a:round/>
            <a:headEnd type="none" w="sm" len="sm"/>
            <a:tailEnd type="none" w="sm" len="sm"/>
          </a:ln>
        </p:spPr>
      </p:cxnSp>
      <p:cxnSp>
        <p:nvCxnSpPr>
          <p:cNvPr id="220" name="Google Shape;220;p28"/>
          <p:cNvCxnSpPr/>
          <p:nvPr/>
        </p:nvCxnSpPr>
        <p:spPr>
          <a:xfrm>
            <a:off x="159798" y="3505475"/>
            <a:ext cx="8806649" cy="47355"/>
          </a:xfrm>
          <a:prstGeom prst="straightConnector1">
            <a:avLst/>
          </a:prstGeom>
          <a:noFill/>
          <a:ln w="38100" cap="flat" cmpd="sng">
            <a:solidFill>
              <a:schemeClr val="dk1"/>
            </a:solidFill>
            <a:prstDash val="solid"/>
            <a:round/>
            <a:headEnd type="none" w="sm" len="sm"/>
            <a:tailEnd type="none" w="sm" len="sm"/>
          </a:ln>
        </p:spPr>
      </p:cxnSp>
      <p:sp>
        <p:nvSpPr>
          <p:cNvPr id="221" name="Google Shape;221;p28"/>
          <p:cNvSpPr txBox="1"/>
          <p:nvPr/>
        </p:nvSpPr>
        <p:spPr>
          <a:xfrm>
            <a:off x="250371" y="2532927"/>
            <a:ext cx="1524000" cy="76944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chemeClr val="dk1"/>
                </a:solidFill>
                <a:latin typeface="Arial"/>
                <a:ea typeface="Arial"/>
                <a:cs typeface="Arial"/>
                <a:sym typeface="Arial"/>
              </a:rPr>
              <a:t>Q I</a:t>
            </a:r>
            <a:endParaRPr sz="4400">
              <a:solidFill>
                <a:schemeClr val="dk1"/>
              </a:solidFill>
              <a:latin typeface="Arial"/>
              <a:ea typeface="Arial"/>
              <a:cs typeface="Arial"/>
              <a:sym typeface="Arial"/>
            </a:endParaRPr>
          </a:p>
        </p:txBody>
      </p:sp>
      <p:sp>
        <p:nvSpPr>
          <p:cNvPr id="222" name="Google Shape;222;p28"/>
          <p:cNvSpPr txBox="1"/>
          <p:nvPr/>
        </p:nvSpPr>
        <p:spPr>
          <a:xfrm>
            <a:off x="4684486" y="2736034"/>
            <a:ext cx="1333500" cy="76944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chemeClr val="dk1"/>
                </a:solidFill>
                <a:latin typeface="Arial"/>
                <a:ea typeface="Arial"/>
                <a:cs typeface="Arial"/>
                <a:sym typeface="Arial"/>
              </a:rPr>
              <a:t>Q II</a:t>
            </a:r>
            <a:endParaRPr sz="4400">
              <a:solidFill>
                <a:schemeClr val="dk1"/>
              </a:solidFill>
              <a:latin typeface="Arial"/>
              <a:ea typeface="Arial"/>
              <a:cs typeface="Arial"/>
              <a:sym typeface="Arial"/>
            </a:endParaRPr>
          </a:p>
        </p:txBody>
      </p:sp>
      <p:sp>
        <p:nvSpPr>
          <p:cNvPr id="223" name="Google Shape;223;p28"/>
          <p:cNvSpPr txBox="1"/>
          <p:nvPr/>
        </p:nvSpPr>
        <p:spPr>
          <a:xfrm>
            <a:off x="457200" y="5682434"/>
            <a:ext cx="1524000" cy="76944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chemeClr val="dk1"/>
                </a:solidFill>
                <a:latin typeface="Arial"/>
                <a:ea typeface="Arial"/>
                <a:cs typeface="Arial"/>
                <a:sym typeface="Arial"/>
              </a:rPr>
              <a:t>Q III</a:t>
            </a:r>
            <a:endParaRPr sz="4400">
              <a:solidFill>
                <a:schemeClr val="dk1"/>
              </a:solidFill>
              <a:latin typeface="Arial"/>
              <a:ea typeface="Arial"/>
              <a:cs typeface="Arial"/>
              <a:sym typeface="Arial"/>
            </a:endParaRPr>
          </a:p>
        </p:txBody>
      </p:sp>
      <p:sp>
        <p:nvSpPr>
          <p:cNvPr id="224" name="Google Shape;224;p28"/>
          <p:cNvSpPr txBox="1"/>
          <p:nvPr/>
        </p:nvSpPr>
        <p:spPr>
          <a:xfrm>
            <a:off x="4563122" y="5877553"/>
            <a:ext cx="1371600" cy="76944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dirty="0">
                <a:solidFill>
                  <a:schemeClr val="dk1"/>
                </a:solidFill>
                <a:latin typeface="Arial"/>
                <a:ea typeface="Arial"/>
                <a:cs typeface="Arial"/>
                <a:sym typeface="Arial"/>
              </a:rPr>
              <a:t>Q IV</a:t>
            </a:r>
            <a:endParaRPr sz="4400"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1"/>
                </a:solidFill>
                <a:latin typeface="Arial"/>
                <a:ea typeface="Arial"/>
                <a:cs typeface="Arial"/>
                <a:sym typeface="Arial"/>
              </a:rPr>
              <a:t>Avoid Procrastination</a:t>
            </a:r>
            <a:endParaRPr sz="3600" b="1">
              <a:solidFill>
                <a:schemeClr val="dk2"/>
              </a:solidFill>
              <a:latin typeface="Arial"/>
              <a:ea typeface="Arial"/>
              <a:cs typeface="Arial"/>
              <a:sym typeface="Arial"/>
            </a:endParaRPr>
          </a:p>
        </p:txBody>
      </p:sp>
      <p:sp>
        <p:nvSpPr>
          <p:cNvPr id="231" name="Google Shape;231;p29"/>
          <p:cNvSpPr/>
          <p:nvPr/>
        </p:nvSpPr>
        <p:spPr>
          <a:xfrm>
            <a:off x="228600" y="1066800"/>
            <a:ext cx="86868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a:solidFill>
                  <a:schemeClr val="dk1"/>
                </a:solidFill>
                <a:latin typeface="Arial"/>
                <a:ea typeface="Arial"/>
                <a:cs typeface="Arial"/>
                <a:sym typeface="Arial"/>
              </a:rPr>
              <a:t>Procrastination is putting things off until they are unavoidable</a:t>
            </a:r>
            <a:endParaRPr/>
          </a:p>
          <a:p>
            <a:pPr marL="342900" marR="0" lvl="0" indent="-342900" algn="l" rtl="0">
              <a:lnSpc>
                <a:spcPct val="90000"/>
              </a:lnSpc>
              <a:spcBef>
                <a:spcPts val="560"/>
              </a:spcBef>
              <a:spcAft>
                <a:spcPts val="0"/>
              </a:spcAft>
              <a:buClr>
                <a:schemeClr val="dk1"/>
              </a:buClr>
              <a:buSzPts val="2800"/>
              <a:buFont typeface="Arial"/>
              <a:buChar char="•"/>
            </a:pPr>
            <a:r>
              <a:rPr lang="en-US" sz="2800">
                <a:solidFill>
                  <a:schemeClr val="dk1"/>
                </a:solidFill>
                <a:latin typeface="Arial"/>
                <a:ea typeface="Arial"/>
                <a:cs typeface="Arial"/>
                <a:sym typeface="Arial"/>
              </a:rPr>
              <a:t>Common pitfalls into procrastination:</a:t>
            </a:r>
            <a:endParaRPr sz="2800">
              <a:solidFill>
                <a:schemeClr val="dk1"/>
              </a:solidFill>
              <a:latin typeface="Arial"/>
              <a:ea typeface="Arial"/>
              <a:cs typeface="Arial"/>
              <a:sym typeface="Arial"/>
            </a:endParaRPr>
          </a:p>
          <a:p>
            <a:pPr marL="800100" marR="0" lvl="1"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Over Planning – Implementation is delayed </a:t>
            </a:r>
            <a:endParaRPr/>
          </a:p>
          <a:p>
            <a:pPr marL="800100" marR="0" lvl="1"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Perfectionism – Usually not required or cost effective </a:t>
            </a:r>
            <a:endParaRPr sz="2400" b="0" i="0" u="none" strike="noStrike" cap="none">
              <a:solidFill>
                <a:schemeClr val="dk1"/>
              </a:solidFill>
              <a:latin typeface="Arial"/>
              <a:ea typeface="Arial"/>
              <a:cs typeface="Arial"/>
              <a:sym typeface="Arial"/>
            </a:endParaRPr>
          </a:p>
          <a:p>
            <a:pPr marL="800100" marR="0" lvl="1"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Boredom – Self-discipline is needed </a:t>
            </a:r>
            <a:endParaRPr/>
          </a:p>
          <a:p>
            <a:pPr marL="800100" marR="0" lvl="1"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Hostility – to task or person giving the task </a:t>
            </a:r>
            <a:endParaRPr/>
          </a:p>
          <a:p>
            <a:pPr marL="800100" marR="0" lvl="1"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Deadline High" – meeting a tight deadline and the adrenaline rush can be addictive </a:t>
            </a:r>
            <a:endParaRPr sz="2400" b="0" i="0" u="none" strike="noStrike" cap="none">
              <a:solidFill>
                <a:schemeClr val="dk1"/>
              </a:solidFill>
              <a:latin typeface="Arial"/>
              <a:ea typeface="Arial"/>
              <a:cs typeface="Arial"/>
              <a:sym typeface="Arial"/>
            </a:endParaRPr>
          </a:p>
          <a:p>
            <a:pPr marL="800100" marR="0" lvl="1"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Quadrant III and IV</a:t>
            </a:r>
            <a:endParaRPr/>
          </a:p>
          <a:p>
            <a:pPr marL="342900" marR="0" lvl="0" indent="-342900" algn="l" rtl="0">
              <a:lnSpc>
                <a:spcPct val="90000"/>
              </a:lnSpc>
              <a:spcBef>
                <a:spcPts val="480"/>
              </a:spcBef>
              <a:spcAft>
                <a:spcPts val="0"/>
              </a:spcAft>
              <a:buClr>
                <a:schemeClr val="dk1"/>
              </a:buClr>
              <a:buSzPts val="2400"/>
              <a:buFont typeface="Arial"/>
              <a:buChar char="•"/>
            </a:pPr>
            <a:r>
              <a:rPr lang="en-US" sz="2400">
                <a:solidFill>
                  <a:schemeClr val="dk1"/>
                </a:solidFill>
                <a:latin typeface="Arial"/>
                <a:ea typeface="Arial"/>
                <a:cs typeface="Arial"/>
                <a:sym typeface="Arial"/>
              </a:rPr>
              <a:t>Time Management Worksheet</a:t>
            </a:r>
            <a:endParaRPr/>
          </a:p>
          <a:p>
            <a:pPr marL="342900" marR="0" lvl="0" indent="-190500" algn="l" rtl="0">
              <a:lnSpc>
                <a:spcPct val="90000"/>
              </a:lnSpc>
              <a:spcBef>
                <a:spcPts val="48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0" marR="0" lvl="0" indent="0" algn="l" rtl="0">
              <a:lnSpc>
                <a:spcPct val="90000"/>
              </a:lnSpc>
              <a:spcBef>
                <a:spcPts val="560"/>
              </a:spcBef>
              <a:spcAft>
                <a:spcPts val="0"/>
              </a:spcAft>
              <a:buNone/>
            </a:pPr>
            <a:endParaRPr sz="2800">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742950" marR="0" lvl="1" indent="-285750" algn="l" rtl="0">
              <a:lnSpc>
                <a:spcPct val="90000"/>
              </a:lnSpc>
              <a:spcBef>
                <a:spcPts val="480"/>
              </a:spcBef>
              <a:spcAft>
                <a:spcPts val="0"/>
              </a:spcAft>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p:cNvSpPr/>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Future and Time Management</a:t>
            </a:r>
            <a:endParaRPr sz="3600" b="1">
              <a:solidFill>
                <a:schemeClr val="dk2"/>
              </a:solidFill>
              <a:latin typeface="Arial"/>
              <a:ea typeface="Arial"/>
              <a:cs typeface="Arial"/>
              <a:sym typeface="Arial"/>
            </a:endParaRPr>
          </a:p>
        </p:txBody>
      </p:sp>
      <p:sp>
        <p:nvSpPr>
          <p:cNvPr id="238" name="Google Shape;238;p30"/>
          <p:cNvSpPr/>
          <p:nvPr/>
        </p:nvSpPr>
        <p:spPr>
          <a:xfrm>
            <a:off x="457200" y="1143000"/>
            <a:ext cx="8229600" cy="4906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Two Years of Research Simply Put: Organize Priorities and manage time accordingly. </a:t>
            </a:r>
            <a:endParaRPr/>
          </a:p>
          <a:p>
            <a:pPr marL="800100" marR="0" lvl="1"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Work smarter, not harder</a:t>
            </a:r>
            <a:endParaRPr/>
          </a:p>
          <a:p>
            <a:pPr marL="800100" marR="0" lvl="1"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Think Foundational Goals in the six functional areas of Leadership Development. </a:t>
            </a:r>
            <a:endParaRPr/>
          </a:p>
          <a:p>
            <a:pPr marL="800100" marR="0" lvl="1"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Prioritize in each area. </a:t>
            </a:r>
            <a:endParaRPr/>
          </a:p>
          <a:p>
            <a:pPr marL="800100" marR="0" lvl="1"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Make a weekly plan: Make a daily plan.</a:t>
            </a:r>
            <a:endParaRPr/>
          </a:p>
          <a:p>
            <a:pPr marL="800100" marR="0" lvl="1"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Plan According to foundational goals and Principles, not putting out fires.  Quadrant II vs III </a:t>
            </a:r>
            <a:endParaRPr/>
          </a:p>
          <a:p>
            <a:pPr marL="0" marR="0" lvl="0" indent="0" algn="l" rtl="0">
              <a:lnSpc>
                <a:spcPct val="90000"/>
              </a:lnSpc>
              <a:spcBef>
                <a:spcPts val="480"/>
              </a:spcBef>
              <a:spcAft>
                <a:spcPts val="0"/>
              </a:spcAft>
              <a:buNone/>
            </a:pPr>
            <a:endParaRPr sz="2400">
              <a:solidFill>
                <a:schemeClr val="dk1"/>
              </a:solidFill>
              <a:latin typeface="Arial"/>
              <a:ea typeface="Arial"/>
              <a:cs typeface="Arial"/>
              <a:sym typeface="Arial"/>
            </a:endParaRPr>
          </a:p>
          <a:p>
            <a:pPr marL="342900" marR="0" lvl="0" indent="-190500" algn="l" rtl="0">
              <a:lnSpc>
                <a:spcPct val="90000"/>
              </a:lnSpc>
              <a:spcBef>
                <a:spcPts val="48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742950" marR="0" lvl="1" indent="-285750" algn="l" rtl="0">
              <a:lnSpc>
                <a:spcPct val="90000"/>
              </a:lnSpc>
              <a:spcBef>
                <a:spcPts val="400"/>
              </a:spcBef>
              <a:spcAft>
                <a:spcPts val="0"/>
              </a:spcAft>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762000" y="0"/>
            <a:ext cx="8229600" cy="685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Time Management Worksheet</a:t>
            </a:r>
            <a:endParaRPr sz="4400" b="0" i="0" u="none" strike="noStrike" cap="none">
              <a:solidFill>
                <a:schemeClr val="dk2"/>
              </a:solidFill>
              <a:latin typeface="Arial"/>
              <a:ea typeface="Arial"/>
              <a:cs typeface="Arial"/>
              <a:sym typeface="Arial"/>
            </a:endParaRPr>
          </a:p>
        </p:txBody>
      </p:sp>
      <p:graphicFrame>
        <p:nvGraphicFramePr>
          <p:cNvPr id="245" name="Google Shape;245;p31"/>
          <p:cNvGraphicFramePr/>
          <p:nvPr/>
        </p:nvGraphicFramePr>
        <p:xfrm>
          <a:off x="0" y="685809"/>
          <a:ext cx="3000000" cy="3000000"/>
        </p:xfrm>
        <a:graphic>
          <a:graphicData uri="http://schemas.openxmlformats.org/drawingml/2006/table">
            <a:tbl>
              <a:tblPr>
                <a:noFill/>
                <a:tableStyleId>{7480C828-1FDF-4D95-BCA1-0A3F8EC222C2}</a:tableStyleId>
              </a:tblPr>
              <a:tblGrid>
                <a:gridCol w="599450"/>
                <a:gridCol w="1198875"/>
                <a:gridCol w="1198875"/>
                <a:gridCol w="1198875"/>
                <a:gridCol w="1198875"/>
                <a:gridCol w="1198875"/>
                <a:gridCol w="1198875"/>
                <a:gridCol w="1198875"/>
              </a:tblGrid>
              <a:tr h="430725">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   Date</a:t>
                      </a:r>
                      <a:endParaRPr sz="6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 </a:t>
                      </a:r>
                      <a:endParaRPr sz="6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Time</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700" b="1" u="none" strike="noStrike" cap="none">
                          <a:latin typeface="Palatino"/>
                          <a:ea typeface="Palatino"/>
                          <a:cs typeface="Palatino"/>
                          <a:sym typeface="Palatino"/>
                        </a:rPr>
                        <a:t>Mon</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700" b="1" u="none" strike="noStrike" cap="none">
                          <a:latin typeface="Palatino"/>
                          <a:ea typeface="Palatino"/>
                          <a:cs typeface="Palatino"/>
                          <a:sym typeface="Palatino"/>
                        </a:rPr>
                        <a:t>Tue</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700" b="1" u="none" strike="noStrike" cap="none">
                          <a:latin typeface="Palatino"/>
                          <a:ea typeface="Palatino"/>
                          <a:cs typeface="Palatino"/>
                          <a:sym typeface="Palatino"/>
                        </a:rPr>
                        <a:t>Wed</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700" b="1" u="none" strike="noStrike" cap="none">
                          <a:latin typeface="Palatino"/>
                          <a:ea typeface="Palatino"/>
                          <a:cs typeface="Palatino"/>
                          <a:sym typeface="Palatino"/>
                        </a:rPr>
                        <a:t>Thurs</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700" b="1" u="none" strike="noStrike" cap="none">
                          <a:latin typeface="Palatino"/>
                          <a:ea typeface="Palatino"/>
                          <a:cs typeface="Palatino"/>
                          <a:sym typeface="Palatino"/>
                        </a:rPr>
                        <a:t>Fri</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700" b="1" u="none" strike="noStrike" cap="none">
                          <a:latin typeface="Palatino"/>
                          <a:ea typeface="Palatino"/>
                          <a:cs typeface="Palatino"/>
                          <a:sym typeface="Palatino"/>
                        </a:rPr>
                        <a:t>Sat</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700" b="1" u="none" strike="noStrike" cap="none">
                          <a:latin typeface="Palatino"/>
                          <a:ea typeface="Palatino"/>
                          <a:cs typeface="Palatino"/>
                          <a:sym typeface="Palatino"/>
                        </a:rPr>
                        <a:t>Sun</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05-06</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06-07</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07-08</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08-09</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09-10</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10-11</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11-12</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-----1115------</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-----1115------</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-----1115------</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12-13</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  </a:t>
                      </a:r>
                      <a:endParaRPr sz="600" u="none" strike="noStrike" cap="none">
                        <a:latin typeface="Arial"/>
                        <a:ea typeface="Arial"/>
                        <a:cs typeface="Arial"/>
                        <a:sym typeface="Arial"/>
                      </a:endParaRPr>
                    </a:p>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-----1230------</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 </a:t>
                      </a:r>
                      <a:endParaRPr sz="600" u="none" strike="noStrike" cap="none">
                        <a:latin typeface="Arial"/>
                        <a:ea typeface="Arial"/>
                        <a:cs typeface="Arial"/>
                        <a:sym typeface="Arial"/>
                      </a:endParaRPr>
                    </a:p>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-----1230------</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 </a:t>
                      </a:r>
                      <a:endParaRPr sz="600" u="none" strike="noStrike" cap="none">
                        <a:latin typeface="Arial"/>
                        <a:ea typeface="Arial"/>
                        <a:cs typeface="Arial"/>
                        <a:sym typeface="Arial"/>
                      </a:endParaRPr>
                    </a:p>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-----1230------</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13-14</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 </a:t>
                      </a:r>
                      <a:endParaRPr sz="600" u="none" strike="noStrike" cap="none">
                        <a:latin typeface="Arial"/>
                        <a:ea typeface="Arial"/>
                        <a:cs typeface="Arial"/>
                        <a:sym typeface="Arial"/>
                      </a:endParaRPr>
                    </a:p>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 </a:t>
                      </a:r>
                      <a:endParaRPr sz="600" u="none" strike="noStrike" cap="none">
                        <a:latin typeface="Arial"/>
                        <a:ea typeface="Arial"/>
                        <a:cs typeface="Arial"/>
                        <a:sym typeface="Arial"/>
                      </a:endParaRPr>
                    </a:p>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-----1345------</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 </a:t>
                      </a:r>
                      <a:endParaRPr sz="600" u="none" strike="noStrike" cap="none">
                        <a:latin typeface="Arial"/>
                        <a:ea typeface="Arial"/>
                        <a:cs typeface="Arial"/>
                        <a:sym typeface="Arial"/>
                      </a:endParaRPr>
                    </a:p>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 </a:t>
                      </a:r>
                      <a:endParaRPr sz="600" u="none" strike="noStrike" cap="none">
                        <a:latin typeface="Arial"/>
                        <a:ea typeface="Arial"/>
                        <a:cs typeface="Arial"/>
                        <a:sym typeface="Arial"/>
                      </a:endParaRPr>
                    </a:p>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-----1345------</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 </a:t>
                      </a:r>
                      <a:endParaRPr sz="600" u="none" strike="noStrike" cap="none">
                        <a:latin typeface="Arial"/>
                        <a:ea typeface="Arial"/>
                        <a:cs typeface="Arial"/>
                        <a:sym typeface="Arial"/>
                      </a:endParaRPr>
                    </a:p>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 </a:t>
                      </a:r>
                      <a:endParaRPr sz="600" u="none" strike="noStrike" cap="none">
                        <a:latin typeface="Arial"/>
                        <a:ea typeface="Arial"/>
                        <a:cs typeface="Arial"/>
                        <a:sym typeface="Arial"/>
                      </a:endParaRPr>
                    </a:p>
                    <a:p>
                      <a:pPr marL="0" marR="0" lvl="0" indent="0" algn="ctr" rtl="0">
                        <a:lnSpc>
                          <a:spcPct val="115000"/>
                        </a:lnSpc>
                        <a:spcBef>
                          <a:spcPts val="0"/>
                        </a:spcBef>
                        <a:spcAft>
                          <a:spcPts val="0"/>
                        </a:spcAft>
                        <a:buNone/>
                      </a:pPr>
                      <a:r>
                        <a:rPr lang="en-US" sz="400" u="none" strike="noStrike" cap="none">
                          <a:latin typeface="Palatino"/>
                          <a:ea typeface="Palatino"/>
                          <a:cs typeface="Palatino"/>
                          <a:sym typeface="Palatino"/>
                        </a:rPr>
                        <a:t>-----1345------</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14-15</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15-16</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16-17</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17-18</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18-19</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19-20</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20-21</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21-22</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22-23</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2000">
                <a:tc>
                  <a:txBody>
                    <a:bodyPr/>
                    <a:lstStyle/>
                    <a:p>
                      <a:pPr marL="0" marR="0" lvl="0" indent="0" algn="l" rtl="0">
                        <a:lnSpc>
                          <a:spcPct val="115000"/>
                        </a:lnSpc>
                        <a:spcBef>
                          <a:spcPts val="0"/>
                        </a:spcBef>
                        <a:spcAft>
                          <a:spcPts val="0"/>
                        </a:spcAft>
                        <a:buNone/>
                      </a:pPr>
                      <a:r>
                        <a:rPr lang="en-US" sz="500" u="none" strike="noStrike" cap="none">
                          <a:latin typeface="Palatino"/>
                          <a:ea typeface="Palatino"/>
                          <a:cs typeface="Palatino"/>
                          <a:sym typeface="Palatino"/>
                        </a:rPr>
                        <a:t>23-24</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600" u="none" strike="noStrike" cap="none">
                          <a:latin typeface="Palatino"/>
                          <a:ea typeface="Palatino"/>
                          <a:cs typeface="Palatino"/>
                          <a:sym typeface="Palatino"/>
                        </a:rPr>
                        <a:t> </a:t>
                      </a:r>
                      <a:endParaRPr sz="600" u="none" strike="noStrike" cap="none">
                        <a:latin typeface="Arial"/>
                        <a:ea typeface="Arial"/>
                        <a:cs typeface="Arial"/>
                        <a:sym typeface="Arial"/>
                      </a:endParaRPr>
                    </a:p>
                  </a:txBody>
                  <a:tcPr marL="26625" marR="266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246" name="Google Shape;246;p31"/>
          <p:cNvSpPr/>
          <p:nvPr/>
        </p:nvSpPr>
        <p:spPr>
          <a:xfrm>
            <a:off x="2774950" y="1597025"/>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Functional Areas of Leadership Development</a:t>
            </a:r>
            <a:endParaRPr sz="3600" b="1" i="0" u="none" strike="noStrike" cap="none">
              <a:solidFill>
                <a:schemeClr val="dk2"/>
              </a:solidFill>
              <a:latin typeface="Arial"/>
              <a:ea typeface="Arial"/>
              <a:cs typeface="Arial"/>
              <a:sym typeface="Arial"/>
            </a:endParaRPr>
          </a:p>
        </p:txBody>
      </p:sp>
      <p:sp>
        <p:nvSpPr>
          <p:cNvPr id="101" name="Google Shape;101;p14"/>
          <p:cNvSpPr txBox="1">
            <a:spLocks noGrp="1"/>
          </p:cNvSpPr>
          <p:nvPr>
            <p:ph type="body" idx="1"/>
          </p:nvPr>
        </p:nvSpPr>
        <p:spPr>
          <a:xfrm>
            <a:off x="304800" y="1219200"/>
            <a:ext cx="8534400" cy="4906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1" u="none" strike="noStrike" cap="none">
                <a:solidFill>
                  <a:schemeClr val="dk1"/>
                </a:solidFill>
                <a:latin typeface="Arial"/>
                <a:ea typeface="Arial"/>
                <a:cs typeface="Arial"/>
                <a:sym typeface="Arial"/>
              </a:rPr>
              <a:t>Continual Assessment of:</a:t>
            </a:r>
            <a:endParaRPr/>
          </a:p>
          <a:p>
            <a:pPr marL="569913" marR="0" lvl="2" indent="-284163" algn="l" rtl="0">
              <a:spcBef>
                <a:spcPts val="600"/>
              </a:spcBef>
              <a:spcAft>
                <a:spcPts val="0"/>
              </a:spcAft>
              <a:buClr>
                <a:schemeClr val="dk1"/>
              </a:buClr>
              <a:buSzPts val="2400"/>
              <a:buFont typeface="Arial"/>
              <a:buChar char="•"/>
            </a:pPr>
            <a:r>
              <a:rPr lang="en-US" sz="2400" b="0" i="1" u="sng" strike="noStrike" cap="none">
                <a:solidFill>
                  <a:schemeClr val="dk1"/>
                </a:solidFill>
                <a:latin typeface="Arial"/>
                <a:ea typeface="Arial"/>
                <a:cs typeface="Arial"/>
                <a:sym typeface="Arial"/>
              </a:rPr>
              <a:t>Fidelity</a:t>
            </a:r>
            <a:r>
              <a:rPr lang="en-US" sz="2400" b="0" i="1" u="none" strike="noStrike" cap="none">
                <a:solidFill>
                  <a:schemeClr val="dk1"/>
                </a:solidFill>
                <a:latin typeface="Arial"/>
                <a:ea typeface="Arial"/>
                <a:cs typeface="Arial"/>
                <a:sym typeface="Arial"/>
              </a:rPr>
              <a:t>: </a:t>
            </a:r>
            <a:endParaRPr sz="2400" b="0" i="1" u="none" strike="noStrike" cap="none">
              <a:solidFill>
                <a:schemeClr val="dk1"/>
              </a:solidFill>
              <a:latin typeface="Arial"/>
              <a:ea typeface="Arial"/>
              <a:cs typeface="Arial"/>
              <a:sym typeface="Arial"/>
            </a:endParaRPr>
          </a:p>
          <a:p>
            <a:pPr marL="569913" marR="0" lvl="2" indent="-284163" algn="l" rtl="0">
              <a:spcBef>
                <a:spcPts val="600"/>
              </a:spcBef>
              <a:spcAft>
                <a:spcPts val="0"/>
              </a:spcAft>
              <a:buClr>
                <a:schemeClr val="dk1"/>
              </a:buClr>
              <a:buSzPts val="2400"/>
              <a:buFont typeface="Arial"/>
              <a:buChar char="•"/>
            </a:pPr>
            <a:r>
              <a:rPr lang="en-US" sz="2400" b="0" i="1" u="sng" strike="noStrike" cap="none">
                <a:solidFill>
                  <a:schemeClr val="dk1"/>
                </a:solidFill>
                <a:latin typeface="Arial"/>
                <a:ea typeface="Arial"/>
                <a:cs typeface="Arial"/>
                <a:sym typeface="Arial"/>
              </a:rPr>
              <a:t>Fighter</a:t>
            </a:r>
            <a:r>
              <a:rPr lang="en-US" sz="2400" b="0" i="1" u="none" strike="noStrike" cap="none">
                <a:solidFill>
                  <a:schemeClr val="dk1"/>
                </a:solidFill>
                <a:latin typeface="Arial"/>
                <a:ea typeface="Arial"/>
                <a:cs typeface="Arial"/>
                <a:sym typeface="Arial"/>
              </a:rPr>
              <a:t>: </a:t>
            </a:r>
            <a:endParaRPr sz="2400" b="0" i="1" u="none" strike="noStrike" cap="none">
              <a:solidFill>
                <a:schemeClr val="dk1"/>
              </a:solidFill>
              <a:latin typeface="Arial"/>
              <a:ea typeface="Arial"/>
              <a:cs typeface="Arial"/>
              <a:sym typeface="Arial"/>
            </a:endParaRPr>
          </a:p>
          <a:p>
            <a:pPr marL="569913" marR="0" lvl="2" indent="-284163" algn="l" rtl="0">
              <a:spcBef>
                <a:spcPts val="600"/>
              </a:spcBef>
              <a:spcAft>
                <a:spcPts val="0"/>
              </a:spcAft>
              <a:buClr>
                <a:schemeClr val="dk1"/>
              </a:buClr>
              <a:buSzPts val="2400"/>
              <a:buFont typeface="Arial"/>
              <a:buChar char="•"/>
            </a:pPr>
            <a:r>
              <a:rPr lang="en-US" sz="2400" b="0" i="1" u="sng" strike="noStrike" cap="none">
                <a:solidFill>
                  <a:schemeClr val="dk1"/>
                </a:solidFill>
                <a:latin typeface="Arial"/>
                <a:ea typeface="Arial"/>
                <a:cs typeface="Arial"/>
                <a:sym typeface="Arial"/>
              </a:rPr>
              <a:t>Fitness</a:t>
            </a:r>
            <a:r>
              <a:rPr lang="en-US" sz="2400" b="0" i="1" u="none" strike="noStrike" cap="none">
                <a:solidFill>
                  <a:schemeClr val="dk1"/>
                </a:solidFill>
                <a:latin typeface="Arial"/>
                <a:ea typeface="Arial"/>
                <a:cs typeface="Arial"/>
                <a:sym typeface="Arial"/>
              </a:rPr>
              <a:t>: </a:t>
            </a:r>
            <a:endParaRPr sz="2400" b="0" i="1" u="none" strike="noStrike" cap="none">
              <a:solidFill>
                <a:schemeClr val="dk1"/>
              </a:solidFill>
              <a:latin typeface="Arial"/>
              <a:ea typeface="Arial"/>
              <a:cs typeface="Arial"/>
              <a:sym typeface="Arial"/>
            </a:endParaRPr>
          </a:p>
          <a:p>
            <a:pPr marL="569913" marR="0" lvl="2" indent="-284163" algn="l" rtl="0">
              <a:spcBef>
                <a:spcPts val="600"/>
              </a:spcBef>
              <a:spcAft>
                <a:spcPts val="0"/>
              </a:spcAft>
              <a:buClr>
                <a:schemeClr val="dk1"/>
              </a:buClr>
              <a:buSzPts val="2400"/>
              <a:buFont typeface="Arial"/>
              <a:buChar char="•"/>
            </a:pPr>
            <a:r>
              <a:rPr lang="en-US" sz="2400" b="0" i="1" u="sng" strike="noStrike" cap="none">
                <a:solidFill>
                  <a:schemeClr val="dk1"/>
                </a:solidFill>
                <a:latin typeface="Arial"/>
                <a:ea typeface="Arial"/>
                <a:cs typeface="Arial"/>
                <a:sym typeface="Arial"/>
              </a:rPr>
              <a:t>Family</a:t>
            </a:r>
            <a:r>
              <a:rPr lang="en-US" sz="2400" b="0" i="1" u="none" strike="noStrike" cap="none">
                <a:solidFill>
                  <a:schemeClr val="dk1"/>
                </a:solidFill>
                <a:latin typeface="Arial"/>
                <a:ea typeface="Arial"/>
                <a:cs typeface="Arial"/>
                <a:sym typeface="Arial"/>
              </a:rPr>
              <a:t>: </a:t>
            </a:r>
            <a:endParaRPr/>
          </a:p>
          <a:p>
            <a:pPr marL="569913" marR="0" lvl="2" indent="-284163" algn="l" rtl="0">
              <a:spcBef>
                <a:spcPts val="600"/>
              </a:spcBef>
              <a:spcAft>
                <a:spcPts val="0"/>
              </a:spcAft>
              <a:buClr>
                <a:schemeClr val="dk1"/>
              </a:buClr>
              <a:buSzPts val="2400"/>
              <a:buFont typeface="Arial"/>
              <a:buChar char="•"/>
            </a:pPr>
            <a:r>
              <a:rPr lang="en-US" sz="2400" b="0" i="1" u="sng" strike="noStrike" cap="none">
                <a:solidFill>
                  <a:schemeClr val="dk1"/>
                </a:solidFill>
                <a:latin typeface="Arial"/>
                <a:ea typeface="Arial"/>
                <a:cs typeface="Arial"/>
                <a:sym typeface="Arial"/>
              </a:rPr>
              <a:t>Finances</a:t>
            </a:r>
            <a:r>
              <a:rPr lang="en-US" sz="2400" b="0" i="1"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a:p>
            <a:pPr marL="569913" marR="0" lvl="2" indent="-284163" algn="l" rtl="0">
              <a:spcBef>
                <a:spcPts val="600"/>
              </a:spcBef>
              <a:spcAft>
                <a:spcPts val="0"/>
              </a:spcAft>
              <a:buClr>
                <a:srgbClr val="0070C0"/>
              </a:buClr>
              <a:buSzPts val="2400"/>
              <a:buFont typeface="Arial"/>
              <a:buChar char="•"/>
            </a:pPr>
            <a:r>
              <a:rPr lang="en-US" sz="2400" b="1" i="1" u="sng" strike="noStrike" cap="none">
                <a:solidFill>
                  <a:srgbClr val="0070C0"/>
                </a:solidFill>
                <a:latin typeface="Arial"/>
                <a:ea typeface="Arial"/>
                <a:cs typeface="Arial"/>
                <a:sym typeface="Arial"/>
              </a:rPr>
              <a:t>Future</a:t>
            </a:r>
            <a:r>
              <a:rPr lang="en-US" sz="2400" b="1" i="1" u="none" strike="noStrike" cap="none">
                <a:solidFill>
                  <a:srgbClr val="0070C0"/>
                </a:solidFill>
                <a:latin typeface="Arial"/>
                <a:ea typeface="Arial"/>
                <a:cs typeface="Arial"/>
                <a:sym typeface="Arial"/>
              </a:rPr>
              <a:t>: </a:t>
            </a:r>
            <a:r>
              <a:rPr lang="en-US" sz="2400" b="1" i="0" u="sng" strike="noStrike" cap="none">
                <a:solidFill>
                  <a:srgbClr val="0070C0"/>
                </a:solidFill>
                <a:latin typeface="Arial"/>
                <a:ea typeface="Arial"/>
                <a:cs typeface="Arial"/>
                <a:sym typeface="Arial"/>
              </a:rPr>
              <a:t>Goal Setting and Time Management </a:t>
            </a:r>
            <a:endParaRPr/>
          </a:p>
          <a:p>
            <a:pPr marL="342900" marR="0" lvl="0" indent="-139700" algn="l" rtl="0">
              <a:spcBef>
                <a:spcPts val="60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
        <p:nvSpPr>
          <p:cNvPr id="102" name="Google Shape;102;p14"/>
          <p:cNvSpPr/>
          <p:nvPr/>
        </p:nvSpPr>
        <p:spPr>
          <a:xfrm>
            <a:off x="762000" y="1676400"/>
            <a:ext cx="7924800"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p:nvPr/>
        </p:nvSpPr>
        <p:spPr>
          <a:xfrm>
            <a:off x="0" y="304800"/>
            <a:ext cx="6781800" cy="685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Leadership </a:t>
            </a:r>
            <a:r>
              <a:rPr lang="en-US" sz="4000" b="1" i="0">
                <a:solidFill>
                  <a:schemeClr val="dk1"/>
                </a:solidFill>
                <a:latin typeface="Arial"/>
                <a:ea typeface="Arial"/>
                <a:cs typeface="Arial"/>
                <a:sym typeface="Arial"/>
              </a:rPr>
              <a:t>Techniques</a:t>
            </a:r>
            <a:r>
              <a:rPr lang="en-US" sz="4000" i="0">
                <a:solidFill>
                  <a:schemeClr val="dk1"/>
                </a:solidFill>
                <a:latin typeface="Arial"/>
                <a:ea typeface="Arial"/>
                <a:cs typeface="Arial"/>
                <a:sym typeface="Arial"/>
              </a:rPr>
              <a:t> </a:t>
            </a:r>
            <a:endParaRPr sz="4000" b="1" i="0">
              <a:solidFill>
                <a:schemeClr val="dk2"/>
              </a:solidFill>
              <a:latin typeface="Arial"/>
              <a:ea typeface="Arial"/>
              <a:cs typeface="Arial"/>
              <a:sym typeface="Arial"/>
            </a:endParaRPr>
          </a:p>
        </p:txBody>
      </p:sp>
      <p:sp>
        <p:nvSpPr>
          <p:cNvPr id="253" name="Google Shape;253;p32"/>
          <p:cNvSpPr txBox="1"/>
          <p:nvPr/>
        </p:nvSpPr>
        <p:spPr>
          <a:xfrm>
            <a:off x="381000" y="1524001"/>
            <a:ext cx="7010400" cy="609599"/>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None/>
            </a:pPr>
            <a:r>
              <a:rPr lang="en-US" sz="3200" b="1" i="0" u="none" strike="noStrike" cap="none">
                <a:solidFill>
                  <a:schemeClr val="dk1"/>
                </a:solidFill>
                <a:latin typeface="Arial"/>
                <a:ea typeface="Arial"/>
                <a:cs typeface="Arial"/>
                <a:sym typeface="Arial"/>
              </a:rPr>
              <a:t>The Bottom Line</a:t>
            </a:r>
            <a:endParaRPr sz="3200" b="1" i="0" u="none" strike="noStrike" cap="none">
              <a:solidFill>
                <a:schemeClr val="dk1"/>
              </a:solidFill>
              <a:latin typeface="Arial"/>
              <a:ea typeface="Arial"/>
              <a:cs typeface="Arial"/>
              <a:sym typeface="Arial"/>
            </a:endParaRPr>
          </a:p>
          <a:p>
            <a:pPr marL="742950" marR="0" lvl="1" indent="-285750" algn="l" rtl="0">
              <a:spcBef>
                <a:spcPts val="240"/>
              </a:spcBef>
              <a:spcAft>
                <a:spcPts val="0"/>
              </a:spcAft>
              <a:buNone/>
            </a:pPr>
            <a:endParaRPr sz="1200" b="0" i="0" u="none" strike="noStrike" cap="none">
              <a:solidFill>
                <a:schemeClr val="dk1"/>
              </a:solidFill>
              <a:latin typeface="Arial"/>
              <a:ea typeface="Arial"/>
              <a:cs typeface="Arial"/>
              <a:sym typeface="Arial"/>
            </a:endParaRPr>
          </a:p>
          <a:p>
            <a:pPr marL="1143000" marR="0" lvl="2" indent="-228600" algn="l" rtl="0">
              <a:spcBef>
                <a:spcPts val="480"/>
              </a:spcBef>
              <a:spcAft>
                <a:spcPts val="0"/>
              </a:spcAft>
              <a:buNone/>
            </a:pPr>
            <a:endParaRPr sz="2400" b="0" i="0" u="none" strike="noStrike" cap="none">
              <a:solidFill>
                <a:schemeClr val="dk1"/>
              </a:solidFill>
              <a:latin typeface="Arial"/>
              <a:ea typeface="Arial"/>
              <a:cs typeface="Arial"/>
              <a:sym typeface="Arial"/>
            </a:endParaRPr>
          </a:p>
          <a:p>
            <a:pPr marL="1143000" marR="0" lvl="2" indent="-228600" algn="l" rtl="0">
              <a:spcBef>
                <a:spcPts val="480"/>
              </a:spcBef>
              <a:spcAft>
                <a:spcPts val="0"/>
              </a:spcAft>
              <a:buNone/>
            </a:pPr>
            <a:endParaRPr sz="2400" b="0" i="0" u="none" strike="noStrike" cap="none">
              <a:solidFill>
                <a:schemeClr val="dk1"/>
              </a:solidFill>
              <a:latin typeface="Arial"/>
              <a:ea typeface="Arial"/>
              <a:cs typeface="Arial"/>
              <a:sym typeface="Arial"/>
            </a:endParaRPr>
          </a:p>
        </p:txBody>
      </p:sp>
      <p:sp>
        <p:nvSpPr>
          <p:cNvPr id="254" name="Google Shape;254;p32"/>
          <p:cNvSpPr/>
          <p:nvPr/>
        </p:nvSpPr>
        <p:spPr>
          <a:xfrm>
            <a:off x="2819400" y="2819400"/>
            <a:ext cx="5715000" cy="1077218"/>
          </a:xfrm>
          <a:prstGeom prst="rect">
            <a:avLst/>
          </a:prstGeom>
          <a:noFill/>
          <a:ln>
            <a:noFill/>
          </a:ln>
        </p:spPr>
        <p:txBody>
          <a:bodyPr spcFirstLastPara="1" wrap="square" lIns="91425" tIns="45700" rIns="91425" bIns="45700" anchor="t" anchorCtr="0">
            <a:noAutofit/>
          </a:bodyPr>
          <a:lstStyle/>
          <a:p>
            <a:pPr marL="1143000" marR="0" lvl="2" indent="-228600" algn="l" rtl="0">
              <a:spcBef>
                <a:spcPts val="0"/>
              </a:spcBef>
              <a:spcAft>
                <a:spcPts val="0"/>
              </a:spcAft>
              <a:buNone/>
            </a:pPr>
            <a:r>
              <a:rPr lang="en-US" sz="3200" b="0" i="0" u="none" strike="noStrike" cap="none">
                <a:solidFill>
                  <a:schemeClr val="dk1"/>
                </a:solidFill>
                <a:latin typeface="Arial"/>
                <a:ea typeface="Arial"/>
                <a:cs typeface="Arial"/>
                <a:sym typeface="Arial"/>
              </a:rPr>
              <a:t>Helps Marine visualize their own goals</a:t>
            </a:r>
            <a:endParaRPr sz="3200" b="0" i="0" u="none" strike="noStrike" cap="none">
              <a:solidFill>
                <a:schemeClr val="dk1"/>
              </a:solidFill>
              <a:latin typeface="Arial"/>
              <a:ea typeface="Arial"/>
              <a:cs typeface="Arial"/>
              <a:sym typeface="Arial"/>
            </a:endParaRPr>
          </a:p>
        </p:txBody>
      </p:sp>
      <p:grpSp>
        <p:nvGrpSpPr>
          <p:cNvPr id="255" name="Google Shape;255;p32"/>
          <p:cNvGrpSpPr/>
          <p:nvPr/>
        </p:nvGrpSpPr>
        <p:grpSpPr>
          <a:xfrm>
            <a:off x="389613" y="2363213"/>
            <a:ext cx="3183173" cy="2512572"/>
            <a:chOff x="389613" y="1013"/>
            <a:chExt cx="3183173" cy="2512572"/>
          </a:xfrm>
        </p:grpSpPr>
        <p:sp>
          <p:nvSpPr>
            <p:cNvPr id="256" name="Google Shape;256;p32"/>
            <p:cNvSpPr/>
            <p:nvPr/>
          </p:nvSpPr>
          <p:spPr>
            <a:xfrm>
              <a:off x="2514600" y="1013"/>
              <a:ext cx="1058186" cy="801847"/>
            </a:xfrm>
            <a:prstGeom prst="rightArrow">
              <a:avLst>
                <a:gd name="adj1" fmla="val 50000"/>
                <a:gd name="adj2" fmla="val 50000"/>
              </a:avLst>
            </a:prstGeom>
            <a:solidFill>
              <a:srgbClr val="FFC000">
                <a:alpha val="89803"/>
              </a:srgbClr>
            </a:solidFill>
            <a:ln w="25400" cap="flat" cmpd="sng">
              <a:solidFill>
                <a:srgbClr val="E7F2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p:nvPr/>
          </p:nvSpPr>
          <p:spPr>
            <a:xfrm>
              <a:off x="389613" y="27448"/>
              <a:ext cx="2124986" cy="748977"/>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txBox="1"/>
            <p:nvPr/>
          </p:nvSpPr>
          <p:spPr>
            <a:xfrm>
              <a:off x="426175" y="64010"/>
              <a:ext cx="2051862" cy="675853"/>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None/>
              </a:pPr>
              <a:r>
                <a:rPr lang="en-US" sz="2800" i="0">
                  <a:solidFill>
                    <a:schemeClr val="lt1"/>
                  </a:solidFill>
                  <a:latin typeface="Arial"/>
                  <a:ea typeface="Arial"/>
                  <a:cs typeface="Arial"/>
                  <a:sym typeface="Arial"/>
                </a:rPr>
                <a:t>Vision</a:t>
              </a:r>
              <a:r>
                <a:rPr lang="en-US" sz="2200" i="0">
                  <a:solidFill>
                    <a:schemeClr val="lt1"/>
                  </a:solidFill>
                  <a:latin typeface="Arial"/>
                  <a:ea typeface="Arial"/>
                  <a:cs typeface="Arial"/>
                  <a:sym typeface="Arial"/>
                </a:rPr>
                <a:t> </a:t>
              </a:r>
              <a:endParaRPr sz="2200" i="0">
                <a:solidFill>
                  <a:schemeClr val="lt1"/>
                </a:solidFill>
                <a:latin typeface="Arial"/>
                <a:ea typeface="Arial"/>
                <a:cs typeface="Arial"/>
                <a:sym typeface="Arial"/>
              </a:endParaRPr>
            </a:p>
          </p:txBody>
        </p:sp>
        <p:sp>
          <p:nvSpPr>
            <p:cNvPr id="259" name="Google Shape;259;p32"/>
            <p:cNvSpPr/>
            <p:nvPr/>
          </p:nvSpPr>
          <p:spPr>
            <a:xfrm>
              <a:off x="2514604" y="877759"/>
              <a:ext cx="1055597" cy="811951"/>
            </a:xfrm>
            <a:prstGeom prst="rightArrow">
              <a:avLst>
                <a:gd name="adj1" fmla="val 50000"/>
                <a:gd name="adj2" fmla="val 50000"/>
              </a:avLst>
            </a:prstGeom>
            <a:solidFill>
              <a:srgbClr val="FFC000">
                <a:alpha val="89803"/>
              </a:srgbClr>
            </a:solidFill>
            <a:ln w="25400" cap="flat" cmpd="sng">
              <a:solidFill>
                <a:srgbClr val="E7F2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a:off x="392198" y="909246"/>
              <a:ext cx="2122405" cy="748977"/>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txBox="1"/>
            <p:nvPr/>
          </p:nvSpPr>
          <p:spPr>
            <a:xfrm>
              <a:off x="428760" y="945808"/>
              <a:ext cx="2049281" cy="675853"/>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None/>
              </a:pPr>
              <a:r>
                <a:rPr lang="en-US" sz="2800" i="0">
                  <a:solidFill>
                    <a:schemeClr val="lt1"/>
                  </a:solidFill>
                  <a:latin typeface="Arial"/>
                  <a:ea typeface="Arial"/>
                  <a:cs typeface="Arial"/>
                  <a:sym typeface="Arial"/>
                </a:rPr>
                <a:t>Challenge </a:t>
              </a:r>
              <a:endParaRPr sz="2800" i="0">
                <a:solidFill>
                  <a:schemeClr val="lt1"/>
                </a:solidFill>
                <a:latin typeface="Arial"/>
                <a:ea typeface="Arial"/>
                <a:cs typeface="Arial"/>
                <a:sym typeface="Arial"/>
              </a:endParaRPr>
            </a:p>
          </p:txBody>
        </p:sp>
        <p:sp>
          <p:nvSpPr>
            <p:cNvPr id="262" name="Google Shape;262;p32"/>
            <p:cNvSpPr/>
            <p:nvPr/>
          </p:nvSpPr>
          <p:spPr>
            <a:xfrm>
              <a:off x="2514602" y="1764608"/>
              <a:ext cx="1056629" cy="748977"/>
            </a:xfrm>
            <a:prstGeom prst="rightArrow">
              <a:avLst>
                <a:gd name="adj1" fmla="val 50000"/>
                <a:gd name="adj2" fmla="val 50000"/>
              </a:avLst>
            </a:prstGeom>
            <a:solidFill>
              <a:srgbClr val="FFC000">
                <a:alpha val="89803"/>
              </a:srgbClr>
            </a:solidFill>
            <a:ln w="25400" cap="flat" cmpd="sng">
              <a:solidFill>
                <a:srgbClr val="E7F2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391168" y="1764608"/>
              <a:ext cx="2123434" cy="748977"/>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txBox="1"/>
            <p:nvPr/>
          </p:nvSpPr>
          <p:spPr>
            <a:xfrm>
              <a:off x="427730" y="1801170"/>
              <a:ext cx="2050310" cy="675853"/>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None/>
              </a:pPr>
              <a:r>
                <a:rPr lang="en-US" sz="2800" i="0">
                  <a:solidFill>
                    <a:schemeClr val="lt1"/>
                  </a:solidFill>
                  <a:latin typeface="Arial"/>
                  <a:ea typeface="Arial"/>
                  <a:cs typeface="Arial"/>
                  <a:sym typeface="Arial"/>
                </a:rPr>
                <a:t>Support</a:t>
              </a:r>
              <a:endParaRPr/>
            </a:p>
          </p:txBody>
        </p:sp>
      </p:grpSp>
      <p:sp>
        <p:nvSpPr>
          <p:cNvPr id="265" name="Google Shape;265;p32"/>
          <p:cNvSpPr txBox="1"/>
          <p:nvPr/>
        </p:nvSpPr>
        <p:spPr>
          <a:xfrm>
            <a:off x="533400" y="5562600"/>
            <a:ext cx="75438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If leaders can get the vision and motivation right, the Marines will figure this out. They may only need some assistance and oversight. </a:t>
            </a:r>
            <a:r>
              <a:rPr lang="en-US" sz="1800">
                <a:solidFill>
                  <a:srgbClr val="C00000"/>
                </a:solidFill>
                <a:latin typeface="Arial"/>
                <a:ea typeface="Arial"/>
                <a:cs typeface="Arial"/>
                <a:sym typeface="Arial"/>
              </a:rPr>
              <a:t>This is engaged leadership and developing subordinates. </a:t>
            </a:r>
            <a:endParaRPr sz="1800">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Leader’s Logbook</a:t>
            </a:r>
            <a:endParaRPr/>
          </a:p>
        </p:txBody>
      </p:sp>
      <p:sp>
        <p:nvSpPr>
          <p:cNvPr id="272" name="Google Shape;272;p33"/>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p>
            <a:pPr marL="342900" marR="0" lvl="0" indent="-1651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742950" marR="0" lvl="1" indent="-28575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273" name="Google Shape;273;p33"/>
          <p:cNvSpPr/>
          <p:nvPr/>
        </p:nvSpPr>
        <p:spPr>
          <a:xfrm>
            <a:off x="0" y="2005013"/>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74" name="Google Shape;274;p33" descr="http://t1.gstatic.com/images?q=tbn:F1Ixu90wFMDuGM:http://ecx.images-amazon.com/images/I/51W6WXYFD9L._SL500_AA280_.jpg">
            <a:hlinkClick r:id="rId3"/>
          </p:cNvPr>
          <p:cNvPicPr preferRelativeResize="0"/>
          <p:nvPr/>
        </p:nvPicPr>
        <p:blipFill rotWithShape="1">
          <a:blip r:embed="rId4">
            <a:alphaModFix/>
          </a:blip>
          <a:srcRect/>
          <a:stretch/>
        </p:blipFill>
        <p:spPr>
          <a:xfrm>
            <a:off x="3048000" y="3947886"/>
            <a:ext cx="2667000" cy="2667000"/>
          </a:xfrm>
          <a:prstGeom prst="rect">
            <a:avLst/>
          </a:prstGeom>
          <a:noFill/>
          <a:ln>
            <a:noFill/>
          </a:ln>
        </p:spPr>
      </p:pic>
      <p:pic>
        <p:nvPicPr>
          <p:cNvPr id="275" name="Google Shape;275;p33"/>
          <p:cNvPicPr preferRelativeResize="0"/>
          <p:nvPr/>
        </p:nvPicPr>
        <p:blipFill rotWithShape="1">
          <a:blip r:embed="rId5">
            <a:alphaModFix/>
          </a:blip>
          <a:srcRect/>
          <a:stretch/>
        </p:blipFill>
        <p:spPr>
          <a:xfrm>
            <a:off x="381000" y="1295400"/>
            <a:ext cx="2743200" cy="2962651"/>
          </a:xfrm>
          <a:prstGeom prst="rect">
            <a:avLst/>
          </a:prstGeom>
          <a:noFill/>
          <a:ln>
            <a:noFill/>
          </a:ln>
        </p:spPr>
      </p:pic>
      <p:pic>
        <p:nvPicPr>
          <p:cNvPr id="276" name="Google Shape;276;p33"/>
          <p:cNvPicPr preferRelativeResize="0"/>
          <p:nvPr/>
        </p:nvPicPr>
        <p:blipFill rotWithShape="1">
          <a:blip r:embed="rId6">
            <a:alphaModFix/>
          </a:blip>
          <a:srcRect/>
          <a:stretch/>
        </p:blipFill>
        <p:spPr>
          <a:xfrm>
            <a:off x="5370286" y="1066800"/>
            <a:ext cx="3572983" cy="3124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4"/>
          <p:cNvPicPr preferRelativeResize="0"/>
          <p:nvPr/>
        </p:nvPicPr>
        <p:blipFill rotWithShape="1">
          <a:blip r:embed="rId3">
            <a:alphaModFix/>
          </a:blip>
          <a:srcRect/>
          <a:stretch/>
        </p:blipFill>
        <p:spPr>
          <a:xfrm>
            <a:off x="685800" y="1447800"/>
            <a:ext cx="7848600" cy="3514898"/>
          </a:xfrm>
          <a:prstGeom prst="rect">
            <a:avLst/>
          </a:prstGeom>
          <a:noFill/>
          <a:ln>
            <a:noFill/>
          </a:ln>
        </p:spPr>
      </p:pic>
      <p:sp>
        <p:nvSpPr>
          <p:cNvPr id="283" name="Google Shape;283;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2"/>
                </a:solidFill>
                <a:latin typeface="Arial"/>
                <a:ea typeface="Arial"/>
                <a:cs typeface="Arial"/>
                <a:sym typeface="Arial"/>
              </a:rPr>
              <a:t>Cargo Pocket Leader’s Logbook Examples</a:t>
            </a:r>
            <a:endParaRPr sz="4000" b="0" i="0" u="none" strike="noStrike" cap="none">
              <a:solidFill>
                <a:schemeClr val="dk2"/>
              </a:solidFill>
              <a:latin typeface="Arial"/>
              <a:ea typeface="Arial"/>
              <a:cs typeface="Arial"/>
              <a:sym typeface="Arial"/>
            </a:endParaRPr>
          </a:p>
        </p:txBody>
      </p:sp>
      <p:sp>
        <p:nvSpPr>
          <p:cNvPr id="284" name="Google Shape;284;p34"/>
          <p:cNvSpPr/>
          <p:nvPr/>
        </p:nvSpPr>
        <p:spPr>
          <a:xfrm>
            <a:off x="304800" y="4999375"/>
            <a:ext cx="8534399"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                                             </a:t>
            </a:r>
            <a:r>
              <a:rPr lang="en-US" sz="1800" b="1" u="sng">
                <a:solidFill>
                  <a:schemeClr val="dk1"/>
                </a:solidFill>
                <a:latin typeface="Arial"/>
                <a:ea typeface="Arial"/>
                <a:cs typeface="Arial"/>
                <a:sym typeface="Arial"/>
              </a:rPr>
              <a:t>Example of Index Method</a:t>
            </a:r>
            <a:endParaRPr/>
          </a:p>
          <a:p>
            <a:pPr marL="0" marR="0" lvl="0" indent="0" algn="l" rtl="0">
              <a:spcBef>
                <a:spcPts val="0"/>
              </a:spcBef>
              <a:spcAft>
                <a:spcPts val="0"/>
              </a:spcAft>
              <a:buNone/>
            </a:pPr>
            <a:endParaRPr sz="1800" b="1" u="sng">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Green Memo book 5.5x8     NSN 7530-00-222-3521</a:t>
            </a:r>
            <a:endParaRPr/>
          </a:p>
          <a:p>
            <a:pPr marL="0" marR="0" lvl="0" indent="0" algn="l" rtl="0">
              <a:spcBef>
                <a:spcPts val="0"/>
              </a:spcBef>
              <a:spcAft>
                <a:spcPts val="0"/>
              </a:spcAft>
              <a:buNone/>
            </a:pPr>
            <a:r>
              <a:rPr lang="en-US" sz="1800" u="sng">
                <a:solidFill>
                  <a:schemeClr val="hlink"/>
                </a:solidFill>
                <a:latin typeface="Arial"/>
                <a:ea typeface="Arial"/>
                <a:cs typeface="Arial"/>
                <a:sym typeface="Arial"/>
                <a:hlinkClick r:id="rId4"/>
              </a:rPr>
              <a:t>https://www.gsaadvantage.gov/advantage/catalog/product_detail.do?gsin=11000006302737</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b="1" u="sng">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5"/>
          <p:cNvSpPr txBox="1">
            <a:spLocks noGrp="1"/>
          </p:cNvSpPr>
          <p:nvPr>
            <p:ph type="title" idx="4294967295"/>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dk2"/>
                </a:solidFill>
                <a:latin typeface="Arial"/>
                <a:ea typeface="Arial"/>
                <a:cs typeface="Arial"/>
                <a:sym typeface="Arial"/>
              </a:rPr>
              <a:t>Sample Leader’s Logbook</a:t>
            </a:r>
            <a:endParaRPr sz="4000" b="1" i="0" u="none" strike="noStrike" cap="none">
              <a:solidFill>
                <a:schemeClr val="dk2"/>
              </a:solidFill>
              <a:latin typeface="Arial"/>
              <a:ea typeface="Arial"/>
              <a:cs typeface="Arial"/>
              <a:sym typeface="Arial"/>
            </a:endParaRPr>
          </a:p>
        </p:txBody>
      </p:sp>
      <p:sp>
        <p:nvSpPr>
          <p:cNvPr id="291" name="Google Shape;291;p35"/>
          <p:cNvSpPr/>
          <p:nvPr/>
        </p:nvSpPr>
        <p:spPr>
          <a:xfrm>
            <a:off x="762000" y="1676400"/>
            <a:ext cx="7924800"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p:txBody>
      </p:sp>
      <p:sp>
        <p:nvSpPr>
          <p:cNvPr id="292" name="Google Shape;292;p35"/>
          <p:cNvSpPr txBox="1"/>
          <p:nvPr/>
        </p:nvSpPr>
        <p:spPr>
          <a:xfrm>
            <a:off x="609600" y="13716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   Index – for future reference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Mission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Tasks assigned to you and assigned to others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Goals Long term, short term, action steps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Calendars: Hourly, Daily, Weekly, Monthly, Annual Planning Calendar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Points of contact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Notes from Meetings, phone calls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Ideas and lessons learned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aphicFrame>
        <p:nvGraphicFramePr>
          <p:cNvPr id="298" name="Google Shape;298;p36"/>
          <p:cNvGraphicFramePr/>
          <p:nvPr/>
        </p:nvGraphicFramePr>
        <p:xfrm>
          <a:off x="3352800" y="761989"/>
          <a:ext cx="1905000" cy="5410400"/>
        </p:xfrm>
        <a:graphic>
          <a:graphicData uri="http://schemas.openxmlformats.org/drawingml/2006/table">
            <a:tbl>
              <a:tblPr>
                <a:noFill/>
                <a:tableStyleId>{A98C7CFF-D871-4AE0-96EB-F3866EAEA583}</a:tableStyleId>
              </a:tblPr>
              <a:tblGrid>
                <a:gridCol w="952500"/>
                <a:gridCol w="952500"/>
              </a:tblGrid>
              <a:tr h="611000">
                <a:tc>
                  <a:txBody>
                    <a:bodyPr/>
                    <a:lstStyle/>
                    <a:p>
                      <a:pPr marL="0" marR="0" lvl="0" indent="0" algn="ctr" rtl="0">
                        <a:spcBef>
                          <a:spcPts val="0"/>
                        </a:spcBef>
                        <a:spcAft>
                          <a:spcPts val="0"/>
                        </a:spcAft>
                        <a:buNone/>
                      </a:pPr>
                      <a:endParaRPr sz="600" u="none" strike="noStrike" cap="none">
                        <a:latin typeface="Arial"/>
                        <a:ea typeface="Arial"/>
                        <a:cs typeface="Arial"/>
                        <a:sym typeface="Arial"/>
                      </a:endParaRPr>
                    </a:p>
                  </a:txBody>
                  <a:tcPr marL="50175" marR="50175" marT="0" marB="0"/>
                </a:tc>
                <a:tc>
                  <a:txBody>
                    <a:bodyPr/>
                    <a:lstStyle/>
                    <a:p>
                      <a:pPr marL="0" marR="0" lvl="0" indent="0" algn="ctr" rtl="0">
                        <a:spcBef>
                          <a:spcPts val="0"/>
                        </a:spcBef>
                        <a:spcAft>
                          <a:spcPts val="0"/>
                        </a:spcAft>
                        <a:buNone/>
                      </a:pPr>
                      <a:endParaRPr sz="600" u="none" strike="noStrike" cap="none">
                        <a:latin typeface="Arial"/>
                        <a:ea typeface="Arial"/>
                        <a:cs typeface="Arial"/>
                        <a:sym typeface="Arial"/>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0500</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t>CHECK SIX</a:t>
                      </a:r>
                      <a:endParaRPr sz="700" b="1"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0600</a:t>
                      </a:r>
                      <a:endParaRPr sz="700" u="none" strike="noStrike" cap="none">
                        <a:latin typeface="Times New Roman"/>
                        <a:ea typeface="Times New Roman"/>
                        <a:cs typeface="Times New Roman"/>
                        <a:sym typeface="Times New Roman"/>
                      </a:endParaRPr>
                    </a:p>
                  </a:txBody>
                  <a:tcPr marL="50175" marR="50175" marT="0" marB="0">
                    <a:solidFill>
                      <a:srgbClr val="FFFF00"/>
                    </a:solidFill>
                  </a:tcPr>
                </a:tc>
                <a:tc>
                  <a:txBody>
                    <a:bodyPr/>
                    <a:lstStyle/>
                    <a:p>
                      <a:pPr marL="0" marR="0" lvl="0" indent="0" algn="l" rtl="0">
                        <a:spcBef>
                          <a:spcPts val="0"/>
                        </a:spcBef>
                        <a:spcAft>
                          <a:spcPts val="0"/>
                        </a:spcAft>
                        <a:buNone/>
                      </a:pPr>
                      <a:r>
                        <a:rPr lang="en-US" sz="700" u="none" strike="noStrike" cap="none"/>
                        <a:t>1:  FIDELITY</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0700</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t>-24/7</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0800</a:t>
                      </a:r>
                      <a:endParaRPr sz="700" u="none" strike="noStrike" cap="none">
                        <a:latin typeface="Times New Roman"/>
                        <a:ea typeface="Times New Roman"/>
                        <a:cs typeface="Times New Roman"/>
                        <a:sym typeface="Times New Roman"/>
                      </a:endParaRPr>
                    </a:p>
                  </a:txBody>
                  <a:tcPr marL="50175" marR="50175" marT="0" marB="0">
                    <a:solidFill>
                      <a:srgbClr val="FFFF00"/>
                    </a:solidFill>
                  </a:tcPr>
                </a:tc>
                <a:tc>
                  <a:txBody>
                    <a:bodyPr/>
                    <a:lstStyle/>
                    <a:p>
                      <a:pPr marL="0" marR="0" lvl="0" indent="0" algn="l" rtl="0">
                        <a:spcBef>
                          <a:spcPts val="0"/>
                        </a:spcBef>
                        <a:spcAft>
                          <a:spcPts val="0"/>
                        </a:spcAft>
                        <a:buNone/>
                      </a:pPr>
                      <a:r>
                        <a:rPr lang="en-US" sz="700" u="none" strike="noStrike" cap="none"/>
                        <a:t>-DEPENDABLE</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0900</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latin typeface="Arial"/>
                          <a:ea typeface="Arial"/>
                          <a:cs typeface="Arial"/>
                          <a:sym typeface="Arial"/>
                        </a:rPr>
                        <a:t>2:  FIGHTER</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1000</a:t>
                      </a:r>
                      <a:endParaRPr sz="700" u="none" strike="noStrike" cap="none">
                        <a:latin typeface="Times New Roman"/>
                        <a:ea typeface="Times New Roman"/>
                        <a:cs typeface="Times New Roman"/>
                        <a:sym typeface="Times New Roman"/>
                      </a:endParaRPr>
                    </a:p>
                  </a:txBody>
                  <a:tcPr marL="50175" marR="50175" marT="0" marB="0">
                    <a:solidFill>
                      <a:srgbClr val="FFFF00"/>
                    </a:solidFill>
                  </a:tcPr>
                </a:tc>
                <a:tc>
                  <a:txBody>
                    <a:bodyPr/>
                    <a:lstStyle/>
                    <a:p>
                      <a:pPr marL="0" marR="0" lvl="0" indent="0" algn="l" rtl="0">
                        <a:spcBef>
                          <a:spcPts val="0"/>
                        </a:spcBef>
                        <a:spcAft>
                          <a:spcPts val="0"/>
                        </a:spcAft>
                        <a:buNone/>
                      </a:pPr>
                      <a:r>
                        <a:rPr lang="en-US" sz="700" u="none" strike="noStrike" cap="none">
                          <a:latin typeface="Arial"/>
                          <a:ea typeface="Arial"/>
                          <a:cs typeface="Arial"/>
                          <a:sym typeface="Arial"/>
                        </a:rPr>
                        <a:t>-ROADMAP</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1100</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t>-MCC SKILLS</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1200</a:t>
                      </a:r>
                      <a:endParaRPr sz="700" u="none" strike="noStrike" cap="none">
                        <a:latin typeface="Times New Roman"/>
                        <a:ea typeface="Times New Roman"/>
                        <a:cs typeface="Times New Roman"/>
                        <a:sym typeface="Times New Roman"/>
                      </a:endParaRPr>
                    </a:p>
                  </a:txBody>
                  <a:tcPr marL="50175" marR="50175" marT="0" marB="0">
                    <a:solidFill>
                      <a:srgbClr val="FFFF00"/>
                    </a:solidFill>
                  </a:tcPr>
                </a:tc>
                <a:tc>
                  <a:txBody>
                    <a:bodyPr/>
                    <a:lstStyle/>
                    <a:p>
                      <a:pPr marL="0" marR="0" lvl="0" indent="0" algn="l" rtl="0">
                        <a:spcBef>
                          <a:spcPts val="0"/>
                        </a:spcBef>
                        <a:spcAft>
                          <a:spcPts val="0"/>
                        </a:spcAft>
                        <a:buNone/>
                      </a:pPr>
                      <a:r>
                        <a:rPr lang="en-US" sz="700" u="none" strike="noStrike" cap="none"/>
                        <a:t>-LEADER</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1300</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latin typeface="Arial"/>
                          <a:ea typeface="Arial"/>
                          <a:cs typeface="Arial"/>
                          <a:sym typeface="Arial"/>
                        </a:rPr>
                        <a:t>3:  FITNESS</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1400</a:t>
                      </a:r>
                      <a:endParaRPr sz="700" u="none" strike="noStrike" cap="none">
                        <a:latin typeface="Times New Roman"/>
                        <a:ea typeface="Times New Roman"/>
                        <a:cs typeface="Times New Roman"/>
                        <a:sym typeface="Times New Roman"/>
                      </a:endParaRPr>
                    </a:p>
                  </a:txBody>
                  <a:tcPr marL="50175" marR="50175" marT="0" marB="0">
                    <a:solidFill>
                      <a:srgbClr val="FFFF00"/>
                    </a:solidFill>
                  </a:tcPr>
                </a:tc>
                <a:tc>
                  <a:txBody>
                    <a:bodyPr/>
                    <a:lstStyle/>
                    <a:p>
                      <a:pPr marL="0" marR="0" lvl="0" indent="0" algn="l" rtl="0">
                        <a:spcBef>
                          <a:spcPts val="0"/>
                        </a:spcBef>
                        <a:spcAft>
                          <a:spcPts val="0"/>
                        </a:spcAft>
                        <a:buNone/>
                      </a:pPr>
                      <a:r>
                        <a:rPr lang="en-US" sz="700" u="none" strike="noStrike" cap="none"/>
                        <a:t>-MIND</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1500</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latin typeface="Arial"/>
                          <a:ea typeface="Arial"/>
                          <a:cs typeface="Arial"/>
                          <a:sym typeface="Arial"/>
                        </a:rPr>
                        <a:t>-BODY</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1600</a:t>
                      </a:r>
                      <a:endParaRPr sz="700" u="none" strike="noStrike" cap="none">
                        <a:latin typeface="Times New Roman"/>
                        <a:ea typeface="Times New Roman"/>
                        <a:cs typeface="Times New Roman"/>
                        <a:sym typeface="Times New Roman"/>
                      </a:endParaRPr>
                    </a:p>
                  </a:txBody>
                  <a:tcPr marL="50175" marR="50175" marT="0" marB="0">
                    <a:solidFill>
                      <a:srgbClr val="FFFF00"/>
                    </a:solidFill>
                  </a:tcPr>
                </a:tc>
                <a:tc>
                  <a:txBody>
                    <a:bodyPr/>
                    <a:lstStyle/>
                    <a:p>
                      <a:pPr marL="0" marR="0" lvl="0" indent="0" algn="l" rtl="0">
                        <a:spcBef>
                          <a:spcPts val="0"/>
                        </a:spcBef>
                        <a:spcAft>
                          <a:spcPts val="0"/>
                        </a:spcAft>
                        <a:buNone/>
                      </a:pPr>
                      <a:r>
                        <a:rPr lang="en-US" sz="700" u="none" strike="noStrike" cap="none"/>
                        <a:t>-SPIRIT</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1700</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t>-SOCIAL</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1800</a:t>
                      </a:r>
                      <a:endParaRPr sz="700" u="none" strike="noStrike" cap="none">
                        <a:latin typeface="Times New Roman"/>
                        <a:ea typeface="Times New Roman"/>
                        <a:cs typeface="Times New Roman"/>
                        <a:sym typeface="Times New Roman"/>
                      </a:endParaRPr>
                    </a:p>
                  </a:txBody>
                  <a:tcPr marL="50175" marR="50175" marT="0" marB="0">
                    <a:solidFill>
                      <a:srgbClr val="FFFF00"/>
                    </a:solidFill>
                  </a:tcPr>
                </a:tc>
                <a:tc>
                  <a:txBody>
                    <a:bodyPr/>
                    <a:lstStyle/>
                    <a:p>
                      <a:pPr marL="0" marR="0" lvl="0" indent="0" algn="l" rtl="0">
                        <a:spcBef>
                          <a:spcPts val="0"/>
                        </a:spcBef>
                        <a:spcAft>
                          <a:spcPts val="0"/>
                        </a:spcAft>
                        <a:buNone/>
                      </a:pPr>
                      <a:r>
                        <a:rPr lang="en-US" sz="700" u="none" strike="noStrike" cap="none">
                          <a:latin typeface="Arial"/>
                          <a:ea typeface="Arial"/>
                          <a:cs typeface="Arial"/>
                          <a:sym typeface="Arial"/>
                        </a:rPr>
                        <a:t>4:  FAMILY</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1900</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latin typeface="Arial"/>
                          <a:ea typeface="Arial"/>
                          <a:cs typeface="Arial"/>
                          <a:sym typeface="Arial"/>
                        </a:rPr>
                        <a:t>-SUPPORT</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2000</a:t>
                      </a:r>
                      <a:endParaRPr sz="700" u="none" strike="noStrike" cap="none">
                        <a:latin typeface="Times New Roman"/>
                        <a:ea typeface="Times New Roman"/>
                        <a:cs typeface="Times New Roman"/>
                        <a:sym typeface="Times New Roman"/>
                      </a:endParaRPr>
                    </a:p>
                  </a:txBody>
                  <a:tcPr marL="50175" marR="50175" marT="0" marB="0">
                    <a:solidFill>
                      <a:srgbClr val="FFFF00"/>
                    </a:solidFill>
                  </a:tcPr>
                </a:tc>
                <a:tc>
                  <a:txBody>
                    <a:bodyPr/>
                    <a:lstStyle/>
                    <a:p>
                      <a:pPr marL="0" marR="0" lvl="0" indent="0" algn="l" rtl="0">
                        <a:spcBef>
                          <a:spcPts val="0"/>
                        </a:spcBef>
                        <a:spcAft>
                          <a:spcPts val="0"/>
                        </a:spcAft>
                        <a:buNone/>
                      </a:pPr>
                      <a:r>
                        <a:rPr lang="en-US" sz="700" u="none" strike="noStrike" cap="none"/>
                        <a:t>-TIME</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2100</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t>-COMM</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2200</a:t>
                      </a:r>
                      <a:endParaRPr sz="700" u="none" strike="noStrike" cap="none">
                        <a:latin typeface="Times New Roman"/>
                        <a:ea typeface="Times New Roman"/>
                        <a:cs typeface="Times New Roman"/>
                        <a:sym typeface="Times New Roman"/>
                      </a:endParaRPr>
                    </a:p>
                  </a:txBody>
                  <a:tcPr marL="50175" marR="50175" marT="0" marB="0">
                    <a:solidFill>
                      <a:srgbClr val="FFFF00"/>
                    </a:solidFill>
                  </a:tcPr>
                </a:tc>
                <a:tc>
                  <a:txBody>
                    <a:bodyPr/>
                    <a:lstStyle/>
                    <a:p>
                      <a:pPr marL="0" marR="0" lvl="0" indent="0" algn="l" rtl="0">
                        <a:spcBef>
                          <a:spcPts val="0"/>
                        </a:spcBef>
                        <a:spcAft>
                          <a:spcPts val="0"/>
                        </a:spcAft>
                        <a:buNone/>
                      </a:pPr>
                      <a:r>
                        <a:rPr lang="en-US" sz="700" u="none" strike="noStrike" cap="none">
                          <a:latin typeface="Arial"/>
                          <a:ea typeface="Arial"/>
                          <a:cs typeface="Arial"/>
                          <a:sym typeface="Arial"/>
                        </a:rPr>
                        <a:t>5:  FINANCES</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FIDELITY</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latin typeface="Arial"/>
                          <a:ea typeface="Arial"/>
                          <a:cs typeface="Arial"/>
                          <a:sym typeface="Arial"/>
                        </a:rPr>
                        <a:t>-PAY</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FIGHTER</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t>-DEBT</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FITNESS</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t>-SAVINGS</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FAMILY</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t>6:  FUTURE  </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FINANCES</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t>-GOALS</a:t>
                      </a:r>
                      <a:endParaRPr sz="700" u="none" strike="noStrike" cap="none">
                        <a:latin typeface="Times New Roman"/>
                        <a:ea typeface="Times New Roman"/>
                        <a:cs typeface="Times New Roman"/>
                        <a:sym typeface="Times New Roman"/>
                      </a:endParaRPr>
                    </a:p>
                  </a:txBody>
                  <a:tcPr marL="50175" marR="50175" marT="0" marB="0"/>
                </a:tc>
              </a:tr>
              <a:tr h="199975">
                <a:tc>
                  <a:txBody>
                    <a:bodyPr/>
                    <a:lstStyle/>
                    <a:p>
                      <a:pPr marL="0" marR="0" lvl="0" indent="0" algn="ctr" rtl="0">
                        <a:spcBef>
                          <a:spcPts val="0"/>
                        </a:spcBef>
                        <a:spcAft>
                          <a:spcPts val="0"/>
                        </a:spcAft>
                        <a:buNone/>
                      </a:pPr>
                      <a:r>
                        <a:rPr lang="en-US" sz="700" u="none" strike="noStrike" cap="none"/>
                        <a:t>FUTURE</a:t>
                      </a:r>
                      <a:endParaRPr sz="700" u="none" strike="noStrike" cap="none">
                        <a:latin typeface="Times New Roman"/>
                        <a:ea typeface="Times New Roman"/>
                        <a:cs typeface="Times New Roman"/>
                        <a:sym typeface="Times New Roman"/>
                      </a:endParaRPr>
                    </a:p>
                  </a:txBody>
                  <a:tcPr marL="50175" marR="50175" marT="0" marB="0"/>
                </a:tc>
                <a:tc>
                  <a:txBody>
                    <a:bodyPr/>
                    <a:lstStyle/>
                    <a:p>
                      <a:pPr marL="0" marR="0" lvl="0" indent="0" algn="l" rtl="0">
                        <a:spcBef>
                          <a:spcPts val="0"/>
                        </a:spcBef>
                        <a:spcAft>
                          <a:spcPts val="0"/>
                        </a:spcAft>
                        <a:buNone/>
                      </a:pPr>
                      <a:r>
                        <a:rPr lang="en-US" sz="700" u="none" strike="noStrike" cap="none"/>
                        <a:t>-CALENDAR</a:t>
                      </a:r>
                      <a:endParaRPr sz="700" u="none" strike="noStrike" cap="none">
                        <a:latin typeface="Times New Roman"/>
                        <a:ea typeface="Times New Roman"/>
                        <a:cs typeface="Times New Roman"/>
                        <a:sym typeface="Times New Roman"/>
                      </a:endParaRPr>
                    </a:p>
                  </a:txBody>
                  <a:tcPr marL="50175" marR="50175" marT="0" marB="0"/>
                </a:tc>
              </a:tr>
            </a:tbl>
          </a:graphicData>
        </a:graphic>
      </p:graphicFrame>
      <p:pic>
        <p:nvPicPr>
          <p:cNvPr id="299" name="Google Shape;299;p36" descr="untitled.bmp"/>
          <p:cNvPicPr preferRelativeResize="0"/>
          <p:nvPr/>
        </p:nvPicPr>
        <p:blipFill rotWithShape="1">
          <a:blip r:embed="rId3">
            <a:alphaModFix/>
          </a:blip>
          <a:srcRect/>
          <a:stretch/>
        </p:blipFill>
        <p:spPr>
          <a:xfrm>
            <a:off x="3899807" y="762000"/>
            <a:ext cx="628650" cy="609600"/>
          </a:xfrm>
          <a:prstGeom prst="rect">
            <a:avLst/>
          </a:prstGeom>
          <a:noFill/>
          <a:ln>
            <a:noFill/>
          </a:ln>
        </p:spPr>
      </p:pic>
      <p:sp>
        <p:nvSpPr>
          <p:cNvPr id="300" name="Google Shape;300;p36"/>
          <p:cNvSpPr txBox="1">
            <a:spLocks noGrp="1"/>
          </p:cNvSpPr>
          <p:nvPr>
            <p:ph type="title"/>
          </p:nvPr>
        </p:nvSpPr>
        <p:spPr>
          <a:xfrm>
            <a:off x="413657" y="560611"/>
            <a:ext cx="8229600" cy="40277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sng" strike="noStrike" cap="none">
                <a:solidFill>
                  <a:schemeClr val="dk1"/>
                </a:solidFill>
                <a:latin typeface="Arial"/>
                <a:ea typeface="Arial"/>
                <a:cs typeface="Arial"/>
                <a:sym typeface="Arial"/>
              </a:rPr>
              <a:t>LEADER’S LOGBOOK BOOKMARK</a:t>
            </a:r>
            <a:r>
              <a:rPr lang="en-US" sz="4400" b="0" i="0" u="none" strike="noStrike" cap="none">
                <a:solidFill>
                  <a:schemeClr val="dk1"/>
                </a:solidFill>
                <a:latin typeface="Arial"/>
                <a:ea typeface="Arial"/>
                <a:cs typeface="Arial"/>
                <a:sym typeface="Arial"/>
              </a:rPr>
              <a:t/>
            </a:r>
            <a:br>
              <a:rPr lang="en-US" sz="4400" b="0" i="0" u="none" strike="noStrike" cap="none">
                <a:solidFill>
                  <a:schemeClr val="dk1"/>
                </a:solidFill>
                <a:latin typeface="Arial"/>
                <a:ea typeface="Arial"/>
                <a:cs typeface="Arial"/>
                <a:sym typeface="Arial"/>
              </a:rPr>
            </a:br>
            <a:endParaRPr sz="44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7"/>
          <p:cNvSpPr txBox="1">
            <a:spLocks noGrp="1"/>
          </p:cNvSpPr>
          <p:nvPr>
            <p:ph type="title"/>
          </p:nvPr>
        </p:nvSpPr>
        <p:spPr>
          <a:xfrm>
            <a:off x="685800" y="4318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Leader’s Notebook</a:t>
            </a:r>
            <a:endParaRPr/>
          </a:p>
        </p:txBody>
      </p:sp>
      <p:sp>
        <p:nvSpPr>
          <p:cNvPr id="307" name="Google Shape;307;p37"/>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p>
            <a:pPr marL="342900" marR="0" lvl="0" indent="-1651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742950" marR="0" lvl="1" indent="-28575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308" name="Google Shape;308;p37"/>
          <p:cNvSpPr/>
          <p:nvPr/>
        </p:nvSpPr>
        <p:spPr>
          <a:xfrm>
            <a:off x="0" y="95250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 name="Google Shape;309;p37"/>
          <p:cNvSpPr/>
          <p:nvPr/>
        </p:nvSpPr>
        <p:spPr>
          <a:xfrm>
            <a:off x="0" y="120967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10" name="Google Shape;310;p37"/>
          <p:cNvPicPr preferRelativeResize="0"/>
          <p:nvPr/>
        </p:nvPicPr>
        <p:blipFill rotWithShape="1">
          <a:blip r:embed="rId3">
            <a:alphaModFix/>
          </a:blip>
          <a:srcRect/>
          <a:stretch/>
        </p:blipFill>
        <p:spPr>
          <a:xfrm>
            <a:off x="381000" y="1371601"/>
            <a:ext cx="8382000" cy="4343399"/>
          </a:xfrm>
          <a:prstGeom prst="rect">
            <a:avLst/>
          </a:prstGeom>
          <a:noFill/>
          <a:ln>
            <a:noFill/>
          </a:ln>
        </p:spPr>
      </p:pic>
      <p:sp>
        <p:nvSpPr>
          <p:cNvPr id="311" name="Google Shape;311;p37"/>
          <p:cNvSpPr/>
          <p:nvPr/>
        </p:nvSpPr>
        <p:spPr>
          <a:xfrm>
            <a:off x="2981340" y="5715000"/>
            <a:ext cx="318132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dk1"/>
                </a:solidFill>
                <a:latin typeface="Arial"/>
                <a:ea typeface="Arial"/>
                <a:cs typeface="Arial"/>
                <a:sym typeface="Arial"/>
              </a:rPr>
              <a:t>Example of Weekly Planner</a:t>
            </a:r>
            <a:endParaRPr sz="18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8"/>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Leader’s Notebook</a:t>
            </a:r>
            <a:endParaRPr/>
          </a:p>
        </p:txBody>
      </p:sp>
      <p:sp>
        <p:nvSpPr>
          <p:cNvPr id="318" name="Google Shape;318;p38"/>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p>
            <a:pPr marL="342900" marR="0" lvl="0" indent="-1651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742950" marR="0" lvl="1" indent="-28575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319" name="Google Shape;319;p38"/>
          <p:cNvSpPr/>
          <p:nvPr/>
        </p:nvSpPr>
        <p:spPr>
          <a:xfrm>
            <a:off x="0" y="95250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 name="Google Shape;320;p38"/>
          <p:cNvSpPr/>
          <p:nvPr/>
        </p:nvSpPr>
        <p:spPr>
          <a:xfrm>
            <a:off x="0" y="120967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 name="Google Shape;321;p38"/>
          <p:cNvSpPr/>
          <p:nvPr/>
        </p:nvSpPr>
        <p:spPr>
          <a:xfrm>
            <a:off x="3048000" y="6248400"/>
            <a:ext cx="327525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dk1"/>
                </a:solidFill>
                <a:latin typeface="Arial"/>
                <a:ea typeface="Arial"/>
                <a:cs typeface="Arial"/>
                <a:sym typeface="Arial"/>
              </a:rPr>
              <a:t>Example of Monthly Planner</a:t>
            </a:r>
            <a:endParaRPr sz="1800">
              <a:solidFill>
                <a:schemeClr val="dk1"/>
              </a:solidFill>
              <a:latin typeface="Arial"/>
              <a:ea typeface="Arial"/>
              <a:cs typeface="Arial"/>
              <a:sym typeface="Arial"/>
            </a:endParaRPr>
          </a:p>
        </p:txBody>
      </p:sp>
      <p:pic>
        <p:nvPicPr>
          <p:cNvPr id="322" name="Google Shape;322;p38"/>
          <p:cNvPicPr preferRelativeResize="0"/>
          <p:nvPr/>
        </p:nvPicPr>
        <p:blipFill rotWithShape="1">
          <a:blip r:embed="rId3">
            <a:alphaModFix/>
          </a:blip>
          <a:srcRect/>
          <a:stretch/>
        </p:blipFill>
        <p:spPr>
          <a:xfrm>
            <a:off x="914400" y="952501"/>
            <a:ext cx="7391399" cy="52285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9"/>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Leader’s Notebook</a:t>
            </a:r>
            <a:endParaRPr/>
          </a:p>
        </p:txBody>
      </p:sp>
      <p:sp>
        <p:nvSpPr>
          <p:cNvPr id="329" name="Google Shape;329;p39"/>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p>
            <a:pPr marL="342900" marR="0" lvl="0" indent="-1651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742950" marR="0" lvl="1" indent="-28575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330" name="Google Shape;330;p39"/>
          <p:cNvSpPr/>
          <p:nvPr/>
        </p:nvSpPr>
        <p:spPr>
          <a:xfrm>
            <a:off x="0" y="95250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 name="Google Shape;331;p39"/>
          <p:cNvSpPr/>
          <p:nvPr/>
        </p:nvSpPr>
        <p:spPr>
          <a:xfrm>
            <a:off x="0" y="1281113"/>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32" name="Google Shape;332;p39"/>
          <p:cNvPicPr preferRelativeResize="0"/>
          <p:nvPr/>
        </p:nvPicPr>
        <p:blipFill rotWithShape="1">
          <a:blip r:embed="rId3">
            <a:alphaModFix/>
          </a:blip>
          <a:srcRect/>
          <a:stretch/>
        </p:blipFill>
        <p:spPr>
          <a:xfrm>
            <a:off x="1905000" y="1317399"/>
            <a:ext cx="5905500" cy="4295775"/>
          </a:xfrm>
          <a:prstGeom prst="rect">
            <a:avLst/>
          </a:prstGeom>
          <a:noFill/>
          <a:ln>
            <a:noFill/>
          </a:ln>
        </p:spPr>
      </p:pic>
      <p:sp>
        <p:nvSpPr>
          <p:cNvPr id="333" name="Google Shape;333;p39"/>
          <p:cNvSpPr/>
          <p:nvPr/>
        </p:nvSpPr>
        <p:spPr>
          <a:xfrm>
            <a:off x="3352800" y="5715000"/>
            <a:ext cx="282641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dk1"/>
                </a:solidFill>
                <a:latin typeface="Arial"/>
                <a:ea typeface="Arial"/>
                <a:cs typeface="Arial"/>
                <a:sym typeface="Arial"/>
              </a:rPr>
              <a:t>Example of notes pages</a:t>
            </a:r>
            <a:endParaRPr sz="18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38"/>
        <p:cNvGrpSpPr/>
        <p:nvPr/>
      </p:nvGrpSpPr>
      <p:grpSpPr>
        <a:xfrm>
          <a:off x="0" y="0"/>
          <a:ext cx="0" cy="0"/>
          <a:chOff x="0" y="0"/>
          <a:chExt cx="0" cy="0"/>
        </a:xfrm>
      </p:grpSpPr>
      <p:sp>
        <p:nvSpPr>
          <p:cNvPr id="339" name="Google Shape;339;p4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Mission and Goals</a:t>
            </a:r>
            <a:endParaRPr sz="3600" b="1" i="0" u="none" strike="noStrike" cap="none">
              <a:solidFill>
                <a:schemeClr val="dk2"/>
              </a:solidFill>
              <a:latin typeface="Arial"/>
              <a:ea typeface="Arial"/>
              <a:cs typeface="Arial"/>
              <a:sym typeface="Arial"/>
            </a:endParaRPr>
          </a:p>
        </p:txBody>
      </p:sp>
      <p:sp>
        <p:nvSpPr>
          <p:cNvPr id="340" name="Google Shape;340;p40"/>
          <p:cNvSpPr txBox="1">
            <a:spLocks noGrp="1"/>
          </p:cNvSpPr>
          <p:nvPr>
            <p:ph type="body" idx="1"/>
          </p:nvPr>
        </p:nvSpPr>
        <p:spPr>
          <a:xfrm>
            <a:off x="457200" y="533400"/>
            <a:ext cx="82296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SMART Goals: Specific, Measurable, Achievable, Relevant, Time-based </a:t>
            </a:r>
            <a:endParaRPr sz="3200" b="0" i="0" u="none" strike="noStrike" cap="none">
              <a:solidFill>
                <a:schemeClr val="dk1"/>
              </a:solidFill>
              <a:latin typeface="Arial"/>
              <a:ea typeface="Arial"/>
              <a:cs typeface="Arial"/>
              <a:sym typeface="Arial"/>
            </a:endParaRPr>
          </a:p>
          <a:p>
            <a:pPr marL="590550" marR="0" lvl="0" indent="-2667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Become a better leader to my Marines</a:t>
            </a:r>
            <a:endParaRPr/>
          </a:p>
          <a:p>
            <a:pPr marL="1390650" marR="0" lvl="2" indent="-2667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Get to better know my Marines by conducting relevant coaching and counseling.</a:t>
            </a:r>
            <a:endParaRPr sz="2400" b="0" i="0" u="none" strike="noStrike" cap="none">
              <a:solidFill>
                <a:schemeClr val="dk1"/>
              </a:solidFill>
              <a:latin typeface="Arial"/>
              <a:ea typeface="Arial"/>
              <a:cs typeface="Arial"/>
              <a:sym typeface="Arial"/>
            </a:endParaRPr>
          </a:p>
          <a:p>
            <a:pPr marL="590550" marR="0" lvl="0" indent="-2667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Improve general Marine knowledge:</a:t>
            </a:r>
            <a:endParaRPr/>
          </a:p>
          <a:p>
            <a:pPr marL="1390650" marR="0" lvl="2" indent="-2667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Read rank relevant books in the CMC List:</a:t>
            </a:r>
            <a:endParaRPr/>
          </a:p>
          <a:p>
            <a:pPr marL="1390650" marR="0" lvl="2" indent="-2667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Read 60 min. per day from the CMC List over the next month IOT invest in knowledge and general proficiency.</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45"/>
        <p:cNvGrpSpPr/>
        <p:nvPr/>
      </p:nvGrpSpPr>
      <p:grpSpPr>
        <a:xfrm>
          <a:off x="0" y="0"/>
          <a:ext cx="0" cy="0"/>
          <a:chOff x="0" y="0"/>
          <a:chExt cx="0" cy="0"/>
        </a:xfrm>
      </p:grpSpPr>
      <p:sp>
        <p:nvSpPr>
          <p:cNvPr id="346" name="Google Shape;346;p41"/>
          <p:cNvSpPr/>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3600" b="1">
                <a:solidFill>
                  <a:schemeClr val="dk1"/>
                </a:solidFill>
                <a:latin typeface="Arial"/>
                <a:ea typeface="Arial"/>
                <a:cs typeface="Arial"/>
                <a:sym typeface="Arial"/>
              </a:rPr>
              <a:t>Steps for Making Effective Time Management Decisions</a:t>
            </a:r>
            <a:endParaRPr/>
          </a:p>
        </p:txBody>
      </p:sp>
      <p:sp>
        <p:nvSpPr>
          <p:cNvPr id="347" name="Google Shape;347;p41"/>
          <p:cNvSpPr/>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1" u="sng">
                <a:solidFill>
                  <a:schemeClr val="dk1"/>
                </a:solidFill>
                <a:latin typeface="Arial"/>
                <a:ea typeface="Arial"/>
                <a:cs typeface="Arial"/>
                <a:sym typeface="Arial"/>
              </a:rPr>
              <a:t>C</a:t>
            </a:r>
            <a:r>
              <a:rPr lang="en-US" sz="2800">
                <a:solidFill>
                  <a:schemeClr val="dk1"/>
                </a:solidFill>
                <a:latin typeface="Arial"/>
                <a:ea typeface="Arial"/>
                <a:cs typeface="Arial"/>
                <a:sym typeface="Arial"/>
              </a:rPr>
              <a:t> - Compare activities (are some less important?)</a:t>
            </a:r>
            <a:endParaRPr sz="2800">
              <a:solidFill>
                <a:schemeClr val="dk1"/>
              </a:solidFill>
              <a:latin typeface="Arial"/>
              <a:ea typeface="Arial"/>
              <a:cs typeface="Arial"/>
              <a:sym typeface="Arial"/>
            </a:endParaRPr>
          </a:p>
          <a:p>
            <a:pPr marL="342900" marR="0" lvl="0" indent="-342900" algn="l" rtl="0">
              <a:spcBef>
                <a:spcPts val="600"/>
              </a:spcBef>
              <a:spcAft>
                <a:spcPts val="0"/>
              </a:spcAft>
              <a:buClr>
                <a:schemeClr val="dk1"/>
              </a:buClr>
              <a:buSzPts val="2800"/>
              <a:buFont typeface="Arial"/>
              <a:buChar char="•"/>
            </a:pPr>
            <a:r>
              <a:rPr lang="en-US" sz="2800" b="1" u="sng">
                <a:solidFill>
                  <a:schemeClr val="dk1"/>
                </a:solidFill>
                <a:latin typeface="Arial"/>
                <a:ea typeface="Arial"/>
                <a:cs typeface="Arial"/>
                <a:sym typeface="Arial"/>
              </a:rPr>
              <a:t>H</a:t>
            </a:r>
            <a:r>
              <a:rPr lang="en-US" sz="2800">
                <a:solidFill>
                  <a:schemeClr val="dk1"/>
                </a:solidFill>
                <a:latin typeface="Arial"/>
                <a:ea typeface="Arial"/>
                <a:cs typeface="Arial"/>
                <a:sym typeface="Arial"/>
              </a:rPr>
              <a:t> - How will your choice affect you later? (consequences)</a:t>
            </a:r>
            <a:endParaRPr sz="2800">
              <a:solidFill>
                <a:schemeClr val="dk1"/>
              </a:solidFill>
              <a:latin typeface="Arial"/>
              <a:ea typeface="Arial"/>
              <a:cs typeface="Arial"/>
              <a:sym typeface="Arial"/>
            </a:endParaRPr>
          </a:p>
          <a:p>
            <a:pPr marL="342900" marR="0" lvl="0" indent="-342900" algn="l" rtl="0">
              <a:spcBef>
                <a:spcPts val="600"/>
              </a:spcBef>
              <a:spcAft>
                <a:spcPts val="0"/>
              </a:spcAft>
              <a:buClr>
                <a:schemeClr val="dk1"/>
              </a:buClr>
              <a:buSzPts val="2800"/>
              <a:buFont typeface="Arial"/>
              <a:buChar char="•"/>
            </a:pPr>
            <a:r>
              <a:rPr lang="en-US" sz="2800" b="1" u="sng">
                <a:solidFill>
                  <a:schemeClr val="dk1"/>
                </a:solidFill>
                <a:latin typeface="Arial"/>
                <a:ea typeface="Arial"/>
                <a:cs typeface="Arial"/>
                <a:sym typeface="Arial"/>
              </a:rPr>
              <a:t>O</a:t>
            </a:r>
            <a:r>
              <a:rPr lang="en-US" sz="2800">
                <a:solidFill>
                  <a:schemeClr val="dk1"/>
                </a:solidFill>
                <a:latin typeface="Arial"/>
                <a:ea typeface="Arial"/>
                <a:cs typeface="Arial"/>
                <a:sym typeface="Arial"/>
              </a:rPr>
              <a:t> - Order your priorities</a:t>
            </a:r>
            <a:endParaRPr sz="2800">
              <a:solidFill>
                <a:schemeClr val="dk1"/>
              </a:solidFill>
              <a:latin typeface="Arial"/>
              <a:ea typeface="Arial"/>
              <a:cs typeface="Arial"/>
              <a:sym typeface="Arial"/>
            </a:endParaRPr>
          </a:p>
          <a:p>
            <a:pPr marL="342900" marR="0" lvl="0" indent="-342900" algn="l" rtl="0">
              <a:spcBef>
                <a:spcPts val="600"/>
              </a:spcBef>
              <a:spcAft>
                <a:spcPts val="0"/>
              </a:spcAft>
              <a:buClr>
                <a:schemeClr val="dk1"/>
              </a:buClr>
              <a:buSzPts val="2800"/>
              <a:buFont typeface="Arial"/>
              <a:buChar char="•"/>
            </a:pPr>
            <a:r>
              <a:rPr lang="en-US" sz="2800" b="1" u="sng">
                <a:solidFill>
                  <a:schemeClr val="dk1"/>
                </a:solidFill>
                <a:latin typeface="Arial"/>
                <a:ea typeface="Arial"/>
                <a:cs typeface="Arial"/>
                <a:sym typeface="Arial"/>
              </a:rPr>
              <a:t>I</a:t>
            </a:r>
            <a:r>
              <a:rPr lang="en-US" sz="2800">
                <a:solidFill>
                  <a:schemeClr val="dk1"/>
                </a:solidFill>
                <a:latin typeface="Arial"/>
                <a:ea typeface="Arial"/>
                <a:cs typeface="Arial"/>
                <a:sym typeface="Arial"/>
              </a:rPr>
              <a:t> - Inscribe (write) scheduling decisions in your planner or calendar</a:t>
            </a:r>
            <a:endParaRPr sz="2800">
              <a:solidFill>
                <a:schemeClr val="dk1"/>
              </a:solidFill>
              <a:latin typeface="Arial"/>
              <a:ea typeface="Arial"/>
              <a:cs typeface="Arial"/>
              <a:sym typeface="Arial"/>
            </a:endParaRPr>
          </a:p>
          <a:p>
            <a:pPr marL="342900" marR="0" lvl="0" indent="-342900" algn="l" rtl="0">
              <a:spcBef>
                <a:spcPts val="600"/>
              </a:spcBef>
              <a:spcAft>
                <a:spcPts val="0"/>
              </a:spcAft>
              <a:buClr>
                <a:schemeClr val="dk1"/>
              </a:buClr>
              <a:buSzPts val="2800"/>
              <a:buFont typeface="Arial"/>
              <a:buChar char="•"/>
            </a:pPr>
            <a:r>
              <a:rPr lang="en-US" sz="2800" b="1" u="sng">
                <a:solidFill>
                  <a:schemeClr val="dk1"/>
                </a:solidFill>
                <a:latin typeface="Arial"/>
                <a:ea typeface="Arial"/>
                <a:cs typeface="Arial"/>
                <a:sym typeface="Arial"/>
              </a:rPr>
              <a:t>C</a:t>
            </a:r>
            <a:r>
              <a:rPr lang="en-US" sz="2800">
                <a:solidFill>
                  <a:schemeClr val="dk1"/>
                </a:solidFill>
                <a:latin typeface="Arial"/>
                <a:ea typeface="Arial"/>
                <a:cs typeface="Arial"/>
                <a:sym typeface="Arial"/>
              </a:rPr>
              <a:t> - Carry out the plan you have made</a:t>
            </a:r>
            <a:endParaRPr sz="2800">
              <a:solidFill>
                <a:schemeClr val="dk1"/>
              </a:solidFill>
              <a:latin typeface="Arial"/>
              <a:ea typeface="Arial"/>
              <a:cs typeface="Arial"/>
              <a:sym typeface="Arial"/>
            </a:endParaRPr>
          </a:p>
          <a:p>
            <a:pPr marL="342900" marR="0" lvl="0" indent="-342900" algn="l" rtl="0">
              <a:spcBef>
                <a:spcPts val="600"/>
              </a:spcBef>
              <a:spcAft>
                <a:spcPts val="0"/>
              </a:spcAft>
              <a:buClr>
                <a:schemeClr val="dk1"/>
              </a:buClr>
              <a:buSzPts val="2800"/>
              <a:buFont typeface="Arial"/>
              <a:buChar char="•"/>
            </a:pPr>
            <a:r>
              <a:rPr lang="en-US" sz="2800" b="1" u="sng">
                <a:solidFill>
                  <a:schemeClr val="dk1"/>
                </a:solidFill>
                <a:latin typeface="Arial"/>
                <a:ea typeface="Arial"/>
                <a:cs typeface="Arial"/>
                <a:sym typeface="Arial"/>
              </a:rPr>
              <a:t>E</a:t>
            </a:r>
            <a:r>
              <a:rPr lang="en-US" sz="2800">
                <a:solidFill>
                  <a:schemeClr val="dk1"/>
                </a:solidFill>
                <a:latin typeface="Arial"/>
                <a:ea typeface="Arial"/>
                <a:cs typeface="Arial"/>
                <a:sym typeface="Arial"/>
              </a:rPr>
              <a:t> - Enjoy being in control of your time</a:t>
            </a:r>
            <a:endParaRPr sz="2800">
              <a:solidFill>
                <a:schemeClr val="dk1"/>
              </a:solidFill>
              <a:latin typeface="Arial"/>
              <a:ea typeface="Arial"/>
              <a:cs typeface="Arial"/>
              <a:sym typeface="Arial"/>
            </a:endParaRPr>
          </a:p>
          <a:p>
            <a:pPr marL="342900" marR="0" lvl="0" indent="-165100" algn="l" rtl="0">
              <a:spcBef>
                <a:spcPts val="60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742950" marR="0" lvl="1" indent="-285750" algn="l" rtl="0">
              <a:spcBef>
                <a:spcPts val="600"/>
              </a:spcBef>
              <a:spcAft>
                <a:spcPts val="0"/>
              </a:spcAft>
              <a:buNone/>
            </a:pPr>
            <a:endParaRPr sz="2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Why concern ourselves with Goal Setting and Time Management?</a:t>
            </a:r>
            <a:endParaRPr sz="3600" b="1" i="0" u="none" strike="noStrike" cap="none">
              <a:solidFill>
                <a:schemeClr val="dk2"/>
              </a:solidFill>
              <a:latin typeface="Arial"/>
              <a:ea typeface="Arial"/>
              <a:cs typeface="Arial"/>
              <a:sym typeface="Arial"/>
            </a:endParaRPr>
          </a:p>
        </p:txBody>
      </p:sp>
      <p:sp>
        <p:nvSpPr>
          <p:cNvPr id="109" name="Google Shape;109;p15"/>
          <p:cNvSpPr txBox="1">
            <a:spLocks noGrp="1"/>
          </p:cNvSpPr>
          <p:nvPr>
            <p:ph type="body" idx="1"/>
          </p:nvPr>
        </p:nvSpPr>
        <p:spPr>
          <a:xfrm>
            <a:off x="457200" y="1066800"/>
            <a:ext cx="8229600" cy="5257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C00000"/>
              </a:buClr>
              <a:buSzPts val="3200"/>
              <a:buFont typeface="Arial"/>
              <a:buChar char="•"/>
            </a:pPr>
            <a:r>
              <a:rPr lang="en-US" sz="3200" b="0" i="0" u="none" strike="noStrike" cap="none">
                <a:solidFill>
                  <a:srgbClr val="C00000"/>
                </a:solidFill>
                <a:latin typeface="Arial"/>
                <a:ea typeface="Arial"/>
                <a:cs typeface="Arial"/>
                <a:sym typeface="Arial"/>
              </a:rPr>
              <a:t>Interact on a personal level with Marines</a:t>
            </a:r>
            <a:r>
              <a:rPr lang="en-US" sz="3200" b="0" i="0" u="none" strike="noStrike" cap="none">
                <a:solidFill>
                  <a:schemeClr val="dk1"/>
                </a:solidFill>
                <a:latin typeface="Arial"/>
                <a:ea typeface="Arial"/>
                <a:cs typeface="Arial"/>
                <a:sym typeface="Arial"/>
              </a:rPr>
              <a: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Systematically identify principles and translate them into a plan of action.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To better organize our own lives, use time at work and at home more wisely, and assist our Marines to do the same thing.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Discuss and practice some of the popular techniques of leadership, goal setting and time management</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352"/>
        <p:cNvGrpSpPr/>
        <p:nvPr/>
      </p:nvGrpSpPr>
      <p:grpSpPr>
        <a:xfrm>
          <a:off x="0" y="0"/>
          <a:ext cx="0" cy="0"/>
          <a:chOff x="0" y="0"/>
          <a:chExt cx="0" cy="0"/>
        </a:xfrm>
      </p:grpSpPr>
      <p:sp>
        <p:nvSpPr>
          <p:cNvPr id="353" name="Google Shape;353;p42"/>
          <p:cNvSpPr/>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Develop a Plan</a:t>
            </a:r>
            <a:endParaRPr sz="3600" b="1">
              <a:solidFill>
                <a:schemeClr val="dk2"/>
              </a:solidFill>
              <a:latin typeface="Arial"/>
              <a:ea typeface="Arial"/>
              <a:cs typeface="Arial"/>
              <a:sym typeface="Arial"/>
            </a:endParaRPr>
          </a:p>
        </p:txBody>
      </p:sp>
      <p:sp>
        <p:nvSpPr>
          <p:cNvPr id="354" name="Google Shape;354;p42"/>
          <p:cNvSpPr/>
          <p:nvPr/>
        </p:nvSpPr>
        <p:spPr>
          <a:xfrm>
            <a:off x="457200" y="838200"/>
            <a:ext cx="8458200" cy="5287963"/>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Arial"/>
              <a:buNone/>
            </a:pPr>
            <a:endParaRPr sz="1600" b="1">
              <a:solidFill>
                <a:schemeClr val="dk1"/>
              </a:solidFill>
              <a:latin typeface="Arial"/>
              <a:ea typeface="Arial"/>
              <a:cs typeface="Arial"/>
              <a:sym typeface="Arial"/>
            </a:endParaRPr>
          </a:p>
          <a:p>
            <a:pPr marL="285750" marR="0" lvl="0" indent="-285750" algn="l" rtl="0">
              <a:lnSpc>
                <a:spcPct val="90000"/>
              </a:lnSpc>
              <a:spcBef>
                <a:spcPts val="480"/>
              </a:spcBef>
              <a:spcAft>
                <a:spcPts val="0"/>
              </a:spcAft>
              <a:buClr>
                <a:schemeClr val="dk1"/>
              </a:buClr>
              <a:buSzPts val="2400"/>
              <a:buFont typeface="Arial"/>
              <a:buChar char="•"/>
            </a:pPr>
            <a:r>
              <a:rPr lang="en-US" sz="2400" b="1">
                <a:solidFill>
                  <a:schemeClr val="dk1"/>
                </a:solidFill>
                <a:latin typeface="Arial"/>
                <a:ea typeface="Arial"/>
                <a:cs typeface="Arial"/>
                <a:sym typeface="Arial"/>
              </a:rPr>
              <a:t>Prioritize</a:t>
            </a:r>
            <a:r>
              <a:rPr lang="en-US" sz="2400">
                <a:solidFill>
                  <a:schemeClr val="dk1"/>
                </a:solidFill>
                <a:latin typeface="Arial"/>
                <a:ea typeface="Arial"/>
                <a:cs typeface="Arial"/>
                <a:sym typeface="Arial"/>
              </a:rPr>
              <a:t> your tasks.</a:t>
            </a:r>
            <a:endParaRPr/>
          </a:p>
          <a:p>
            <a:pPr marL="285750" marR="0" lvl="0" indent="-285750" algn="l" rtl="0">
              <a:spcBef>
                <a:spcPts val="0"/>
              </a:spcBef>
              <a:spcAft>
                <a:spcPts val="0"/>
              </a:spcAft>
              <a:buClr>
                <a:schemeClr val="dk1"/>
              </a:buClr>
              <a:buSzPts val="2400"/>
              <a:buFont typeface="Arial"/>
              <a:buChar char="•"/>
            </a:pPr>
            <a:r>
              <a:rPr lang="en-US" sz="2400" b="1">
                <a:solidFill>
                  <a:schemeClr val="dk1"/>
                </a:solidFill>
                <a:latin typeface="Arial"/>
                <a:ea typeface="Arial"/>
                <a:cs typeface="Arial"/>
                <a:sym typeface="Arial"/>
              </a:rPr>
              <a:t>Record</a:t>
            </a:r>
            <a:r>
              <a:rPr lang="en-US" sz="2400">
                <a:solidFill>
                  <a:schemeClr val="dk1"/>
                </a:solidFill>
                <a:latin typeface="Arial"/>
                <a:ea typeface="Arial"/>
                <a:cs typeface="Arial"/>
                <a:sym typeface="Arial"/>
              </a:rPr>
              <a:t> tasks.</a:t>
            </a:r>
            <a:endParaRPr/>
          </a:p>
          <a:p>
            <a:pPr marL="285750" marR="0" lvl="0" indent="-133350" algn="l" rtl="0">
              <a:spcBef>
                <a:spcPts val="0"/>
              </a:spcBef>
              <a:spcAft>
                <a:spcPts val="0"/>
              </a:spcAft>
              <a:buClr>
                <a:schemeClr val="dk1"/>
              </a:buClr>
              <a:buSzPts val="2400"/>
              <a:buFont typeface="Arial"/>
              <a:buNone/>
            </a:pPr>
            <a:endParaRPr sz="2400" b="1">
              <a:solidFill>
                <a:schemeClr val="dk1"/>
              </a:solidFill>
              <a:latin typeface="Arial"/>
              <a:ea typeface="Arial"/>
              <a:cs typeface="Arial"/>
              <a:sym typeface="Arial"/>
            </a:endParaRPr>
          </a:p>
          <a:p>
            <a:pPr marL="285750" marR="0" lvl="0" indent="-285750" algn="l" rtl="0">
              <a:lnSpc>
                <a:spcPct val="90000"/>
              </a:lnSpc>
              <a:spcBef>
                <a:spcPts val="480"/>
              </a:spcBef>
              <a:spcAft>
                <a:spcPts val="0"/>
              </a:spcAft>
              <a:buClr>
                <a:schemeClr val="dk1"/>
              </a:buClr>
              <a:buSzPts val="2400"/>
              <a:buFont typeface="Arial"/>
              <a:buChar char="•"/>
            </a:pPr>
            <a:r>
              <a:rPr lang="en-US" sz="2400" b="1">
                <a:solidFill>
                  <a:schemeClr val="dk1"/>
                </a:solidFill>
                <a:latin typeface="Arial"/>
                <a:ea typeface="Arial"/>
                <a:cs typeface="Arial"/>
                <a:sym typeface="Arial"/>
              </a:rPr>
              <a:t>Plan </a:t>
            </a:r>
            <a:r>
              <a:rPr lang="en-US" sz="2400">
                <a:solidFill>
                  <a:schemeClr val="dk1"/>
                </a:solidFill>
                <a:latin typeface="Arial"/>
                <a:ea typeface="Arial"/>
                <a:cs typeface="Arial"/>
                <a:sym typeface="Arial"/>
              </a:rPr>
              <a:t>each day.</a:t>
            </a:r>
            <a:endParaRPr/>
          </a:p>
          <a:p>
            <a:pPr marL="0" marR="0" lvl="0" indent="0" algn="l" rtl="0">
              <a:lnSpc>
                <a:spcPct val="90000"/>
              </a:lnSpc>
              <a:spcBef>
                <a:spcPts val="480"/>
              </a:spcBef>
              <a:spcAft>
                <a:spcPts val="0"/>
              </a:spcAft>
              <a:buNone/>
            </a:pPr>
            <a:r>
              <a:rPr lang="en-US" sz="2400">
                <a:solidFill>
                  <a:schemeClr val="dk1"/>
                </a:solidFill>
                <a:latin typeface="Arial"/>
                <a:ea typeface="Arial"/>
                <a:cs typeface="Arial"/>
                <a:sym typeface="Arial"/>
              </a:rPr>
              <a:t> </a:t>
            </a:r>
            <a:endParaRPr sz="2400" b="1">
              <a:solidFill>
                <a:schemeClr val="dk1"/>
              </a:solidFill>
              <a:latin typeface="Arial"/>
              <a:ea typeface="Arial"/>
              <a:cs typeface="Arial"/>
              <a:sym typeface="Arial"/>
            </a:endParaRPr>
          </a:p>
          <a:p>
            <a:pPr marL="285750" marR="0" lvl="0" indent="-133350" algn="l" rtl="0">
              <a:lnSpc>
                <a:spcPct val="90000"/>
              </a:lnSpc>
              <a:spcBef>
                <a:spcPts val="48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285750" marR="0" lvl="0" indent="-285750" algn="l" rtl="0">
              <a:lnSpc>
                <a:spcPct val="90000"/>
              </a:lnSpc>
              <a:spcBef>
                <a:spcPts val="480"/>
              </a:spcBef>
              <a:spcAft>
                <a:spcPts val="0"/>
              </a:spcAft>
              <a:buClr>
                <a:schemeClr val="dk1"/>
              </a:buClr>
              <a:buSzPts val="2400"/>
              <a:buFont typeface="Arial"/>
              <a:buChar char="•"/>
            </a:pPr>
            <a:r>
              <a:rPr lang="en-US" sz="2400" b="1">
                <a:solidFill>
                  <a:schemeClr val="dk1"/>
                </a:solidFill>
                <a:latin typeface="Arial"/>
                <a:ea typeface="Arial"/>
                <a:cs typeface="Arial"/>
                <a:sym typeface="Arial"/>
              </a:rPr>
              <a:t>Use </a:t>
            </a:r>
            <a:r>
              <a:rPr lang="en-US" sz="2400">
                <a:solidFill>
                  <a:schemeClr val="dk1"/>
                </a:solidFill>
                <a:latin typeface="Arial"/>
                <a:ea typeface="Arial"/>
                <a:cs typeface="Arial"/>
                <a:sym typeface="Arial"/>
              </a:rPr>
              <a:t>waiting time. </a:t>
            </a:r>
            <a:endParaRPr/>
          </a:p>
          <a:p>
            <a:pPr marL="285750" marR="0" lvl="0" indent="-133350" algn="l" rtl="0">
              <a:lnSpc>
                <a:spcPct val="90000"/>
              </a:lnSpc>
              <a:spcBef>
                <a:spcPts val="48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285750" marR="0" lvl="0" indent="-285750" algn="l" rtl="0">
              <a:lnSpc>
                <a:spcPct val="90000"/>
              </a:lnSpc>
              <a:spcBef>
                <a:spcPts val="480"/>
              </a:spcBef>
              <a:spcAft>
                <a:spcPts val="0"/>
              </a:spcAft>
              <a:buClr>
                <a:schemeClr val="dk1"/>
              </a:buClr>
              <a:buSzPts val="2400"/>
              <a:buFont typeface="Arial"/>
              <a:buChar char="•"/>
            </a:pPr>
            <a:r>
              <a:rPr lang="en-US" sz="2400" b="1">
                <a:solidFill>
                  <a:schemeClr val="dk1"/>
                </a:solidFill>
                <a:latin typeface="Arial"/>
                <a:ea typeface="Arial"/>
                <a:cs typeface="Arial"/>
                <a:sym typeface="Arial"/>
              </a:rPr>
              <a:t>Evaluate</a:t>
            </a:r>
            <a:endParaRPr sz="2400" b="1">
              <a:solidFill>
                <a:schemeClr val="dk1"/>
              </a:solidFill>
              <a:latin typeface="Arial"/>
              <a:ea typeface="Arial"/>
              <a:cs typeface="Arial"/>
              <a:sym typeface="Arial"/>
            </a:endParaRPr>
          </a:p>
        </p:txBody>
      </p:sp>
      <p:pic>
        <p:nvPicPr>
          <p:cNvPr id="355" name="Google Shape;355;p42" descr="C:\Program Files (x86)\Microsoft Office\MEDIA\CAGCAT10\j0233018.wmf"/>
          <p:cNvPicPr preferRelativeResize="0"/>
          <p:nvPr/>
        </p:nvPicPr>
        <p:blipFill rotWithShape="1">
          <a:blip r:embed="rId3">
            <a:alphaModFix/>
          </a:blip>
          <a:srcRect/>
          <a:stretch/>
        </p:blipFill>
        <p:spPr>
          <a:xfrm>
            <a:off x="5474330" y="1752600"/>
            <a:ext cx="2574202" cy="261494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361"/>
        <p:cNvGrpSpPr/>
        <p:nvPr/>
      </p:nvGrpSpPr>
      <p:grpSpPr>
        <a:xfrm>
          <a:off x="0" y="0"/>
          <a:ext cx="0" cy="0"/>
          <a:chOff x="0" y="0"/>
          <a:chExt cx="0" cy="0"/>
        </a:xfrm>
      </p:grpSpPr>
      <p:sp>
        <p:nvSpPr>
          <p:cNvPr id="362" name="Google Shape;362;p43"/>
          <p:cNvSpPr txBox="1">
            <a:spLocks noGrp="1"/>
          </p:cNvSpPr>
          <p:nvPr>
            <p:ph type="title" idx="4294967295"/>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Sight Alignment/Sight Picture</a:t>
            </a:r>
            <a:endParaRPr/>
          </a:p>
        </p:txBody>
      </p:sp>
      <p:grpSp>
        <p:nvGrpSpPr>
          <p:cNvPr id="363" name="Google Shape;363;p43"/>
          <p:cNvGrpSpPr/>
          <p:nvPr/>
        </p:nvGrpSpPr>
        <p:grpSpPr>
          <a:xfrm>
            <a:off x="4953000" y="1371600"/>
            <a:ext cx="4114800" cy="3486150"/>
            <a:chOff x="4800600" y="1371600"/>
            <a:chExt cx="4114800" cy="3486150"/>
          </a:xfrm>
        </p:grpSpPr>
        <p:pic>
          <p:nvPicPr>
            <p:cNvPr id="364" name="Google Shape;364;p43"/>
            <p:cNvPicPr preferRelativeResize="0"/>
            <p:nvPr/>
          </p:nvPicPr>
          <p:blipFill rotWithShape="1">
            <a:blip r:embed="rId3">
              <a:alphaModFix/>
            </a:blip>
            <a:srcRect/>
            <a:stretch/>
          </p:blipFill>
          <p:spPr>
            <a:xfrm>
              <a:off x="4800600" y="1752600"/>
              <a:ext cx="3133725" cy="3105150"/>
            </a:xfrm>
            <a:prstGeom prst="rect">
              <a:avLst/>
            </a:prstGeom>
            <a:noFill/>
            <a:ln>
              <a:noFill/>
            </a:ln>
          </p:spPr>
        </p:pic>
        <p:sp>
          <p:nvSpPr>
            <p:cNvPr id="365" name="Google Shape;365;p43"/>
            <p:cNvSpPr txBox="1"/>
            <p:nvPr/>
          </p:nvSpPr>
          <p:spPr>
            <a:xfrm>
              <a:off x="5943600" y="2525713"/>
              <a:ext cx="825500" cy="369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Arial"/>
                  <a:ea typeface="Arial"/>
                  <a:cs typeface="Arial"/>
                  <a:sym typeface="Arial"/>
                </a:rPr>
                <a:t>Goals</a:t>
              </a:r>
              <a:endParaRPr/>
            </a:p>
          </p:txBody>
        </p:sp>
        <p:sp>
          <p:nvSpPr>
            <p:cNvPr id="366" name="Google Shape;366;p43"/>
            <p:cNvSpPr txBox="1"/>
            <p:nvPr/>
          </p:nvSpPr>
          <p:spPr>
            <a:xfrm rot="5400000">
              <a:off x="5886450" y="3230563"/>
              <a:ext cx="941387" cy="3698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Actions</a:t>
              </a:r>
              <a:endParaRPr/>
            </a:p>
          </p:txBody>
        </p:sp>
        <p:sp>
          <p:nvSpPr>
            <p:cNvPr id="367" name="Google Shape;367;p43"/>
            <p:cNvSpPr/>
            <p:nvPr/>
          </p:nvSpPr>
          <p:spPr>
            <a:xfrm>
              <a:off x="7315200" y="1371600"/>
              <a:ext cx="1600200" cy="6858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717" y="20000"/>
                  </a:moveTo>
                  <a:lnTo>
                    <a:pt x="-27739" y="92500"/>
                  </a:lnTo>
                </a:path>
              </a:pathLst>
            </a:custGeom>
            <a:blipFill rotWithShape="1">
              <a:blip r:embed="rId4">
                <a:alphaModFix/>
              </a:blip>
              <a:tile tx="0" ty="0" sx="100000" sy="100000" flip="none" algn="tl"/>
            </a:blipFill>
            <a:ln w="412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Arial"/>
                  <a:ea typeface="Arial"/>
                  <a:cs typeface="Arial"/>
                  <a:sym typeface="Arial"/>
                </a:rPr>
                <a:t>Values</a:t>
              </a:r>
              <a:endParaRPr/>
            </a:p>
          </p:txBody>
        </p:sp>
      </p:grpSp>
      <p:sp>
        <p:nvSpPr>
          <p:cNvPr id="368" name="Google Shape;368;p43"/>
          <p:cNvSpPr/>
          <p:nvPr/>
        </p:nvSpPr>
        <p:spPr>
          <a:xfrm>
            <a:off x="304800" y="2071914"/>
            <a:ext cx="4495800" cy="2123658"/>
          </a:xfrm>
          <a:prstGeom prst="rect">
            <a:avLst/>
          </a:prstGeom>
          <a:noFill/>
          <a:ln>
            <a:noFill/>
          </a:ln>
        </p:spPr>
        <p:txBody>
          <a:bodyPr spcFirstLastPara="1" wrap="square" lIns="91425" tIns="45700" rIns="91425" bIns="45700" anchor="t" anchorCtr="0">
            <a:noAutofit/>
          </a:bodyPr>
          <a:lstStyle/>
          <a:p>
            <a:pPr marL="0" marR="0" lvl="0" indent="-1524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The Target</a:t>
            </a:r>
            <a:endParaRPr/>
          </a:p>
          <a:p>
            <a:pPr marL="0" marR="0" lvl="0" indent="-152400" algn="l" rtl="0">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The Clear Front Sight Post: </a:t>
            </a:r>
            <a:endParaRPr sz="2400">
              <a:solidFill>
                <a:schemeClr val="dk1"/>
              </a:solidFill>
              <a:latin typeface="Arial"/>
              <a:ea typeface="Arial"/>
              <a:cs typeface="Arial"/>
              <a:sym typeface="Arial"/>
            </a:endParaRPr>
          </a:p>
          <a:p>
            <a:pPr marL="0" marR="0" lvl="0" indent="-152400" algn="l" rtl="0">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The Rear Sight: </a:t>
            </a:r>
            <a:endParaRPr sz="2400">
              <a:solidFill>
                <a:schemeClr val="dk1"/>
              </a:solidFill>
              <a:latin typeface="Arial"/>
              <a:ea typeface="Arial"/>
              <a:cs typeface="Arial"/>
              <a:sym typeface="Arial"/>
            </a:endParaRPr>
          </a:p>
          <a:p>
            <a:pPr marL="0" marR="0" lvl="0" indent="-152400" algn="l" rtl="0">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Dope Adjustments:</a:t>
            </a:r>
            <a:endParaRPr sz="2400">
              <a:solidFill>
                <a:schemeClr val="dk1"/>
              </a:solidFill>
              <a:latin typeface="Arial"/>
              <a:ea typeface="Arial"/>
              <a:cs typeface="Arial"/>
              <a:sym typeface="Arial"/>
            </a:endParaRPr>
          </a:p>
        </p:txBody>
      </p:sp>
      <p:sp>
        <p:nvSpPr>
          <p:cNvPr id="369" name="Google Shape;369;p43"/>
          <p:cNvSpPr/>
          <p:nvPr/>
        </p:nvSpPr>
        <p:spPr>
          <a:xfrm>
            <a:off x="762000" y="5943600"/>
            <a:ext cx="7239000" cy="7318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74"/>
        <p:cNvGrpSpPr/>
        <p:nvPr/>
      </p:nvGrpSpPr>
      <p:grpSpPr>
        <a:xfrm>
          <a:off x="0" y="0"/>
          <a:ext cx="0" cy="0"/>
          <a:chOff x="0" y="0"/>
          <a:chExt cx="0" cy="0"/>
        </a:xfrm>
      </p:grpSpPr>
      <p:sp>
        <p:nvSpPr>
          <p:cNvPr id="375" name="Google Shape;375;p44"/>
          <p:cNvSpPr txBox="1">
            <a:spLocks noGrp="1"/>
          </p:cNvSpPr>
          <p:nvPr>
            <p:ph type="title" idx="4294967295"/>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Sight Alignment/Sight Picture</a:t>
            </a:r>
            <a:endParaRPr/>
          </a:p>
        </p:txBody>
      </p:sp>
      <p:sp>
        <p:nvSpPr>
          <p:cNvPr id="376" name="Google Shape;376;p44"/>
          <p:cNvSpPr/>
          <p:nvPr/>
        </p:nvSpPr>
        <p:spPr>
          <a:xfrm>
            <a:off x="762000" y="1676400"/>
            <a:ext cx="7924800"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p:txBody>
      </p:sp>
      <p:sp>
        <p:nvSpPr>
          <p:cNvPr id="377" name="Google Shape;377;p44"/>
          <p:cNvSpPr/>
          <p:nvPr/>
        </p:nvSpPr>
        <p:spPr>
          <a:xfrm>
            <a:off x="228600" y="1143000"/>
            <a:ext cx="4648200" cy="5715000"/>
          </a:xfrm>
          <a:prstGeom prst="rect">
            <a:avLst/>
          </a:prstGeom>
          <a:noFill/>
          <a:ln>
            <a:noFill/>
          </a:ln>
        </p:spPr>
        <p:txBody>
          <a:bodyPr spcFirstLastPara="1" wrap="square" lIns="91425" tIns="45700" rIns="91425" bIns="45700" anchor="t" anchorCtr="0">
            <a:noAutofit/>
          </a:bodyPr>
          <a:lstStyle/>
          <a:p>
            <a:pPr marL="0" marR="0" lvl="0" indent="-1524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Your leader is the range coach</a:t>
            </a:r>
            <a:endParaRPr/>
          </a:p>
          <a:p>
            <a:pPr marL="0" marR="0" lvl="0" indent="0" algn="l" rtl="0">
              <a:spcBef>
                <a:spcPts val="6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0" marR="0" lvl="0" indent="-152400" algn="l" rtl="0">
              <a:spcBef>
                <a:spcPts val="600"/>
              </a:spcBef>
              <a:spcAft>
                <a:spcPts val="0"/>
              </a:spcAft>
              <a:buClr>
                <a:schemeClr val="dk1"/>
              </a:buClr>
              <a:buSzPts val="2400"/>
              <a:buFont typeface="Arial"/>
              <a:buChar char="•"/>
            </a:pPr>
            <a:r>
              <a:rPr lang="en-US" sz="2400">
                <a:solidFill>
                  <a:schemeClr val="dk1"/>
                </a:solidFill>
                <a:latin typeface="Arial"/>
                <a:ea typeface="Arial"/>
                <a:cs typeface="Arial"/>
                <a:sym typeface="Arial"/>
              </a:rPr>
              <a:t>Writing it Down</a:t>
            </a:r>
            <a:endParaRPr/>
          </a:p>
          <a:p>
            <a:pPr marL="0" marR="0" lvl="0" indent="0" algn="l" rtl="0">
              <a:spcBef>
                <a:spcPts val="6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0" marR="0" lvl="0" indent="-152400" algn="l" rtl="0">
              <a:spcBef>
                <a:spcPts val="600"/>
              </a:spcBef>
              <a:spcAft>
                <a:spcPts val="0"/>
              </a:spcAft>
              <a:buClr>
                <a:schemeClr val="dk1"/>
              </a:buClr>
              <a:buSzPts val="2400"/>
              <a:buFont typeface="Arial"/>
              <a:buChar char="•"/>
            </a:pPr>
            <a:r>
              <a:rPr lang="en-US" sz="2400">
                <a:solidFill>
                  <a:schemeClr val="dk1"/>
                </a:solidFill>
                <a:latin typeface="Arial"/>
                <a:ea typeface="Arial"/>
                <a:cs typeface="Arial"/>
                <a:sym typeface="Arial"/>
              </a:rPr>
              <a:t>Assess Progress</a:t>
            </a:r>
            <a:endParaRPr/>
          </a:p>
          <a:p>
            <a:pPr marL="0" marR="0" lvl="0" indent="0" algn="l" rtl="0">
              <a:spcBef>
                <a:spcPts val="60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378" name="Google Shape;378;p44"/>
          <p:cNvGrpSpPr/>
          <p:nvPr/>
        </p:nvGrpSpPr>
        <p:grpSpPr>
          <a:xfrm>
            <a:off x="4953000" y="1371600"/>
            <a:ext cx="4114800" cy="3486150"/>
            <a:chOff x="4800600" y="1371600"/>
            <a:chExt cx="4114800" cy="3486150"/>
          </a:xfrm>
        </p:grpSpPr>
        <p:pic>
          <p:nvPicPr>
            <p:cNvPr id="379" name="Google Shape;379;p44"/>
            <p:cNvPicPr preferRelativeResize="0"/>
            <p:nvPr/>
          </p:nvPicPr>
          <p:blipFill rotWithShape="1">
            <a:blip r:embed="rId3">
              <a:alphaModFix/>
            </a:blip>
            <a:srcRect/>
            <a:stretch/>
          </p:blipFill>
          <p:spPr>
            <a:xfrm>
              <a:off x="4800600" y="1752600"/>
              <a:ext cx="3133725" cy="3105150"/>
            </a:xfrm>
            <a:prstGeom prst="rect">
              <a:avLst/>
            </a:prstGeom>
            <a:noFill/>
            <a:ln>
              <a:noFill/>
            </a:ln>
          </p:spPr>
        </p:pic>
        <p:sp>
          <p:nvSpPr>
            <p:cNvPr id="380" name="Google Shape;380;p44"/>
            <p:cNvSpPr txBox="1"/>
            <p:nvPr/>
          </p:nvSpPr>
          <p:spPr>
            <a:xfrm>
              <a:off x="5943600" y="2525713"/>
              <a:ext cx="825500" cy="369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Arial"/>
                  <a:ea typeface="Arial"/>
                  <a:cs typeface="Arial"/>
                  <a:sym typeface="Arial"/>
                </a:rPr>
                <a:t>Goals</a:t>
              </a:r>
              <a:endParaRPr/>
            </a:p>
          </p:txBody>
        </p:sp>
        <p:sp>
          <p:nvSpPr>
            <p:cNvPr id="381" name="Google Shape;381;p44"/>
            <p:cNvSpPr txBox="1"/>
            <p:nvPr/>
          </p:nvSpPr>
          <p:spPr>
            <a:xfrm rot="5400000">
              <a:off x="5886450" y="3230563"/>
              <a:ext cx="941387" cy="3698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Actions</a:t>
              </a:r>
              <a:endParaRPr/>
            </a:p>
          </p:txBody>
        </p:sp>
        <p:sp>
          <p:nvSpPr>
            <p:cNvPr id="382" name="Google Shape;382;p44"/>
            <p:cNvSpPr/>
            <p:nvPr/>
          </p:nvSpPr>
          <p:spPr>
            <a:xfrm>
              <a:off x="7315200" y="1371600"/>
              <a:ext cx="1600200" cy="6858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717" y="20000"/>
                  </a:moveTo>
                  <a:lnTo>
                    <a:pt x="-27739" y="92500"/>
                  </a:lnTo>
                </a:path>
              </a:pathLst>
            </a:custGeom>
            <a:blipFill rotWithShape="1">
              <a:blip r:embed="rId4">
                <a:alphaModFix/>
              </a:blip>
              <a:tile tx="0" ty="0" sx="100000" sy="100000" flip="none" algn="tl"/>
            </a:blipFill>
            <a:ln w="412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Arial"/>
                  <a:ea typeface="Arial"/>
                  <a:cs typeface="Arial"/>
                  <a:sym typeface="Arial"/>
                </a:rPr>
                <a:t>Values</a:t>
              </a:r>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87"/>
        <p:cNvGrpSpPr/>
        <p:nvPr/>
      </p:nvGrpSpPr>
      <p:grpSpPr>
        <a:xfrm>
          <a:off x="0" y="0"/>
          <a:ext cx="0" cy="0"/>
          <a:chOff x="0" y="0"/>
          <a:chExt cx="0" cy="0"/>
        </a:xfrm>
      </p:grpSpPr>
      <p:sp>
        <p:nvSpPr>
          <p:cNvPr id="388" name="Google Shape;388;p45"/>
          <p:cNvSpPr txBox="1">
            <a:spLocks noGrp="1"/>
          </p:cNvSpPr>
          <p:nvPr>
            <p:ph type="title" idx="4294967295"/>
          </p:nvPr>
        </p:nvSpPr>
        <p:spPr>
          <a:xfrm>
            <a:off x="685800" y="4318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Productivity</a:t>
            </a:r>
            <a:endParaRPr/>
          </a:p>
        </p:txBody>
      </p:sp>
      <p:pic>
        <p:nvPicPr>
          <p:cNvPr id="389" name="Google Shape;389;p45"/>
          <p:cNvPicPr preferRelativeResize="0"/>
          <p:nvPr/>
        </p:nvPicPr>
        <p:blipFill rotWithShape="1">
          <a:blip r:embed="rId3">
            <a:alphaModFix/>
          </a:blip>
          <a:srcRect/>
          <a:stretch/>
        </p:blipFill>
        <p:spPr>
          <a:xfrm>
            <a:off x="1341438" y="1752600"/>
            <a:ext cx="6807200" cy="4495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395"/>
        <p:cNvGrpSpPr/>
        <p:nvPr/>
      </p:nvGrpSpPr>
      <p:grpSpPr>
        <a:xfrm>
          <a:off x="0" y="0"/>
          <a:ext cx="0" cy="0"/>
          <a:chOff x="0" y="0"/>
          <a:chExt cx="0" cy="0"/>
        </a:xfrm>
      </p:grpSpPr>
      <p:pic>
        <p:nvPicPr>
          <p:cNvPr id="396" name="Google Shape;396;p46" descr="http://t1.gstatic.com/images?q=tbn:TOXxylmsvIZZBM:http://www.karencarr.com/auto_image/auto_image_mid/USMC_National_Museum_USMC_anchor_globe_eagle_Semper_Fi.jpg">
            <a:hlinkClick r:id="rId3"/>
          </p:cNvPr>
          <p:cNvPicPr preferRelativeResize="0"/>
          <p:nvPr/>
        </p:nvPicPr>
        <p:blipFill rotWithShape="1">
          <a:blip r:embed="rId4">
            <a:alphaModFix/>
          </a:blip>
          <a:srcRect/>
          <a:stretch/>
        </p:blipFill>
        <p:spPr>
          <a:xfrm>
            <a:off x="1295400" y="228600"/>
            <a:ext cx="6400800" cy="6400800"/>
          </a:xfrm>
          <a:prstGeom prst="rect">
            <a:avLst/>
          </a:prstGeom>
          <a:noFill/>
          <a:ln>
            <a:noFill/>
          </a:ln>
        </p:spPr>
      </p:pic>
      <p:sp>
        <p:nvSpPr>
          <p:cNvPr id="397" name="Google Shape;397;p46"/>
          <p:cNvSpPr txBox="1">
            <a:spLocks noGrp="1"/>
          </p:cNvSpPr>
          <p:nvPr>
            <p:ph type="body" idx="4294967295"/>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Marines maintain six functional areas of excellence (FAE):</a:t>
            </a:r>
            <a:endParaRPr/>
          </a:p>
          <a:p>
            <a:pPr marL="742950" marR="0" lvl="1" indent="-285750" algn="l" rtl="0">
              <a:spcBef>
                <a:spcPts val="560"/>
              </a:spcBef>
              <a:spcAft>
                <a:spcPts val="0"/>
              </a:spcAft>
              <a:buClr>
                <a:schemeClr val="dk1"/>
              </a:buClr>
              <a:buSzPts val="2800"/>
              <a:buFont typeface="Arial"/>
              <a:buChar char="–"/>
            </a:pPr>
            <a:r>
              <a:rPr lang="en-US" sz="2800" b="0" i="1" u="none" strike="noStrike" cap="none">
                <a:solidFill>
                  <a:schemeClr val="dk1"/>
                </a:solidFill>
                <a:latin typeface="Arial"/>
                <a:ea typeface="Arial"/>
                <a:cs typeface="Arial"/>
                <a:sym typeface="Arial"/>
              </a:rPr>
              <a:t>Check Six – Areas of Continued Assessment Competence/Leadership</a:t>
            </a:r>
            <a:endParaRPr/>
          </a:p>
          <a:p>
            <a:pPr marL="1143000" marR="0" lvl="2" indent="-228600" algn="l" rtl="0">
              <a:spcBef>
                <a:spcPts val="480"/>
              </a:spcBef>
              <a:spcAft>
                <a:spcPts val="0"/>
              </a:spcAft>
              <a:buClr>
                <a:schemeClr val="dk1"/>
              </a:buClr>
              <a:buSzPts val="2400"/>
              <a:buFont typeface="Arial"/>
              <a:buChar char="•"/>
            </a:pPr>
            <a:r>
              <a:rPr lang="en-US" sz="2400" b="0" i="1" u="sng" strike="noStrike" cap="none">
                <a:solidFill>
                  <a:schemeClr val="dk1"/>
                </a:solidFill>
                <a:latin typeface="Arial"/>
                <a:ea typeface="Arial"/>
                <a:cs typeface="Arial"/>
                <a:sym typeface="Arial"/>
              </a:rPr>
              <a:t>Fidelity</a:t>
            </a:r>
            <a:r>
              <a:rPr lang="en-US" sz="2400" b="0" i="1" u="none" strike="noStrike" cap="none">
                <a:solidFill>
                  <a:schemeClr val="dk1"/>
                </a:solidFill>
                <a:latin typeface="Arial"/>
                <a:ea typeface="Arial"/>
                <a:cs typeface="Arial"/>
                <a:sym typeface="Arial"/>
              </a:rPr>
              <a:t>:  Core Values 24/7</a:t>
            </a:r>
            <a:endParaRPr/>
          </a:p>
          <a:p>
            <a:pPr marL="1143000" marR="0" lvl="2" indent="-228600" algn="l" rtl="0">
              <a:spcBef>
                <a:spcPts val="480"/>
              </a:spcBef>
              <a:spcAft>
                <a:spcPts val="0"/>
              </a:spcAft>
              <a:buClr>
                <a:schemeClr val="dk1"/>
              </a:buClr>
              <a:buSzPts val="2400"/>
              <a:buFont typeface="Arial"/>
              <a:buChar char="•"/>
            </a:pPr>
            <a:r>
              <a:rPr lang="en-US" sz="2400" b="0" i="1" u="sng" strike="noStrike" cap="none">
                <a:solidFill>
                  <a:schemeClr val="dk1"/>
                </a:solidFill>
                <a:latin typeface="Arial"/>
                <a:ea typeface="Arial"/>
                <a:cs typeface="Arial"/>
                <a:sym typeface="Arial"/>
              </a:rPr>
              <a:t>Fighter</a:t>
            </a:r>
            <a:r>
              <a:rPr lang="en-US" sz="2400" b="0" i="1" u="none" strike="noStrike" cap="none">
                <a:solidFill>
                  <a:schemeClr val="dk1"/>
                </a:solidFill>
                <a:latin typeface="Arial"/>
                <a:ea typeface="Arial"/>
                <a:cs typeface="Arial"/>
                <a:sym typeface="Arial"/>
              </a:rPr>
              <a:t>: MOS/Common Skills</a:t>
            </a:r>
            <a:endParaRPr sz="2400" b="0" i="1" u="none" strike="noStrike" cap="none">
              <a:solidFill>
                <a:schemeClr val="dk1"/>
              </a:solidFill>
              <a:latin typeface="Arial"/>
              <a:ea typeface="Arial"/>
              <a:cs typeface="Arial"/>
              <a:sym typeface="Arial"/>
            </a:endParaRPr>
          </a:p>
          <a:p>
            <a:pPr marL="1143000" marR="0" lvl="2" indent="-228600" algn="l" rtl="0">
              <a:spcBef>
                <a:spcPts val="480"/>
              </a:spcBef>
              <a:spcAft>
                <a:spcPts val="0"/>
              </a:spcAft>
              <a:buClr>
                <a:schemeClr val="dk1"/>
              </a:buClr>
              <a:buSzPts val="2400"/>
              <a:buFont typeface="Arial"/>
              <a:buChar char="•"/>
            </a:pPr>
            <a:r>
              <a:rPr lang="en-US" sz="2400" b="0" i="1" u="sng" strike="noStrike" cap="none">
                <a:solidFill>
                  <a:schemeClr val="dk1"/>
                </a:solidFill>
                <a:latin typeface="Arial"/>
                <a:ea typeface="Arial"/>
                <a:cs typeface="Arial"/>
                <a:sym typeface="Arial"/>
              </a:rPr>
              <a:t>Fitness</a:t>
            </a:r>
            <a:r>
              <a:rPr lang="en-US" sz="2400" b="0" i="1" u="none" strike="noStrike" cap="none">
                <a:solidFill>
                  <a:schemeClr val="dk1"/>
                </a:solidFill>
                <a:latin typeface="Arial"/>
                <a:ea typeface="Arial"/>
                <a:cs typeface="Arial"/>
                <a:sym typeface="Arial"/>
              </a:rPr>
              <a:t>: Mental, Emotional, Physical, Spiritual (MEPS)</a:t>
            </a:r>
            <a:endParaRPr/>
          </a:p>
          <a:p>
            <a:pPr marL="1143000" marR="0" lvl="2" indent="-228600" algn="l" rtl="0">
              <a:spcBef>
                <a:spcPts val="480"/>
              </a:spcBef>
              <a:spcAft>
                <a:spcPts val="0"/>
              </a:spcAft>
              <a:buClr>
                <a:schemeClr val="dk1"/>
              </a:buClr>
              <a:buSzPts val="2400"/>
              <a:buFont typeface="Arial"/>
              <a:buChar char="•"/>
            </a:pPr>
            <a:r>
              <a:rPr lang="en-US" sz="2400" b="0" i="1" u="sng" strike="noStrike" cap="none">
                <a:solidFill>
                  <a:schemeClr val="dk1"/>
                </a:solidFill>
                <a:latin typeface="Arial"/>
                <a:ea typeface="Arial"/>
                <a:cs typeface="Arial"/>
                <a:sym typeface="Arial"/>
              </a:rPr>
              <a:t>Family and Friends</a:t>
            </a:r>
            <a:r>
              <a:rPr lang="en-US" sz="2400" b="0" i="1" u="none" strike="noStrike" cap="none">
                <a:solidFill>
                  <a:schemeClr val="dk1"/>
                </a:solidFill>
                <a:latin typeface="Arial"/>
                <a:ea typeface="Arial"/>
                <a:cs typeface="Arial"/>
                <a:sym typeface="Arial"/>
              </a:rPr>
              <a:t>: Support, Comm, Growth</a:t>
            </a:r>
            <a:endParaRPr/>
          </a:p>
          <a:p>
            <a:pPr marL="1143000" marR="0" lvl="2" indent="-228600" algn="l" rtl="0">
              <a:spcBef>
                <a:spcPts val="480"/>
              </a:spcBef>
              <a:spcAft>
                <a:spcPts val="0"/>
              </a:spcAft>
              <a:buClr>
                <a:schemeClr val="dk1"/>
              </a:buClr>
              <a:buSzPts val="2400"/>
              <a:buFont typeface="Arial"/>
              <a:buChar char="•"/>
            </a:pPr>
            <a:r>
              <a:rPr lang="en-US" sz="2400" b="0" i="1" u="sng" strike="noStrike" cap="none">
                <a:solidFill>
                  <a:schemeClr val="dk1"/>
                </a:solidFill>
                <a:latin typeface="Arial"/>
                <a:ea typeface="Arial"/>
                <a:cs typeface="Arial"/>
                <a:sym typeface="Arial"/>
              </a:rPr>
              <a:t>Finances</a:t>
            </a:r>
            <a:r>
              <a:rPr lang="en-US" sz="2400" b="0" i="1" u="none" strike="noStrike" cap="none">
                <a:solidFill>
                  <a:schemeClr val="dk1"/>
                </a:solidFill>
                <a:latin typeface="Arial"/>
                <a:ea typeface="Arial"/>
                <a:cs typeface="Arial"/>
                <a:sym typeface="Arial"/>
              </a:rPr>
              <a:t>: Pay, Budgeting, Savings, Debt</a:t>
            </a:r>
            <a:endParaRPr/>
          </a:p>
          <a:p>
            <a:pPr marL="1143000" marR="0" lvl="2" indent="-228600" algn="l" rtl="0">
              <a:spcBef>
                <a:spcPts val="480"/>
              </a:spcBef>
              <a:spcAft>
                <a:spcPts val="0"/>
              </a:spcAft>
              <a:buClr>
                <a:schemeClr val="dk1"/>
              </a:buClr>
              <a:buSzPts val="2400"/>
              <a:buFont typeface="Arial"/>
              <a:buChar char="•"/>
            </a:pPr>
            <a:r>
              <a:rPr lang="en-US" sz="2400" b="0" i="1" u="sng" strike="noStrike" cap="none">
                <a:solidFill>
                  <a:schemeClr val="dk1"/>
                </a:solidFill>
                <a:latin typeface="Arial"/>
                <a:ea typeface="Arial"/>
                <a:cs typeface="Arial"/>
                <a:sym typeface="Arial"/>
              </a:rPr>
              <a:t>Future Planning</a:t>
            </a:r>
            <a:r>
              <a:rPr lang="en-US" sz="2400" b="0" i="1" u="none" strike="noStrike" cap="none">
                <a:solidFill>
                  <a:schemeClr val="dk1"/>
                </a:solidFill>
                <a:latin typeface="Arial"/>
                <a:ea typeface="Arial"/>
                <a:cs typeface="Arial"/>
                <a:sym typeface="Arial"/>
              </a:rPr>
              <a:t>: Goals, Key Events, Requirements </a:t>
            </a:r>
            <a:endParaRPr/>
          </a:p>
          <a:p>
            <a:pPr marL="742950" marR="0" lvl="1" indent="-10795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742950" marR="0" lvl="1" indent="-28575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
        <p:nvSpPr>
          <p:cNvPr id="398" name="Google Shape;398;p46"/>
          <p:cNvSpPr/>
          <p:nvPr/>
        </p:nvSpPr>
        <p:spPr>
          <a:xfrm>
            <a:off x="762000" y="1676400"/>
            <a:ext cx="7924800"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p:txBody>
      </p:sp>
      <p:sp>
        <p:nvSpPr>
          <p:cNvPr id="399" name="Google Shape;399;p46"/>
          <p:cNvSpPr txBox="1"/>
          <p:nvPr/>
        </p:nvSpPr>
        <p:spPr>
          <a:xfrm>
            <a:off x="685800" y="4318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dk2"/>
                </a:solidFill>
                <a:latin typeface="Arial"/>
                <a:ea typeface="Arial"/>
                <a:cs typeface="Arial"/>
                <a:sym typeface="Arial"/>
              </a:rPr>
              <a:t>GUIDING PRINCIPLE</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457200" y="-152400"/>
            <a:ext cx="8229600" cy="134143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Principles Count</a:t>
            </a:r>
            <a:endParaRPr sz="3600" b="1" i="0" u="none" strike="noStrike" cap="none">
              <a:solidFill>
                <a:schemeClr val="dk2"/>
              </a:solidFill>
              <a:latin typeface="Arial"/>
              <a:ea typeface="Arial"/>
              <a:cs typeface="Arial"/>
              <a:sym typeface="Arial"/>
            </a:endParaRPr>
          </a:p>
        </p:txBody>
      </p:sp>
      <p:sp>
        <p:nvSpPr>
          <p:cNvPr id="116" name="Google Shape;116;p16"/>
          <p:cNvSpPr txBox="1">
            <a:spLocks noGrp="1"/>
          </p:cNvSpPr>
          <p:nvPr>
            <p:ph type="body" idx="1"/>
          </p:nvPr>
        </p:nvSpPr>
        <p:spPr>
          <a:xfrm>
            <a:off x="457200" y="838200"/>
            <a:ext cx="8229600" cy="5287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Big Advantage: Exploit it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Core Values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The best way to confront current and future challenges is to reinforce the basics of Marine Corps Values and leadership principles.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Our core values are where we start any mission, and any guidance on leading Marines.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Brilliance in the Basics: Leaders Role to reinforce.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Do we need to reinforce the basics?? </a:t>
            </a:r>
            <a:endParaRPr sz="2800" b="0"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457200" y="14514"/>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Behavioral Health Statistics</a:t>
            </a:r>
            <a:endParaRPr sz="4400" b="0" i="0" u="none" strike="noStrike" cap="none">
              <a:solidFill>
                <a:schemeClr val="dk2"/>
              </a:solidFill>
              <a:latin typeface="Arial"/>
              <a:ea typeface="Arial"/>
              <a:cs typeface="Arial"/>
              <a:sym typeface="Arial"/>
            </a:endParaRPr>
          </a:p>
        </p:txBody>
      </p:sp>
      <p:sp>
        <p:nvSpPr>
          <p:cNvPr id="123" name="Google Shape;123;p17"/>
          <p:cNvSpPr txBox="1">
            <a:spLocks noGrp="1"/>
          </p:cNvSpPr>
          <p:nvPr>
            <p:ph type="body" idx="1"/>
          </p:nvPr>
        </p:nvSpPr>
        <p:spPr>
          <a:xfrm>
            <a:off x="0" y="1066800"/>
            <a:ext cx="4648200" cy="5638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There are consequences associated with young Marines and idle, unstructured time:</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56% Binge Drink</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15% considered heavy drinkers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Drug use low but misuse of prescription drugs an issue (About 20% of prescription drug users)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31% chew tobacco</a:t>
            </a:r>
            <a:endParaRPr/>
          </a:p>
          <a:p>
            <a:pPr marL="457200" marR="0" lvl="1" indent="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742950" marR="0" lvl="1" indent="-13335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742950" marR="0" lvl="1" indent="-13335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742950" marR="0" lvl="1" indent="-13335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742950" marR="0" lvl="1" indent="-13335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4" name="Google Shape;124;p17"/>
          <p:cNvSpPr txBox="1">
            <a:spLocks noGrp="1"/>
          </p:cNvSpPr>
          <p:nvPr>
            <p:ph type="body" idx="2"/>
          </p:nvPr>
        </p:nvSpPr>
        <p:spPr>
          <a:xfrm>
            <a:off x="4648200" y="1143000"/>
            <a:ext cx="4419600" cy="5715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How to counter this?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22% report high anxiety</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13% report depression</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25% victims of abuse in lifetime</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1 in 5 females report unwanted sexual contact</a:t>
            </a:r>
            <a:endParaRPr/>
          </a:p>
          <a:p>
            <a:pPr marL="742950" marR="0" lvl="1" indent="-285750" algn="l" rtl="0">
              <a:spcBef>
                <a:spcPts val="480"/>
              </a:spcBef>
              <a:spcAft>
                <a:spcPts val="0"/>
              </a:spcAft>
              <a:buClr>
                <a:srgbClr val="FF0000"/>
              </a:buClr>
              <a:buSzPts val="2400"/>
              <a:buFont typeface="Arial"/>
              <a:buChar char="–"/>
            </a:pPr>
            <a:r>
              <a:rPr lang="en-US" sz="2400" b="0" i="1" u="none" strike="noStrike" cap="none">
                <a:solidFill>
                  <a:srgbClr val="FF0000"/>
                </a:solidFill>
                <a:latin typeface="Arial"/>
                <a:ea typeface="Arial"/>
                <a:cs typeface="Arial"/>
                <a:sym typeface="Arial"/>
              </a:rPr>
              <a:t>22% report low commitment to the Marine Corps.</a:t>
            </a:r>
            <a:endParaRPr/>
          </a:p>
          <a:p>
            <a:pPr marL="742950" marR="0" lvl="1" indent="-285750" algn="l" rtl="0">
              <a:spcBef>
                <a:spcPts val="480"/>
              </a:spcBef>
              <a:spcAft>
                <a:spcPts val="0"/>
              </a:spcAft>
              <a:buClr>
                <a:srgbClr val="FF0000"/>
              </a:buClr>
              <a:buSzPts val="2400"/>
              <a:buFont typeface="Arial"/>
              <a:buChar char="–"/>
            </a:pPr>
            <a:r>
              <a:rPr lang="en-US" sz="2400" b="0" i="1" u="none" strike="noStrike" cap="none">
                <a:solidFill>
                  <a:srgbClr val="FF0000"/>
                </a:solidFill>
                <a:latin typeface="Arial"/>
                <a:ea typeface="Arial"/>
                <a:cs typeface="Arial"/>
                <a:sym typeface="Arial"/>
              </a:rPr>
              <a:t>9% report feeling detached from the Marine Corps. </a:t>
            </a:r>
            <a:endParaRPr/>
          </a:p>
          <a:p>
            <a:pPr marL="742950" marR="0" lvl="1" indent="-13335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742950" marR="0" lvl="1" indent="-13335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p:nvPr/>
        </p:nvSpPr>
        <p:spPr>
          <a:xfrm>
            <a:off x="457200" y="-2032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2"/>
                </a:solidFill>
                <a:latin typeface="Arial"/>
                <a:ea typeface="Arial"/>
                <a:cs typeface="Arial"/>
                <a:sym typeface="Arial"/>
              </a:rPr>
              <a:t>Goal Setting</a:t>
            </a:r>
            <a:endParaRPr sz="3600" b="1">
              <a:solidFill>
                <a:schemeClr val="dk2"/>
              </a:solidFill>
              <a:latin typeface="Arial"/>
              <a:ea typeface="Arial"/>
              <a:cs typeface="Arial"/>
              <a:sym typeface="Arial"/>
            </a:endParaRPr>
          </a:p>
        </p:txBody>
      </p:sp>
      <p:sp>
        <p:nvSpPr>
          <p:cNvPr id="131" name="Google Shape;131;p18"/>
          <p:cNvSpPr/>
          <p:nvPr/>
        </p:nvSpPr>
        <p:spPr>
          <a:xfrm>
            <a:off x="342900" y="685800"/>
            <a:ext cx="8458200" cy="56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Does setting goals help us?</a:t>
            </a:r>
            <a:endParaRPr/>
          </a:p>
          <a:p>
            <a:pPr marL="800100" marR="0" lvl="1"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Assists in Engaged Leadership</a:t>
            </a:r>
            <a:endParaRPr/>
          </a:p>
          <a:p>
            <a:pPr marL="800100" marR="0" lvl="1"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Encourages personal accountability</a:t>
            </a:r>
            <a:endParaRPr/>
          </a:p>
          <a:p>
            <a:pPr marL="800100" marR="0" lvl="1"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Motivation for better time management</a:t>
            </a: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Char char="•"/>
            </a:pPr>
            <a:r>
              <a:rPr lang="en-US" sz="2800">
                <a:solidFill>
                  <a:schemeClr val="dk1"/>
                </a:solidFill>
                <a:latin typeface="Arial"/>
                <a:ea typeface="Arial"/>
                <a:cs typeface="Arial"/>
                <a:sym typeface="Arial"/>
              </a:rPr>
              <a:t>How? </a:t>
            </a:r>
            <a:endParaRPr/>
          </a:p>
          <a:p>
            <a:pPr marL="1257300" marR="0" lvl="2"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Define Values</a:t>
            </a:r>
            <a:endParaRPr/>
          </a:p>
          <a:p>
            <a:pPr marL="1257300" marR="0" lvl="2"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Define the goals/mission</a:t>
            </a:r>
            <a:endParaRPr/>
          </a:p>
          <a:p>
            <a:pPr marL="1257300" marR="0" lvl="2"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Prioritize the basics: Core Values and competencies: PME, PT, Training, Family Readiness</a:t>
            </a:r>
            <a:endParaRPr sz="2800" b="0" i="0" u="none" strike="noStrike" cap="none">
              <a:solidFill>
                <a:schemeClr val="dk1"/>
              </a:solidFill>
              <a:latin typeface="Arial"/>
              <a:ea typeface="Arial"/>
              <a:cs typeface="Arial"/>
              <a:sym typeface="Arial"/>
            </a:endParaRPr>
          </a:p>
          <a:p>
            <a:pPr marL="1257300" marR="0" lvl="2"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Make a plan for how to reach it</a:t>
            </a:r>
            <a:endParaRPr/>
          </a:p>
          <a:p>
            <a:pPr marL="1257300" marR="0" lvl="2"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Assess and adjust regularly</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480"/>
              </a:spcBef>
              <a:spcAft>
                <a:spcPts val="0"/>
              </a:spcAft>
              <a:buNone/>
            </a:pPr>
            <a:endParaRPr sz="2400" b="0" i="0" u="none" strike="noStrike" cap="none">
              <a:solidFill>
                <a:schemeClr val="dk1"/>
              </a:solidFill>
              <a:latin typeface="Arial"/>
              <a:ea typeface="Arial"/>
              <a:cs typeface="Arial"/>
              <a:sym typeface="Arial"/>
            </a:endParaRPr>
          </a:p>
          <a:p>
            <a:pPr marL="800100" marR="0" lvl="1"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457200" marR="0" lvl="1" indent="0" algn="l" rtl="0">
              <a:lnSpc>
                <a:spcPct val="90000"/>
              </a:lnSpc>
              <a:spcBef>
                <a:spcPts val="560"/>
              </a:spcBef>
              <a:spcAft>
                <a:spcPts val="0"/>
              </a:spcAft>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742950" marR="0" lvl="1" indent="-285750" algn="l" rtl="0">
              <a:lnSpc>
                <a:spcPct val="90000"/>
              </a:lnSpc>
              <a:spcBef>
                <a:spcPts val="480"/>
              </a:spcBef>
              <a:spcAft>
                <a:spcPts val="0"/>
              </a:spcAft>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dk2"/>
                </a:solidFill>
                <a:latin typeface="Arial"/>
                <a:ea typeface="Arial"/>
                <a:cs typeface="Arial"/>
                <a:sym typeface="Arial"/>
              </a:rPr>
              <a:t>Goal Setting</a:t>
            </a:r>
            <a:endParaRPr/>
          </a:p>
        </p:txBody>
      </p:sp>
      <p:sp>
        <p:nvSpPr>
          <p:cNvPr id="138" name="Google Shape;138;p19"/>
          <p:cNvSpPr txBox="1">
            <a:spLocks noGrp="1"/>
          </p:cNvSpPr>
          <p:nvPr>
            <p:ph type="body" idx="1"/>
          </p:nvPr>
        </p:nvSpPr>
        <p:spPr>
          <a:xfrm>
            <a:off x="457200" y="803870"/>
            <a:ext cx="8229600" cy="5029200"/>
          </a:xfrm>
          <a:prstGeom prst="rect">
            <a:avLst/>
          </a:prstGeom>
          <a:noFill/>
          <a:ln>
            <a:noFill/>
          </a:ln>
        </p:spPr>
        <p:txBody>
          <a:bodyPr spcFirstLastPara="1" wrap="square" lIns="91425" tIns="45700" rIns="91425" bIns="45700" anchor="t" anchorCtr="0">
            <a:noAutofit/>
          </a:bodyPr>
          <a:lstStyle/>
          <a:p>
            <a:pPr marL="342900" marR="0" lvl="0" indent="-1651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Marine Corps Leadership Development recommends the SMART method of setting Goals</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Treat our Goals as we would mission statements with a proper IOT at the end. </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OIF II and 1MARDIV</a:t>
            </a:r>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742950" marR="0" lvl="1" indent="-28575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9" name="Google Shape;139;p19"/>
          <p:cNvSpPr/>
          <p:nvPr/>
        </p:nvSpPr>
        <p:spPr>
          <a:xfrm>
            <a:off x="0" y="1295400"/>
            <a:ext cx="3962400" cy="3657600"/>
          </a:xfrm>
          <a:prstGeom prst="rect">
            <a:avLst/>
          </a:prstGeom>
          <a:noFill/>
          <a:ln>
            <a:noFill/>
          </a:ln>
        </p:spPr>
        <p:txBody>
          <a:bodyPr spcFirstLastPara="1" wrap="square" lIns="91425" tIns="45700" rIns="91425" bIns="45700" anchor="t" anchorCtr="0">
            <a:noAutofit/>
          </a:bodyPr>
          <a:lstStyle/>
          <a:p>
            <a:pPr marL="609600" marR="0" lvl="0" indent="-406400" algn="l" rtl="0">
              <a:lnSpc>
                <a:spcPct val="90000"/>
              </a:lnSpc>
              <a:spcBef>
                <a:spcPts val="0"/>
              </a:spcBef>
              <a:spcAft>
                <a:spcPts val="0"/>
              </a:spcAft>
              <a:buClr>
                <a:schemeClr val="dk1"/>
              </a:buClr>
              <a:buSzPts val="3200"/>
              <a:buFont typeface="Arial"/>
              <a:buNone/>
            </a:pPr>
            <a:endParaRPr sz="3200">
              <a:solidFill>
                <a:schemeClr val="dk1"/>
              </a:solidFill>
              <a:latin typeface="Arial"/>
              <a:ea typeface="Arial"/>
              <a:cs typeface="Arial"/>
              <a:sym typeface="Arial"/>
            </a:endParaRPr>
          </a:p>
        </p:txBody>
      </p:sp>
      <p:grpSp>
        <p:nvGrpSpPr>
          <p:cNvPr id="140" name="Google Shape;140;p19"/>
          <p:cNvGrpSpPr/>
          <p:nvPr/>
        </p:nvGrpSpPr>
        <p:grpSpPr>
          <a:xfrm>
            <a:off x="762000" y="3652577"/>
            <a:ext cx="4114800" cy="2743200"/>
            <a:chOff x="3072" y="1824"/>
            <a:chExt cx="3216" cy="1872"/>
          </a:xfrm>
        </p:grpSpPr>
        <p:sp>
          <p:nvSpPr>
            <p:cNvPr id="141" name="Google Shape;141;p19"/>
            <p:cNvSpPr/>
            <p:nvPr/>
          </p:nvSpPr>
          <p:spPr>
            <a:xfrm>
              <a:off x="3072" y="1920"/>
              <a:ext cx="2496" cy="1776"/>
            </a:xfrm>
            <a:prstGeom prst="rect">
              <a:avLst/>
            </a:prstGeom>
            <a:solidFill>
              <a:srgbClr val="FFFF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42" name="Google Shape;142;p19"/>
            <p:cNvGrpSpPr/>
            <p:nvPr/>
          </p:nvGrpSpPr>
          <p:grpSpPr>
            <a:xfrm>
              <a:off x="3216" y="1824"/>
              <a:ext cx="3072" cy="1869"/>
              <a:chOff x="2016" y="2276"/>
              <a:chExt cx="3072" cy="1869"/>
            </a:xfrm>
          </p:grpSpPr>
          <p:grpSp>
            <p:nvGrpSpPr>
              <p:cNvPr id="143" name="Google Shape;143;p19"/>
              <p:cNvGrpSpPr/>
              <p:nvPr/>
            </p:nvGrpSpPr>
            <p:grpSpPr>
              <a:xfrm>
                <a:off x="2016" y="2276"/>
                <a:ext cx="2016" cy="1728"/>
                <a:chOff x="2016" y="2276"/>
                <a:chExt cx="2016" cy="1728"/>
              </a:xfrm>
            </p:grpSpPr>
            <p:sp>
              <p:nvSpPr>
                <p:cNvPr id="144" name="Google Shape;144;p19"/>
                <p:cNvSpPr/>
                <p:nvPr/>
              </p:nvSpPr>
              <p:spPr>
                <a:xfrm>
                  <a:off x="2016" y="2420"/>
                  <a:ext cx="240" cy="24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5" name="Google Shape;145;p19"/>
                <p:cNvSpPr txBox="1"/>
                <p:nvPr/>
              </p:nvSpPr>
              <p:spPr>
                <a:xfrm>
                  <a:off x="2304" y="2276"/>
                  <a:ext cx="1728" cy="4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chemeClr val="dk1"/>
                      </a:solidFill>
                      <a:latin typeface="Arial"/>
                      <a:ea typeface="Arial"/>
                      <a:cs typeface="Arial"/>
                      <a:sym typeface="Arial"/>
                    </a:rPr>
                    <a:t>S</a:t>
                  </a:r>
                  <a:r>
                    <a:rPr lang="en-US" sz="2400">
                      <a:solidFill>
                        <a:schemeClr val="dk1"/>
                      </a:solidFill>
                      <a:latin typeface="Arial"/>
                      <a:ea typeface="Arial"/>
                      <a:cs typeface="Arial"/>
                      <a:sym typeface="Arial"/>
                    </a:rPr>
                    <a:t>pecific</a:t>
                  </a:r>
                  <a:endParaRPr/>
                </a:p>
              </p:txBody>
            </p:sp>
            <p:sp>
              <p:nvSpPr>
                <p:cNvPr id="146" name="Google Shape;146;p19"/>
                <p:cNvSpPr/>
                <p:nvPr/>
              </p:nvSpPr>
              <p:spPr>
                <a:xfrm>
                  <a:off x="2016" y="2756"/>
                  <a:ext cx="240" cy="24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7" name="Google Shape;147;p19"/>
                <p:cNvSpPr txBox="1"/>
                <p:nvPr/>
              </p:nvSpPr>
              <p:spPr>
                <a:xfrm>
                  <a:off x="2304" y="2612"/>
                  <a:ext cx="1728" cy="4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chemeClr val="dk1"/>
                      </a:solidFill>
                      <a:latin typeface="Arial"/>
                      <a:ea typeface="Arial"/>
                      <a:cs typeface="Arial"/>
                      <a:sym typeface="Arial"/>
                    </a:rPr>
                    <a:t>M</a:t>
                  </a:r>
                  <a:r>
                    <a:rPr lang="en-US" sz="2400">
                      <a:solidFill>
                        <a:schemeClr val="dk1"/>
                      </a:solidFill>
                      <a:latin typeface="Arial"/>
                      <a:ea typeface="Arial"/>
                      <a:cs typeface="Arial"/>
                      <a:sym typeface="Arial"/>
                    </a:rPr>
                    <a:t>easurable</a:t>
                  </a:r>
                  <a:endParaRPr/>
                </a:p>
              </p:txBody>
            </p:sp>
            <p:sp>
              <p:nvSpPr>
                <p:cNvPr id="148" name="Google Shape;148;p19"/>
                <p:cNvSpPr/>
                <p:nvPr/>
              </p:nvSpPr>
              <p:spPr>
                <a:xfrm>
                  <a:off x="2016" y="3092"/>
                  <a:ext cx="240" cy="24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9" name="Google Shape;149;p19"/>
                <p:cNvSpPr txBox="1"/>
                <p:nvPr/>
              </p:nvSpPr>
              <p:spPr>
                <a:xfrm>
                  <a:off x="2304" y="2948"/>
                  <a:ext cx="1728" cy="5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chemeClr val="dk1"/>
                      </a:solidFill>
                      <a:latin typeface="Arial"/>
                      <a:ea typeface="Arial"/>
                      <a:cs typeface="Arial"/>
                      <a:sym typeface="Arial"/>
                    </a:rPr>
                    <a:t>A</a:t>
                  </a:r>
                  <a:r>
                    <a:rPr lang="en-US" sz="2400">
                      <a:solidFill>
                        <a:schemeClr val="dk1"/>
                      </a:solidFill>
                      <a:latin typeface="Arial"/>
                      <a:ea typeface="Arial"/>
                      <a:cs typeface="Arial"/>
                      <a:sym typeface="Arial"/>
                    </a:rPr>
                    <a:t>ttainable</a:t>
                  </a:r>
                  <a:endParaRPr sz="2400">
                    <a:solidFill>
                      <a:schemeClr val="dk1"/>
                    </a:solidFill>
                    <a:latin typeface="Arial"/>
                    <a:ea typeface="Arial"/>
                    <a:cs typeface="Arial"/>
                    <a:sym typeface="Arial"/>
                  </a:endParaRPr>
                </a:p>
              </p:txBody>
            </p:sp>
            <p:sp>
              <p:nvSpPr>
                <p:cNvPr id="150" name="Google Shape;150;p19"/>
                <p:cNvSpPr/>
                <p:nvPr/>
              </p:nvSpPr>
              <p:spPr>
                <a:xfrm>
                  <a:off x="2016" y="3428"/>
                  <a:ext cx="240" cy="24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1" name="Google Shape;151;p19"/>
                <p:cNvSpPr txBox="1"/>
                <p:nvPr/>
              </p:nvSpPr>
              <p:spPr>
                <a:xfrm>
                  <a:off x="2304" y="3284"/>
                  <a:ext cx="1728" cy="4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chemeClr val="dk1"/>
                      </a:solidFill>
                      <a:latin typeface="Arial"/>
                      <a:ea typeface="Arial"/>
                      <a:cs typeface="Arial"/>
                      <a:sym typeface="Arial"/>
                    </a:rPr>
                    <a:t>R</a:t>
                  </a:r>
                  <a:r>
                    <a:rPr lang="en-US" sz="2400">
                      <a:solidFill>
                        <a:schemeClr val="dk1"/>
                      </a:solidFill>
                      <a:latin typeface="Arial"/>
                      <a:ea typeface="Arial"/>
                      <a:cs typeface="Arial"/>
                      <a:sym typeface="Arial"/>
                    </a:rPr>
                    <a:t>elevant</a:t>
                  </a:r>
                  <a:endParaRPr/>
                </a:p>
              </p:txBody>
            </p:sp>
            <p:sp>
              <p:nvSpPr>
                <p:cNvPr id="152" name="Google Shape;152;p19"/>
                <p:cNvSpPr/>
                <p:nvPr/>
              </p:nvSpPr>
              <p:spPr>
                <a:xfrm>
                  <a:off x="2016" y="3764"/>
                  <a:ext cx="240" cy="24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53" name="Google Shape;153;p19"/>
              <p:cNvSpPr txBox="1"/>
              <p:nvPr/>
            </p:nvSpPr>
            <p:spPr>
              <a:xfrm>
                <a:off x="2304" y="3620"/>
                <a:ext cx="2784" cy="5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chemeClr val="dk1"/>
                    </a:solidFill>
                    <a:latin typeface="Arial"/>
                    <a:ea typeface="Arial"/>
                    <a:cs typeface="Arial"/>
                    <a:sym typeface="Arial"/>
                  </a:rPr>
                  <a:t>T</a:t>
                </a:r>
                <a:r>
                  <a:rPr lang="en-US" sz="2400">
                    <a:solidFill>
                      <a:schemeClr val="dk1"/>
                    </a:solidFill>
                    <a:latin typeface="Arial"/>
                    <a:ea typeface="Arial"/>
                    <a:cs typeface="Arial"/>
                    <a:sym typeface="Arial"/>
                  </a:rPr>
                  <a:t>ime-based</a:t>
                </a:r>
                <a:endParaRPr sz="2400">
                  <a:solidFill>
                    <a:schemeClr val="dk1"/>
                  </a:solidFill>
                  <a:latin typeface="Arial"/>
                  <a:ea typeface="Arial"/>
                  <a:cs typeface="Arial"/>
                  <a:sym typeface="Arial"/>
                </a:endParaRPr>
              </a:p>
            </p:txBody>
          </p:sp>
        </p:grpSp>
      </p:gr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0" descr="productivityP"/>
          <p:cNvPicPr preferRelativeResize="0"/>
          <p:nvPr/>
        </p:nvPicPr>
        <p:blipFill rotWithShape="1">
          <a:blip r:embed="rId3">
            <a:alphaModFix/>
          </a:blip>
          <a:srcRect/>
          <a:stretch/>
        </p:blipFill>
        <p:spPr>
          <a:xfrm>
            <a:off x="1066800" y="1585686"/>
            <a:ext cx="6605588" cy="4114800"/>
          </a:xfrm>
          <a:prstGeom prst="rect">
            <a:avLst/>
          </a:prstGeom>
          <a:noFill/>
          <a:ln>
            <a:noFill/>
          </a:ln>
        </p:spPr>
      </p:pic>
      <p:sp>
        <p:nvSpPr>
          <p:cNvPr id="160" name="Google Shape;160;p20"/>
          <p:cNvSpPr txBox="1">
            <a:spLocks noGrp="1"/>
          </p:cNvSpPr>
          <p:nvPr>
            <p:ph type="title" idx="4294967295"/>
          </p:nvPr>
        </p:nvSpPr>
        <p:spPr>
          <a:xfrm>
            <a:off x="685800" y="4318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Productivity</a:t>
            </a:r>
            <a:endParaRPr/>
          </a:p>
        </p:txBody>
      </p:sp>
      <p:sp>
        <p:nvSpPr>
          <p:cNvPr id="161" name="Google Shape;161;p20"/>
          <p:cNvSpPr txBox="1">
            <a:spLocks noGrp="1"/>
          </p:cNvSpPr>
          <p:nvPr>
            <p:ph type="body" idx="4294967295"/>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p>
            <a:pPr marL="342900" marR="0" lvl="0" indent="-1651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742950" marR="0" lvl="1" indent="-28575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162" name="Google Shape;162;p20"/>
          <p:cNvSpPr txBox="1"/>
          <p:nvPr/>
        </p:nvSpPr>
        <p:spPr>
          <a:xfrm rot="-3099582">
            <a:off x="800894" y="4304506"/>
            <a:ext cx="1081088"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Trebuchet MS"/>
                <a:ea typeface="Trebuchet MS"/>
                <a:cs typeface="Trebuchet MS"/>
                <a:sym typeface="Trebuchet MS"/>
              </a:rPr>
              <a:t>Process</a:t>
            </a:r>
            <a:endParaRPr/>
          </a:p>
        </p:txBody>
      </p:sp>
      <p:cxnSp>
        <p:nvCxnSpPr>
          <p:cNvPr id="163" name="Google Shape;163;p20"/>
          <p:cNvCxnSpPr/>
          <p:nvPr/>
        </p:nvCxnSpPr>
        <p:spPr>
          <a:xfrm rot="10800000" flipH="1">
            <a:off x="1752600" y="2667000"/>
            <a:ext cx="1219200" cy="1371600"/>
          </a:xfrm>
          <a:prstGeom prst="straightConnector1">
            <a:avLst/>
          </a:prstGeom>
          <a:noFill/>
          <a:ln w="38100" cap="flat" cmpd="sng">
            <a:solidFill>
              <a:schemeClr val="dk1"/>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1"/>
          <p:cNvPicPr preferRelativeResize="0"/>
          <p:nvPr/>
        </p:nvPicPr>
        <p:blipFill rotWithShape="1">
          <a:blip r:embed="rId3">
            <a:alphaModFix/>
          </a:blip>
          <a:srcRect/>
          <a:stretch/>
        </p:blipFill>
        <p:spPr>
          <a:xfrm>
            <a:off x="1879679" y="129301"/>
            <a:ext cx="5283121" cy="6728700"/>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3627</Words>
  <Application>Microsoft Office PowerPoint</Application>
  <PresentationFormat>On-screen Show (4:3)</PresentationFormat>
  <Paragraphs>672</Paragraphs>
  <Slides>34</Slides>
  <Notes>34</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Palatino</vt:lpstr>
      <vt:lpstr>Times New Roman</vt:lpstr>
      <vt:lpstr>Trebuchet MS</vt:lpstr>
      <vt:lpstr>Default Design</vt:lpstr>
      <vt:lpstr>PowerPoint Presentation</vt:lpstr>
      <vt:lpstr>Functional Areas of Leadership Development</vt:lpstr>
      <vt:lpstr>Why concern ourselves with Goal Setting and Time Management?</vt:lpstr>
      <vt:lpstr>Principles Count</vt:lpstr>
      <vt:lpstr>Behavioral Health Statistics</vt:lpstr>
      <vt:lpstr>PowerPoint Presentation</vt:lpstr>
      <vt:lpstr>Goal Setting</vt:lpstr>
      <vt:lpstr>Productivity</vt:lpstr>
      <vt:lpstr>PowerPoint Presentation</vt:lpstr>
      <vt:lpstr>Assessing Progress</vt:lpstr>
      <vt:lpstr>PowerPoint Presentation</vt:lpstr>
      <vt:lpstr>PowerPoint Presentation</vt:lpstr>
      <vt:lpstr>Now that we have SMART Goals, now what?</vt:lpstr>
      <vt:lpstr>PowerPoint Presentation</vt:lpstr>
      <vt:lpstr>PowerPoint Presentation</vt:lpstr>
      <vt:lpstr>Time Management Matrix</vt:lpstr>
      <vt:lpstr>PowerPoint Presentation</vt:lpstr>
      <vt:lpstr>PowerPoint Presentation</vt:lpstr>
      <vt:lpstr>Time Management Worksheet</vt:lpstr>
      <vt:lpstr>PowerPoint Presentation</vt:lpstr>
      <vt:lpstr>Leader’s Logbook</vt:lpstr>
      <vt:lpstr>Cargo Pocket Leader’s Logbook Examples</vt:lpstr>
      <vt:lpstr>Sample Leader’s Logbook</vt:lpstr>
      <vt:lpstr>LEADER’S LOGBOOK BOOKMARK </vt:lpstr>
      <vt:lpstr>Leader’s Notebook</vt:lpstr>
      <vt:lpstr>Leader’s Notebook</vt:lpstr>
      <vt:lpstr>Leader’s Notebook</vt:lpstr>
      <vt:lpstr>Mission and Goals</vt:lpstr>
      <vt:lpstr>PowerPoint Presentation</vt:lpstr>
      <vt:lpstr>PowerPoint Presentation</vt:lpstr>
      <vt:lpstr>Sight Alignment/Sight Picture</vt:lpstr>
      <vt:lpstr>Sight Alignment/Sight Picture</vt:lpstr>
      <vt:lpstr>Productivity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 Capt Jay S US</dc:creator>
  <cp:lastModifiedBy>White Capt Jay S US</cp:lastModifiedBy>
  <cp:revision>1</cp:revision>
  <dcterms:modified xsi:type="dcterms:W3CDTF">2022-11-28T14:13:51Z</dcterms:modified>
</cp:coreProperties>
</file>