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7016750" cy="9302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6753"/>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sz="quarter" idx="1"/>
          </p:nvPr>
        </p:nvSpPr>
        <p:spPr>
          <a:xfrm>
            <a:off x="3974534" y="0"/>
            <a:ext cx="3040592" cy="466753"/>
          </a:xfrm>
          <a:prstGeom prst="rect">
            <a:avLst/>
          </a:prstGeom>
        </p:spPr>
        <p:txBody>
          <a:bodyPr vert="horz" lIns="93251" tIns="46625" rIns="93251" bIns="46625" rtlCol="0"/>
          <a:lstStyle>
            <a:lvl1pPr algn="r">
              <a:defRPr sz="1200"/>
            </a:lvl1pPr>
          </a:lstStyle>
          <a:p>
            <a:fld id="{39A3ACD6-388C-430C-B751-4AA69F68D769}" type="datetimeFigureOut">
              <a:rPr lang="en-US" smtClean="0"/>
              <a:t>4/23/2019</a:t>
            </a:fld>
            <a:endParaRPr lang="en-US"/>
          </a:p>
        </p:txBody>
      </p:sp>
      <p:sp>
        <p:nvSpPr>
          <p:cNvPr id="4" name="Footer Placeholder 3"/>
          <p:cNvSpPr>
            <a:spLocks noGrp="1"/>
          </p:cNvSpPr>
          <p:nvPr>
            <p:ph type="ftr" sz="quarter" idx="2"/>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p:cNvSpPr>
            <a:spLocks noGrp="1"/>
          </p:cNvSpPr>
          <p:nvPr>
            <p:ph type="sldNum" sz="quarter" idx="3"/>
          </p:nvPr>
        </p:nvSpPr>
        <p:spPr>
          <a:xfrm>
            <a:off x="3974534" y="8835998"/>
            <a:ext cx="3040592" cy="466752"/>
          </a:xfrm>
          <a:prstGeom prst="rect">
            <a:avLst/>
          </a:prstGeom>
        </p:spPr>
        <p:txBody>
          <a:bodyPr vert="horz" lIns="93251" tIns="46625" rIns="93251" bIns="46625" rtlCol="0" anchor="b"/>
          <a:lstStyle>
            <a:lvl1pPr algn="r">
              <a:defRPr sz="1200"/>
            </a:lvl1pPr>
          </a:lstStyle>
          <a:p>
            <a:fld id="{3E93CEF9-FB23-4E7C-8861-A3585948E3AA}" type="slidenum">
              <a:rPr lang="en-US" smtClean="0"/>
              <a:t>‹#›</a:t>
            </a:fld>
            <a:endParaRPr lang="en-US"/>
          </a:p>
        </p:txBody>
      </p:sp>
    </p:spTree>
    <p:extLst>
      <p:ext uri="{BB962C8B-B14F-4D97-AF65-F5344CB8AC3E}">
        <p14:creationId xmlns:p14="http://schemas.microsoft.com/office/powerpoint/2010/main" val="8136317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4/19/2019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4/19/2019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6210" y="1447800"/>
            <a:ext cx="9908771" cy="3329581"/>
          </a:xfrm>
        </p:spPr>
        <p:txBody>
          <a:bodyPr/>
          <a:lstStyle/>
          <a:p>
            <a:r>
              <a:rPr lang="en-US" dirty="0" smtClean="0"/>
              <a:t>The Profession of Arms</a:t>
            </a:r>
            <a:endParaRPr lang="en-US" dirty="0"/>
          </a:p>
        </p:txBody>
      </p:sp>
      <p:sp>
        <p:nvSpPr>
          <p:cNvPr id="3" name="Subtitle 2"/>
          <p:cNvSpPr>
            <a:spLocks noGrp="1"/>
          </p:cNvSpPr>
          <p:nvPr>
            <p:ph type="subTitle" idx="1"/>
          </p:nvPr>
        </p:nvSpPr>
        <p:spPr/>
        <p:txBody>
          <a:bodyPr/>
          <a:lstStyle/>
          <a:p>
            <a:r>
              <a:rPr lang="en-US" dirty="0" smtClean="0"/>
              <a:t>Scott Hamm, </a:t>
            </a:r>
            <a:r>
              <a:rPr lang="en-US" dirty="0" err="1" smtClean="0"/>
              <a:t>sgtmaj</a:t>
            </a:r>
            <a:r>
              <a:rPr lang="en-US" dirty="0" smtClean="0"/>
              <a:t> (ret)</a:t>
            </a:r>
            <a:endParaRPr lang="en-US" dirty="0"/>
          </a:p>
        </p:txBody>
      </p:sp>
    </p:spTree>
    <p:extLst>
      <p:ext uri="{BB962C8B-B14F-4D97-AF65-F5344CB8AC3E}">
        <p14:creationId xmlns:p14="http://schemas.microsoft.com/office/powerpoint/2010/main" val="75227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2508" y="452718"/>
            <a:ext cx="10000211" cy="1400530"/>
          </a:xfrm>
        </p:spPr>
        <p:txBody>
          <a:bodyPr/>
          <a:lstStyle/>
          <a:p>
            <a:r>
              <a:rPr lang="en-US" sz="4000" dirty="0" smtClean="0"/>
              <a:t>Commander </a:t>
            </a:r>
            <a:r>
              <a:rPr lang="en-US" sz="4000" dirty="0"/>
              <a:t>– Senior Enlisted Interaction </a:t>
            </a:r>
            <a:endParaRPr lang="en-US" sz="4000" dirty="0"/>
          </a:p>
        </p:txBody>
      </p:sp>
      <p:sp>
        <p:nvSpPr>
          <p:cNvPr id="3" name="Content Placeholder 2"/>
          <p:cNvSpPr>
            <a:spLocks noGrp="1"/>
          </p:cNvSpPr>
          <p:nvPr>
            <p:ph idx="1"/>
          </p:nvPr>
        </p:nvSpPr>
        <p:spPr/>
        <p:txBody>
          <a:bodyPr>
            <a:normAutofit/>
          </a:bodyPr>
          <a:lstStyle/>
          <a:p>
            <a:r>
              <a:rPr lang="en-US" sz="1800" b="1" dirty="0" smtClean="0">
                <a:latin typeface="+mn-lt"/>
              </a:rPr>
              <a:t>Command selection</a:t>
            </a:r>
          </a:p>
          <a:p>
            <a:r>
              <a:rPr lang="en-US" sz="1800" b="1" dirty="0">
                <a:latin typeface="+mn-lt"/>
              </a:rPr>
              <a:t>Lieutenant Colonel Commands </a:t>
            </a:r>
            <a:endParaRPr lang="en-US" sz="1800" dirty="0">
              <a:latin typeface="+mn-lt"/>
            </a:endParaRPr>
          </a:p>
          <a:p>
            <a:pPr lvl="1"/>
            <a:r>
              <a:rPr lang="en-US" sz="1600" dirty="0" smtClean="0">
                <a:latin typeface="+mn-lt"/>
              </a:rPr>
              <a:t>New </a:t>
            </a:r>
            <a:r>
              <a:rPr lang="en-US" sz="1600" dirty="0">
                <a:latin typeface="+mn-lt"/>
              </a:rPr>
              <a:t>to command, but significant MOS credibility </a:t>
            </a:r>
          </a:p>
          <a:p>
            <a:pPr lvl="1"/>
            <a:r>
              <a:rPr lang="en-US" sz="1600" dirty="0" smtClean="0">
                <a:latin typeface="+mn-lt"/>
              </a:rPr>
              <a:t>New </a:t>
            </a:r>
            <a:r>
              <a:rPr lang="en-US" sz="1600" dirty="0">
                <a:latin typeface="+mn-lt"/>
              </a:rPr>
              <a:t>to level of authority (reward, punishment, etc.) </a:t>
            </a:r>
          </a:p>
          <a:p>
            <a:pPr lvl="1"/>
            <a:r>
              <a:rPr lang="en-US" sz="1600" dirty="0" smtClean="0">
                <a:latin typeface="+mn-lt"/>
              </a:rPr>
              <a:t>Mentor </a:t>
            </a:r>
            <a:r>
              <a:rPr lang="en-US" sz="1600" dirty="0">
                <a:latin typeface="+mn-lt"/>
              </a:rPr>
              <a:t>and develop officers and enlisted </a:t>
            </a:r>
          </a:p>
          <a:p>
            <a:r>
              <a:rPr lang="en-US" sz="1800" b="1" dirty="0" smtClean="0">
                <a:latin typeface="+mn-lt"/>
              </a:rPr>
              <a:t>Colonel </a:t>
            </a:r>
            <a:r>
              <a:rPr lang="en-US" sz="1800" b="1" dirty="0">
                <a:latin typeface="+mn-lt"/>
              </a:rPr>
              <a:t>Commands </a:t>
            </a:r>
            <a:endParaRPr lang="en-US" sz="1800" dirty="0">
              <a:latin typeface="+mn-lt"/>
            </a:endParaRPr>
          </a:p>
          <a:p>
            <a:pPr lvl="1"/>
            <a:r>
              <a:rPr lang="en-US" sz="1600" dirty="0" smtClean="0">
                <a:latin typeface="+mn-lt"/>
              </a:rPr>
              <a:t>New </a:t>
            </a:r>
            <a:r>
              <a:rPr lang="en-US" sz="1600" dirty="0">
                <a:latin typeface="+mn-lt"/>
              </a:rPr>
              <a:t>to commanding </a:t>
            </a:r>
            <a:r>
              <a:rPr lang="en-US" sz="1600" i="1" dirty="0">
                <a:latin typeface="+mn-lt"/>
              </a:rPr>
              <a:t>through </a:t>
            </a:r>
            <a:r>
              <a:rPr lang="en-US" sz="1600" dirty="0">
                <a:latin typeface="+mn-lt"/>
              </a:rPr>
              <a:t>commanders </a:t>
            </a:r>
          </a:p>
          <a:p>
            <a:pPr lvl="1"/>
            <a:r>
              <a:rPr lang="en-US" sz="1600" dirty="0" smtClean="0">
                <a:latin typeface="+mn-lt"/>
              </a:rPr>
              <a:t>New </a:t>
            </a:r>
            <a:r>
              <a:rPr lang="en-US" sz="1600" dirty="0">
                <a:latin typeface="+mn-lt"/>
              </a:rPr>
              <a:t>to working directly for a general officer </a:t>
            </a:r>
          </a:p>
        </p:txBody>
      </p:sp>
    </p:spTree>
    <p:extLst>
      <p:ext uri="{BB962C8B-B14F-4D97-AF65-F5344CB8AC3E}">
        <p14:creationId xmlns:p14="http://schemas.microsoft.com/office/powerpoint/2010/main" val="26774391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Scott Hamm</a:t>
            </a:r>
          </a:p>
          <a:p>
            <a:r>
              <a:rPr lang="en-US" dirty="0" smtClean="0"/>
              <a:t>Davis Defense Group</a:t>
            </a:r>
          </a:p>
          <a:p>
            <a:r>
              <a:rPr lang="en-US" dirty="0" smtClean="0"/>
              <a:t>703-432-5699</a:t>
            </a:r>
          </a:p>
          <a:p>
            <a:r>
              <a:rPr lang="en-US" dirty="0" smtClean="0"/>
              <a:t>540-623-6106</a:t>
            </a:r>
            <a:endParaRPr lang="en-US" dirty="0"/>
          </a:p>
        </p:txBody>
      </p:sp>
    </p:spTree>
    <p:extLst>
      <p:ext uri="{BB962C8B-B14F-4D97-AF65-F5344CB8AC3E}">
        <p14:creationId xmlns:p14="http://schemas.microsoft.com/office/powerpoint/2010/main" val="625707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 y="452718"/>
            <a:ext cx="10357658" cy="1400530"/>
          </a:xfrm>
        </p:spPr>
        <p:txBody>
          <a:bodyPr/>
          <a:lstStyle/>
          <a:p>
            <a:r>
              <a:rPr lang="en-US" dirty="0" smtClean="0"/>
              <a:t>Profession defined</a:t>
            </a:r>
            <a:endParaRPr lang="en-US" dirty="0"/>
          </a:p>
        </p:txBody>
      </p:sp>
      <p:sp>
        <p:nvSpPr>
          <p:cNvPr id="3" name="Content Placeholder 2"/>
          <p:cNvSpPr>
            <a:spLocks noGrp="1"/>
          </p:cNvSpPr>
          <p:nvPr>
            <p:ph idx="1"/>
          </p:nvPr>
        </p:nvSpPr>
        <p:spPr>
          <a:xfrm>
            <a:off x="1053436" y="2044605"/>
            <a:ext cx="8946541" cy="4195481"/>
          </a:xfrm>
        </p:spPr>
        <p:txBody>
          <a:bodyPr/>
          <a:lstStyle/>
          <a:p>
            <a:r>
              <a:rPr lang="en-US" dirty="0"/>
              <a:t>Professional vs. Member of a </a:t>
            </a:r>
            <a:r>
              <a:rPr lang="en-US" dirty="0" smtClean="0"/>
              <a:t>Profession</a:t>
            </a:r>
          </a:p>
          <a:p>
            <a:r>
              <a:rPr lang="en-US" dirty="0" smtClean="0"/>
              <a:t>Samuel Huntington, </a:t>
            </a:r>
            <a:r>
              <a:rPr lang="en-US" dirty="0" smtClean="0"/>
              <a:t>1957,The </a:t>
            </a:r>
            <a:r>
              <a:rPr lang="en-US" dirty="0" smtClean="0"/>
              <a:t>Soldier and the State</a:t>
            </a:r>
          </a:p>
          <a:p>
            <a:pPr lvl="1"/>
            <a:r>
              <a:rPr lang="en-US" dirty="0" smtClean="0"/>
              <a:t>Expertise</a:t>
            </a:r>
            <a:endParaRPr lang="en-US" dirty="0" smtClean="0"/>
          </a:p>
          <a:p>
            <a:pPr lvl="1"/>
            <a:r>
              <a:rPr lang="en-US" dirty="0" smtClean="0"/>
              <a:t>Responsibility</a:t>
            </a:r>
            <a:endParaRPr lang="en-US" dirty="0" smtClean="0"/>
          </a:p>
          <a:p>
            <a:pPr lvl="1"/>
            <a:r>
              <a:rPr lang="en-US" dirty="0" smtClean="0"/>
              <a:t>“</a:t>
            </a:r>
            <a:r>
              <a:rPr lang="en-US" dirty="0" err="1" smtClean="0"/>
              <a:t>Corporateness</a:t>
            </a:r>
            <a:r>
              <a:rPr lang="en-US" dirty="0" smtClean="0"/>
              <a:t>” (Self policing and Education/Advancement)</a:t>
            </a:r>
            <a:endParaRPr lang="en-US" dirty="0" smtClean="0"/>
          </a:p>
        </p:txBody>
      </p:sp>
      <p:pic>
        <p:nvPicPr>
          <p:cNvPr id="4" name="Picture 3"/>
          <p:cNvPicPr>
            <a:picLocks noChangeAspect="1"/>
          </p:cNvPicPr>
          <p:nvPr/>
        </p:nvPicPr>
        <p:blipFill>
          <a:blip r:embed="rId2"/>
          <a:stretch>
            <a:fillRect/>
          </a:stretch>
        </p:blipFill>
        <p:spPr>
          <a:xfrm>
            <a:off x="8872795" y="1559849"/>
            <a:ext cx="2476500" cy="3638550"/>
          </a:xfrm>
          <a:prstGeom prst="rect">
            <a:avLst/>
          </a:prstGeom>
        </p:spPr>
      </p:pic>
      <p:sp>
        <p:nvSpPr>
          <p:cNvPr id="5" name="TextBox 4"/>
          <p:cNvSpPr txBox="1"/>
          <p:nvPr/>
        </p:nvSpPr>
        <p:spPr>
          <a:xfrm>
            <a:off x="1053436" y="4231174"/>
            <a:ext cx="7300855" cy="2308324"/>
          </a:xfrm>
          <a:prstGeom prst="rect">
            <a:avLst/>
          </a:prstGeom>
          <a:noFill/>
        </p:spPr>
        <p:txBody>
          <a:bodyPr wrap="square" rtlCol="0">
            <a:spAutoFit/>
          </a:bodyPr>
          <a:lstStyle/>
          <a:p>
            <a:r>
              <a:rPr lang="en-US" dirty="0" smtClean="0"/>
              <a:t>“…display </a:t>
            </a:r>
            <a:r>
              <a:rPr lang="en-US" dirty="0"/>
              <a:t>specialized knowledge in the management of violence, maintains a monopoly on education and advancement in their field, and have an overarching responsibility to the society they serve and thus do not 'compete' in the open market. The military profession requires comprehensive study and training, and thus expertise, of an intellectual set of skills: organizing of forces, planning of activities, and executing and directing activities</a:t>
            </a:r>
            <a:r>
              <a:rPr lang="en-US" dirty="0" smtClean="0"/>
              <a:t>.”</a:t>
            </a:r>
            <a:endParaRPr lang="en-US" dirty="0"/>
          </a:p>
        </p:txBody>
      </p:sp>
    </p:spTree>
    <p:extLst>
      <p:ext uri="{BB962C8B-B14F-4D97-AF65-F5344CB8AC3E}">
        <p14:creationId xmlns:p14="http://schemas.microsoft.com/office/powerpoint/2010/main" val="240817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BEBEB"/>
                </a:solidFill>
              </a:rPr>
              <a:t>Profession defined</a:t>
            </a:r>
            <a:endParaRPr lang="en-US" dirty="0"/>
          </a:p>
        </p:txBody>
      </p:sp>
      <p:sp>
        <p:nvSpPr>
          <p:cNvPr id="3" name="Content Placeholder 2"/>
          <p:cNvSpPr>
            <a:spLocks noGrp="1"/>
          </p:cNvSpPr>
          <p:nvPr>
            <p:ph idx="1"/>
          </p:nvPr>
        </p:nvSpPr>
        <p:spPr/>
        <p:txBody>
          <a:bodyPr>
            <a:normAutofit/>
          </a:bodyPr>
          <a:lstStyle/>
          <a:p>
            <a:r>
              <a:rPr lang="en-US" sz="1800" dirty="0" smtClean="0">
                <a:latin typeface="+mn-lt"/>
              </a:rPr>
              <a:t>Professions </a:t>
            </a:r>
            <a:r>
              <a:rPr lang="en-US" sz="1800" dirty="0">
                <a:latin typeface="+mn-lt"/>
              </a:rPr>
              <a:t>are identifiable vocations whose members’ discretionary practice is warranted by society in expectation of </a:t>
            </a:r>
            <a:r>
              <a:rPr lang="en-US" sz="1800" i="1" dirty="0">
                <a:latin typeface="+mn-lt"/>
              </a:rPr>
              <a:t>reliable and effective application of some specialized knowledge or skill</a:t>
            </a:r>
            <a:r>
              <a:rPr lang="en-US" sz="1800" dirty="0">
                <a:latin typeface="+mn-lt"/>
              </a:rPr>
              <a:t>, mastery of which requires </a:t>
            </a:r>
            <a:r>
              <a:rPr lang="en-US" sz="1800" i="1" dirty="0">
                <a:latin typeface="+mn-lt"/>
              </a:rPr>
              <a:t>continuous study and practice</a:t>
            </a:r>
            <a:r>
              <a:rPr lang="en-US" sz="1800" dirty="0">
                <a:latin typeface="+mn-lt"/>
              </a:rPr>
              <a:t>. Professions are work-related groups of practitioners, who develop a sense of corporate identity and demonstrate a sense of </a:t>
            </a:r>
            <a:r>
              <a:rPr lang="en-US" sz="1800" i="1" dirty="0">
                <a:latin typeface="+mn-lt"/>
              </a:rPr>
              <a:t>collective responsibility </a:t>
            </a:r>
            <a:r>
              <a:rPr lang="en-US" sz="1800" dirty="0">
                <a:latin typeface="+mn-lt"/>
              </a:rPr>
              <a:t>for the </a:t>
            </a:r>
            <a:r>
              <a:rPr lang="en-US" sz="1800" i="1" dirty="0">
                <a:latin typeface="+mn-lt"/>
              </a:rPr>
              <a:t>quality of the service </a:t>
            </a:r>
            <a:r>
              <a:rPr lang="en-US" sz="1800" dirty="0">
                <a:latin typeface="+mn-lt"/>
              </a:rPr>
              <a:t>delivered and the </a:t>
            </a:r>
            <a:r>
              <a:rPr lang="en-US" sz="1800" i="1" dirty="0">
                <a:latin typeface="+mn-lt"/>
              </a:rPr>
              <a:t>reputation of their practice</a:t>
            </a:r>
            <a:r>
              <a:rPr lang="en-US" sz="1800" dirty="0">
                <a:latin typeface="+mn-lt"/>
              </a:rPr>
              <a:t>. </a:t>
            </a:r>
          </a:p>
          <a:p>
            <a:r>
              <a:rPr lang="en-US" sz="1800" dirty="0"/>
              <a:t>Organizations motivate by salary, benefits, etc.</a:t>
            </a:r>
          </a:p>
          <a:p>
            <a:r>
              <a:rPr lang="en-US" sz="1800" dirty="0" smtClean="0"/>
              <a:t>Professions </a:t>
            </a:r>
            <a:r>
              <a:rPr lang="en-US" sz="1800" dirty="0"/>
              <a:t>use intrinsic factors</a:t>
            </a:r>
          </a:p>
          <a:p>
            <a:pPr lvl="1"/>
            <a:r>
              <a:rPr lang="en-US" dirty="0" smtClean="0"/>
              <a:t>Pursuit </a:t>
            </a:r>
            <a:r>
              <a:rPr lang="en-US" dirty="0"/>
              <a:t>of expert knowledge</a:t>
            </a:r>
          </a:p>
          <a:p>
            <a:pPr lvl="1"/>
            <a:r>
              <a:rPr lang="en-US" dirty="0" smtClean="0"/>
              <a:t>Camaraderie</a:t>
            </a:r>
            <a:endParaRPr lang="en-US" dirty="0"/>
          </a:p>
          <a:p>
            <a:pPr lvl="1"/>
            <a:r>
              <a:rPr lang="en-US" dirty="0" smtClean="0"/>
              <a:t>Membership </a:t>
            </a:r>
            <a:r>
              <a:rPr lang="en-US" dirty="0"/>
              <a:t>in a revered, honorable </a:t>
            </a:r>
            <a:r>
              <a:rPr lang="en-US" dirty="0" smtClean="0"/>
              <a:t>occupation</a:t>
            </a:r>
            <a:endParaRPr lang="en-US" dirty="0"/>
          </a:p>
        </p:txBody>
      </p:sp>
    </p:spTree>
    <p:extLst>
      <p:ext uri="{BB962C8B-B14F-4D97-AF65-F5344CB8AC3E}">
        <p14:creationId xmlns:p14="http://schemas.microsoft.com/office/powerpoint/2010/main" val="78009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 of Arms</a:t>
            </a:r>
            <a:endParaRPr lang="en-US" dirty="0"/>
          </a:p>
        </p:txBody>
      </p:sp>
      <p:sp>
        <p:nvSpPr>
          <p:cNvPr id="3" name="Content Placeholder 2"/>
          <p:cNvSpPr>
            <a:spLocks noGrp="1"/>
          </p:cNvSpPr>
          <p:nvPr>
            <p:ph idx="1"/>
          </p:nvPr>
        </p:nvSpPr>
        <p:spPr>
          <a:xfrm>
            <a:off x="1103312" y="1911597"/>
            <a:ext cx="8946541" cy="4195481"/>
          </a:xfrm>
        </p:spPr>
        <p:txBody>
          <a:bodyPr>
            <a:noAutofit/>
          </a:bodyPr>
          <a:lstStyle/>
          <a:p>
            <a:r>
              <a:rPr lang="en-US" sz="1800" dirty="0"/>
              <a:t>A vocation comprised of experts in the ethical application of combat power, serving under civilian authority, entrusted to defend the Constitution and the rights, interests and lives of the American people.</a:t>
            </a:r>
          </a:p>
          <a:p>
            <a:r>
              <a:rPr lang="en-US" sz="1800" dirty="0" smtClean="0"/>
              <a:t>Foundations </a:t>
            </a:r>
            <a:r>
              <a:rPr lang="en-US" sz="1800" dirty="0"/>
              <a:t>of our profession</a:t>
            </a:r>
          </a:p>
          <a:p>
            <a:pPr lvl="1"/>
            <a:r>
              <a:rPr lang="en-US" sz="1600" dirty="0" smtClean="0"/>
              <a:t>U.S</a:t>
            </a:r>
            <a:r>
              <a:rPr lang="en-US" sz="1600" dirty="0"/>
              <a:t>. Constitution, Title 10 of the U. S. Code</a:t>
            </a:r>
          </a:p>
          <a:p>
            <a:pPr lvl="1"/>
            <a:r>
              <a:rPr lang="en-US" sz="1600" dirty="0" smtClean="0"/>
              <a:t>Oath </a:t>
            </a:r>
            <a:r>
              <a:rPr lang="en-US" sz="1600" dirty="0"/>
              <a:t>of Office, Promotion Warrant</a:t>
            </a:r>
          </a:p>
          <a:p>
            <a:pPr lvl="1"/>
            <a:r>
              <a:rPr lang="en-US" sz="1600" dirty="0" smtClean="0"/>
              <a:t>UCMJ</a:t>
            </a:r>
            <a:endParaRPr lang="en-US" sz="1600" dirty="0"/>
          </a:p>
          <a:p>
            <a:pPr lvl="1"/>
            <a:r>
              <a:rPr lang="en-US" sz="1600" dirty="0" smtClean="0"/>
              <a:t>Doctrine</a:t>
            </a:r>
            <a:endParaRPr lang="en-US" sz="1600" dirty="0"/>
          </a:p>
          <a:p>
            <a:pPr lvl="1"/>
            <a:r>
              <a:rPr lang="en-US" sz="1600" dirty="0" smtClean="0"/>
              <a:t>Code </a:t>
            </a:r>
            <a:r>
              <a:rPr lang="en-US" sz="1600" dirty="0"/>
              <a:t>of Conduct</a:t>
            </a:r>
          </a:p>
          <a:p>
            <a:pPr lvl="1"/>
            <a:r>
              <a:rPr lang="en-US" sz="1600" dirty="0" smtClean="0"/>
              <a:t>NCO/SNCO </a:t>
            </a:r>
            <a:r>
              <a:rPr lang="en-US" sz="1600" dirty="0"/>
              <a:t>Creed</a:t>
            </a:r>
          </a:p>
          <a:p>
            <a:pPr lvl="1"/>
            <a:r>
              <a:rPr lang="en-US" sz="1600" dirty="0" smtClean="0"/>
              <a:t>Core </a:t>
            </a:r>
            <a:r>
              <a:rPr lang="en-US" sz="1600" dirty="0"/>
              <a:t>Values</a:t>
            </a:r>
          </a:p>
          <a:p>
            <a:pPr lvl="1"/>
            <a:r>
              <a:rPr lang="en-US" sz="1600" dirty="0" smtClean="0"/>
              <a:t>Institutional/Unit </a:t>
            </a:r>
            <a:r>
              <a:rPr lang="en-US" sz="1600" dirty="0"/>
              <a:t>Culture &amp; History</a:t>
            </a:r>
          </a:p>
        </p:txBody>
      </p:sp>
      <p:grpSp>
        <p:nvGrpSpPr>
          <p:cNvPr id="18" name="Group 17"/>
          <p:cNvGrpSpPr/>
          <p:nvPr/>
        </p:nvGrpSpPr>
        <p:grpSpPr>
          <a:xfrm>
            <a:off x="6490489" y="2957803"/>
            <a:ext cx="3250671" cy="3640911"/>
            <a:chOff x="6229231" y="2909454"/>
            <a:chExt cx="3469859" cy="3885204"/>
          </a:xfrm>
        </p:grpSpPr>
        <p:pic>
          <p:nvPicPr>
            <p:cNvPr id="4" name="Picture 3"/>
            <p:cNvPicPr>
              <a:picLocks noChangeAspect="1"/>
            </p:cNvPicPr>
            <p:nvPr/>
          </p:nvPicPr>
          <p:blipFill>
            <a:blip r:embed="rId2"/>
            <a:stretch>
              <a:fillRect/>
            </a:stretch>
          </p:blipFill>
          <p:spPr>
            <a:xfrm>
              <a:off x="6229231" y="2909454"/>
              <a:ext cx="2421498" cy="1294431"/>
            </a:xfrm>
            <a:prstGeom prst="rect">
              <a:avLst/>
            </a:prstGeom>
          </p:spPr>
        </p:pic>
        <p:pic>
          <p:nvPicPr>
            <p:cNvPr id="5" name="Picture 4"/>
            <p:cNvPicPr>
              <a:picLocks noChangeAspect="1"/>
            </p:cNvPicPr>
            <p:nvPr/>
          </p:nvPicPr>
          <p:blipFill>
            <a:blip r:embed="rId3"/>
            <a:stretch>
              <a:fillRect/>
            </a:stretch>
          </p:blipFill>
          <p:spPr>
            <a:xfrm>
              <a:off x="8723247" y="2909454"/>
              <a:ext cx="975843" cy="1342337"/>
            </a:xfrm>
            <a:prstGeom prst="rect">
              <a:avLst/>
            </a:prstGeom>
          </p:spPr>
        </p:pic>
        <p:pic>
          <p:nvPicPr>
            <p:cNvPr id="6" name="Picture 5"/>
            <p:cNvPicPr>
              <a:picLocks noChangeAspect="1"/>
            </p:cNvPicPr>
            <p:nvPr/>
          </p:nvPicPr>
          <p:blipFill>
            <a:blip r:embed="rId4"/>
            <a:stretch>
              <a:fillRect/>
            </a:stretch>
          </p:blipFill>
          <p:spPr>
            <a:xfrm>
              <a:off x="6229231" y="4262234"/>
              <a:ext cx="1073294" cy="1073294"/>
            </a:xfrm>
            <a:prstGeom prst="rect">
              <a:avLst/>
            </a:prstGeom>
          </p:spPr>
        </p:pic>
        <p:pic>
          <p:nvPicPr>
            <p:cNvPr id="7" name="Picture 6"/>
            <p:cNvPicPr>
              <a:picLocks noChangeAspect="1"/>
            </p:cNvPicPr>
            <p:nvPr/>
          </p:nvPicPr>
          <p:blipFill>
            <a:blip r:embed="rId5"/>
            <a:stretch>
              <a:fillRect/>
            </a:stretch>
          </p:blipFill>
          <p:spPr>
            <a:xfrm>
              <a:off x="7426740" y="4262234"/>
              <a:ext cx="1118120" cy="1449415"/>
            </a:xfrm>
            <a:prstGeom prst="rect">
              <a:avLst/>
            </a:prstGeom>
          </p:spPr>
        </p:pic>
        <p:pic>
          <p:nvPicPr>
            <p:cNvPr id="8" name="Picture 7"/>
            <p:cNvPicPr>
              <a:picLocks noChangeAspect="1"/>
            </p:cNvPicPr>
            <p:nvPr/>
          </p:nvPicPr>
          <p:blipFill>
            <a:blip r:embed="rId6"/>
            <a:stretch>
              <a:fillRect/>
            </a:stretch>
          </p:blipFill>
          <p:spPr>
            <a:xfrm>
              <a:off x="8650729" y="4284372"/>
              <a:ext cx="1048361" cy="1397814"/>
            </a:xfrm>
            <a:prstGeom prst="rect">
              <a:avLst/>
            </a:prstGeom>
          </p:spPr>
        </p:pic>
        <p:pic>
          <p:nvPicPr>
            <p:cNvPr id="9" name="Picture 8"/>
            <p:cNvPicPr>
              <a:picLocks noChangeAspect="1"/>
            </p:cNvPicPr>
            <p:nvPr/>
          </p:nvPicPr>
          <p:blipFill>
            <a:blip r:embed="rId7"/>
            <a:stretch>
              <a:fillRect/>
            </a:stretch>
          </p:blipFill>
          <p:spPr>
            <a:xfrm>
              <a:off x="6229231" y="5393877"/>
              <a:ext cx="1073294" cy="1400781"/>
            </a:xfrm>
            <a:prstGeom prst="rect">
              <a:avLst/>
            </a:prstGeom>
          </p:spPr>
        </p:pic>
        <p:pic>
          <p:nvPicPr>
            <p:cNvPr id="10" name="Picture 9"/>
            <p:cNvPicPr>
              <a:picLocks noChangeAspect="1"/>
            </p:cNvPicPr>
            <p:nvPr/>
          </p:nvPicPr>
          <p:blipFill>
            <a:blip r:embed="rId8"/>
            <a:stretch>
              <a:fillRect/>
            </a:stretch>
          </p:blipFill>
          <p:spPr>
            <a:xfrm>
              <a:off x="7371096" y="5779884"/>
              <a:ext cx="778599" cy="1014774"/>
            </a:xfrm>
            <a:prstGeom prst="rect">
              <a:avLst/>
            </a:prstGeom>
          </p:spPr>
        </p:pic>
        <p:pic>
          <p:nvPicPr>
            <p:cNvPr id="12" name="Picture 11"/>
            <p:cNvPicPr>
              <a:picLocks noChangeAspect="1"/>
            </p:cNvPicPr>
            <p:nvPr/>
          </p:nvPicPr>
          <p:blipFill>
            <a:blip r:embed="rId9"/>
            <a:stretch>
              <a:fillRect/>
            </a:stretch>
          </p:blipFill>
          <p:spPr>
            <a:xfrm>
              <a:off x="8205559" y="5792136"/>
              <a:ext cx="723836" cy="1002521"/>
            </a:xfrm>
            <a:prstGeom prst="rect">
              <a:avLst/>
            </a:prstGeom>
          </p:spPr>
        </p:pic>
        <p:pic>
          <p:nvPicPr>
            <p:cNvPr id="13" name="Picture 12"/>
            <p:cNvPicPr>
              <a:picLocks noChangeAspect="1"/>
            </p:cNvPicPr>
            <p:nvPr/>
          </p:nvPicPr>
          <p:blipFill>
            <a:blip r:embed="rId10"/>
            <a:stretch>
              <a:fillRect/>
            </a:stretch>
          </p:blipFill>
          <p:spPr>
            <a:xfrm>
              <a:off x="8985259" y="5789088"/>
              <a:ext cx="713831" cy="994265"/>
            </a:xfrm>
            <a:prstGeom prst="rect">
              <a:avLst/>
            </a:prstGeom>
          </p:spPr>
        </p:pic>
      </p:grpSp>
    </p:spTree>
    <p:extLst>
      <p:ext uri="{BB962C8B-B14F-4D97-AF65-F5344CB8AC3E}">
        <p14:creationId xmlns:p14="http://schemas.microsoft.com/office/powerpoint/2010/main" val="298725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a:t>
            </a:r>
            <a:endParaRPr lang="en-US" dirty="0"/>
          </a:p>
        </p:txBody>
      </p:sp>
      <p:sp>
        <p:nvSpPr>
          <p:cNvPr id="3" name="Content Placeholder 2"/>
          <p:cNvSpPr>
            <a:spLocks noGrp="1"/>
          </p:cNvSpPr>
          <p:nvPr>
            <p:ph idx="1"/>
          </p:nvPr>
        </p:nvSpPr>
        <p:spPr>
          <a:xfrm>
            <a:off x="1103312" y="1504280"/>
            <a:ext cx="8946541" cy="4195481"/>
          </a:xfrm>
        </p:spPr>
        <p:txBody>
          <a:bodyPr>
            <a:normAutofit fontScale="92500" lnSpcReduction="20000"/>
          </a:bodyPr>
          <a:lstStyle/>
          <a:p>
            <a:r>
              <a:rPr lang="en-US" dirty="0"/>
              <a:t>A professional understands concepts and procedures, and more importantly, the time and place to use them</a:t>
            </a:r>
          </a:p>
          <a:p>
            <a:pPr lvl="1"/>
            <a:r>
              <a:rPr lang="en-US" dirty="0" smtClean="0"/>
              <a:t>Attrition </a:t>
            </a:r>
            <a:r>
              <a:rPr lang="en-US" dirty="0"/>
              <a:t>vs. maneuver</a:t>
            </a:r>
          </a:p>
          <a:p>
            <a:pPr lvl="1"/>
            <a:r>
              <a:rPr lang="en-US" dirty="0" err="1" smtClean="0"/>
              <a:t>Recognitional</a:t>
            </a:r>
            <a:r>
              <a:rPr lang="en-US" dirty="0" smtClean="0"/>
              <a:t> </a:t>
            </a:r>
            <a:r>
              <a:rPr lang="en-US" dirty="0"/>
              <a:t>decision-making vs. deliberate planning (MCPP)</a:t>
            </a:r>
          </a:p>
          <a:p>
            <a:r>
              <a:rPr lang="en-US" dirty="0" smtClean="0"/>
              <a:t>Being </a:t>
            </a:r>
            <a:r>
              <a:rPr lang="en-US" dirty="0"/>
              <a:t>a professional makes your advice and recommendations relevant</a:t>
            </a:r>
          </a:p>
          <a:p>
            <a:r>
              <a:rPr lang="en-US" dirty="0" smtClean="0"/>
              <a:t>Learn </a:t>
            </a:r>
            <a:r>
              <a:rPr lang="en-US" dirty="0"/>
              <a:t>from your peers, subordinates, and leaders</a:t>
            </a:r>
          </a:p>
          <a:p>
            <a:pPr lvl="1"/>
            <a:r>
              <a:rPr lang="en-US" dirty="0" smtClean="0"/>
              <a:t>Camaraderie</a:t>
            </a:r>
            <a:r>
              <a:rPr lang="en-US" dirty="0"/>
              <a:t>, shared understanding, commander’s intent</a:t>
            </a:r>
          </a:p>
          <a:p>
            <a:r>
              <a:rPr lang="en-US" dirty="0" smtClean="0"/>
              <a:t>The </a:t>
            </a:r>
            <a:r>
              <a:rPr lang="en-US" dirty="0"/>
              <a:t>importance of critical thought</a:t>
            </a:r>
          </a:p>
          <a:p>
            <a:pPr lvl="1"/>
            <a:r>
              <a:rPr lang="en-US" dirty="0" smtClean="0"/>
              <a:t>Question </a:t>
            </a:r>
            <a:r>
              <a:rPr lang="en-US" dirty="0"/>
              <a:t>“that’s the way we’ve always done it”</a:t>
            </a:r>
          </a:p>
          <a:p>
            <a:pPr lvl="1"/>
            <a:r>
              <a:rPr lang="en-US" dirty="0" smtClean="0"/>
              <a:t>Understand </a:t>
            </a:r>
            <a:r>
              <a:rPr lang="en-US" dirty="0"/>
              <a:t>concepts and procedures that are combat proven and necessary</a:t>
            </a:r>
          </a:p>
          <a:p>
            <a:pPr lvl="1"/>
            <a:r>
              <a:rPr lang="en-US" dirty="0" smtClean="0"/>
              <a:t>Study </a:t>
            </a:r>
            <a:r>
              <a:rPr lang="en-US" dirty="0"/>
              <a:t>of history and doctrine provides context and relevance</a:t>
            </a:r>
          </a:p>
        </p:txBody>
      </p:sp>
    </p:spTree>
    <p:extLst>
      <p:ext uri="{BB962C8B-B14F-4D97-AF65-F5344CB8AC3E}">
        <p14:creationId xmlns:p14="http://schemas.microsoft.com/office/powerpoint/2010/main" val="9676176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35" y="452718"/>
            <a:ext cx="9883832" cy="1400530"/>
          </a:xfrm>
        </p:spPr>
        <p:txBody>
          <a:bodyPr/>
          <a:lstStyle/>
          <a:p>
            <a:r>
              <a:rPr lang="en-US" sz="3600" dirty="0" smtClean="0"/>
              <a:t>The Importance of Studying Our Profession’s History</a:t>
            </a:r>
            <a:endParaRPr lang="en-US" sz="3600" dirty="0"/>
          </a:p>
        </p:txBody>
      </p:sp>
      <p:sp>
        <p:nvSpPr>
          <p:cNvPr id="3" name="Content Placeholder 2"/>
          <p:cNvSpPr>
            <a:spLocks noGrp="1"/>
          </p:cNvSpPr>
          <p:nvPr>
            <p:ph idx="1"/>
          </p:nvPr>
        </p:nvSpPr>
        <p:spPr/>
        <p:txBody>
          <a:bodyPr>
            <a:normAutofit lnSpcReduction="10000"/>
          </a:bodyPr>
          <a:lstStyle/>
          <a:p>
            <a:r>
              <a:rPr lang="en-US" b="1" dirty="0"/>
              <a:t>Name this amphibious landing:</a:t>
            </a:r>
          </a:p>
          <a:p>
            <a:pPr lvl="1"/>
            <a:r>
              <a:rPr lang="en-US" dirty="0" smtClean="0"/>
              <a:t>80 </a:t>
            </a:r>
            <a:r>
              <a:rPr lang="en-US" dirty="0"/>
              <a:t>ships embarked with troops, fire support assets, logistics</a:t>
            </a:r>
          </a:p>
          <a:p>
            <a:pPr lvl="1"/>
            <a:r>
              <a:rPr lang="en-US" dirty="0" smtClean="0"/>
              <a:t>Observation </a:t>
            </a:r>
            <a:r>
              <a:rPr lang="en-US" dirty="0"/>
              <a:t>of enemy defenses shows </a:t>
            </a:r>
            <a:r>
              <a:rPr lang="en-US" dirty="0" smtClean="0"/>
              <a:t>their </a:t>
            </a:r>
            <a:r>
              <a:rPr lang="en-US" dirty="0"/>
              <a:t>occupation of high ground with excellent ability to place fires onto initial landing beaches</a:t>
            </a:r>
          </a:p>
          <a:p>
            <a:pPr lvl="1"/>
            <a:r>
              <a:rPr lang="en-US" dirty="0" smtClean="0"/>
              <a:t>Landing </a:t>
            </a:r>
            <a:r>
              <a:rPr lang="en-US" dirty="0"/>
              <a:t>force moves to alternate landing beaches—enemy sends mobile forces to meet them</a:t>
            </a:r>
          </a:p>
          <a:p>
            <a:pPr lvl="1"/>
            <a:r>
              <a:rPr lang="en-US" dirty="0" smtClean="0"/>
              <a:t>Landing </a:t>
            </a:r>
            <a:r>
              <a:rPr lang="en-US" dirty="0"/>
              <a:t>craft have to disembark in deeper water than desired—assault elements have to fight from the water, under enemy fire</a:t>
            </a:r>
          </a:p>
          <a:p>
            <a:pPr lvl="1"/>
            <a:r>
              <a:rPr lang="en-US" dirty="0" smtClean="0"/>
              <a:t>Landing </a:t>
            </a:r>
            <a:r>
              <a:rPr lang="en-US" dirty="0"/>
              <a:t>force fire support ships take up station to provide flanking enfilade fire on the enemy at the landing beach</a:t>
            </a:r>
          </a:p>
          <a:p>
            <a:pPr lvl="1"/>
            <a:r>
              <a:rPr lang="en-US" dirty="0" smtClean="0"/>
              <a:t>Assault </a:t>
            </a:r>
            <a:r>
              <a:rPr lang="en-US" dirty="0"/>
              <a:t>elements fight ashore—the commander commits afloat reserve forces at the critical moment and repels the enemy; achieves a beachhead</a:t>
            </a:r>
          </a:p>
        </p:txBody>
      </p:sp>
    </p:spTree>
    <p:extLst>
      <p:ext uri="{BB962C8B-B14F-4D97-AF65-F5344CB8AC3E}">
        <p14:creationId xmlns:p14="http://schemas.microsoft.com/office/powerpoint/2010/main" val="404963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13" y="452718"/>
            <a:ext cx="9585321" cy="1400530"/>
          </a:xfrm>
        </p:spPr>
        <p:txBody>
          <a:bodyPr/>
          <a:lstStyle/>
          <a:p>
            <a:r>
              <a:rPr lang="en-US" dirty="0"/>
              <a:t>Julius Caesar’s first invasion of </a:t>
            </a:r>
            <a:r>
              <a:rPr lang="en-US" dirty="0" smtClean="0"/>
              <a:t>Britain in 55 </a:t>
            </a:r>
            <a:r>
              <a:rPr lang="en-US" dirty="0"/>
              <a:t>B.C.</a:t>
            </a:r>
          </a:p>
        </p:txBody>
      </p:sp>
      <p:pic>
        <p:nvPicPr>
          <p:cNvPr id="4" name="Content Placeholder 3"/>
          <p:cNvPicPr>
            <a:picLocks noGrp="1" noChangeAspect="1"/>
          </p:cNvPicPr>
          <p:nvPr>
            <p:ph idx="1"/>
          </p:nvPr>
        </p:nvPicPr>
        <p:blipFill>
          <a:blip r:embed="rId2"/>
          <a:stretch>
            <a:fillRect/>
          </a:stretch>
        </p:blipFill>
        <p:spPr>
          <a:xfrm>
            <a:off x="1095006" y="2052638"/>
            <a:ext cx="4674398" cy="4195762"/>
          </a:xfrm>
          <a:prstGeom prst="rect">
            <a:avLst/>
          </a:prstGeom>
        </p:spPr>
      </p:pic>
      <p:sp>
        <p:nvSpPr>
          <p:cNvPr id="5" name="TextBox 4"/>
          <p:cNvSpPr txBox="1"/>
          <p:nvPr/>
        </p:nvSpPr>
        <p:spPr>
          <a:xfrm>
            <a:off x="6217920" y="2052638"/>
            <a:ext cx="5087389" cy="2605842"/>
          </a:xfrm>
          <a:prstGeom prst="rect">
            <a:avLst/>
          </a:prstGeom>
          <a:noFill/>
        </p:spPr>
        <p:txBody>
          <a:bodyPr wrap="square" rtlCol="0">
            <a:spAutoFit/>
          </a:bodyPr>
          <a:lstStyle/>
          <a:p>
            <a:pPr marL="342900" lvl="0" indent="-342900">
              <a:spcBef>
                <a:spcPts val="1000"/>
              </a:spcBef>
              <a:buClr>
                <a:srgbClr val="ACD433"/>
              </a:buClr>
              <a:buSzPct val="80000"/>
              <a:buFont typeface="Wingdings 3" charset="2"/>
              <a:buChar char=""/>
            </a:pPr>
            <a:r>
              <a:rPr lang="en-US" dirty="0" smtClean="0">
                <a:solidFill>
                  <a:prstClr val="white"/>
                </a:solidFill>
                <a:ea typeface="+mj-ea"/>
                <a:cs typeface="+mj-cs"/>
              </a:rPr>
              <a:t>What are some of the lessons to learn?</a:t>
            </a:r>
            <a:endParaRPr lang="en-US" dirty="0">
              <a:solidFill>
                <a:prstClr val="white"/>
              </a:solidFill>
              <a:ea typeface="+mj-ea"/>
              <a:cs typeface="+mj-cs"/>
            </a:endParaRPr>
          </a:p>
          <a:p>
            <a:pPr marL="742950" lvl="1" indent="-285750">
              <a:spcBef>
                <a:spcPts val="1000"/>
              </a:spcBef>
              <a:buClr>
                <a:srgbClr val="ACD433"/>
              </a:buClr>
              <a:buSzPct val="80000"/>
              <a:buFont typeface="Wingdings 3" charset="2"/>
              <a:buChar char=""/>
            </a:pPr>
            <a:r>
              <a:rPr lang="en-US" sz="1600" dirty="0" smtClean="0">
                <a:solidFill>
                  <a:prstClr val="white"/>
                </a:solidFill>
                <a:ea typeface="+mj-ea"/>
                <a:cs typeface="+mj-cs"/>
              </a:rPr>
              <a:t>Importance of reconnaissance (had alternate landing beaches)</a:t>
            </a:r>
            <a:endParaRPr lang="en-US" sz="1600" dirty="0">
              <a:solidFill>
                <a:prstClr val="white"/>
              </a:solidFill>
              <a:ea typeface="+mj-ea"/>
              <a:cs typeface="+mj-cs"/>
            </a:endParaRPr>
          </a:p>
          <a:p>
            <a:pPr marL="742950" lvl="1" indent="-285750">
              <a:spcBef>
                <a:spcPts val="1000"/>
              </a:spcBef>
              <a:buClr>
                <a:srgbClr val="ACD433"/>
              </a:buClr>
              <a:buSzPct val="80000"/>
              <a:buFont typeface="Wingdings 3" charset="2"/>
              <a:buChar char=""/>
            </a:pPr>
            <a:r>
              <a:rPr lang="en-US" sz="1600" dirty="0" smtClean="0">
                <a:solidFill>
                  <a:prstClr val="white"/>
                </a:solidFill>
                <a:ea typeface="+mj-ea"/>
                <a:cs typeface="+mj-cs"/>
              </a:rPr>
              <a:t>Planning for unexpected obstacles (disembarking early – mental toughness)</a:t>
            </a:r>
            <a:endParaRPr lang="en-US" sz="1600" dirty="0">
              <a:solidFill>
                <a:prstClr val="white"/>
              </a:solidFill>
              <a:ea typeface="+mj-ea"/>
              <a:cs typeface="+mj-cs"/>
            </a:endParaRPr>
          </a:p>
          <a:p>
            <a:pPr marL="742950" lvl="1" indent="-285750">
              <a:spcBef>
                <a:spcPts val="1000"/>
              </a:spcBef>
              <a:buClr>
                <a:srgbClr val="ACD433"/>
              </a:buClr>
              <a:buSzPct val="80000"/>
              <a:buFont typeface="Wingdings 3" charset="2"/>
              <a:buChar char=""/>
            </a:pPr>
            <a:r>
              <a:rPr lang="en-US" sz="1600" dirty="0" smtClean="0">
                <a:solidFill>
                  <a:prstClr val="white"/>
                </a:solidFill>
                <a:ea typeface="+mj-ea"/>
                <a:cs typeface="+mj-cs"/>
              </a:rPr>
              <a:t>What signaled to Caesar it was time to commit the reserve?</a:t>
            </a:r>
            <a:endParaRPr lang="en-US" sz="1600" dirty="0">
              <a:solidFill>
                <a:prstClr val="white"/>
              </a:solidFill>
              <a:ea typeface="+mj-ea"/>
              <a:cs typeface="+mj-cs"/>
            </a:endParaRPr>
          </a:p>
          <a:p>
            <a:pPr marL="742950" lvl="1" indent="-285750">
              <a:spcBef>
                <a:spcPts val="1000"/>
              </a:spcBef>
              <a:buClr>
                <a:srgbClr val="ACD433"/>
              </a:buClr>
              <a:buSzPct val="80000"/>
              <a:buFont typeface="Wingdings 3" charset="2"/>
              <a:buChar char=""/>
            </a:pPr>
            <a:r>
              <a:rPr lang="en-US" sz="1600" dirty="0" smtClean="0">
                <a:solidFill>
                  <a:prstClr val="white"/>
                </a:solidFill>
                <a:ea typeface="+mj-ea"/>
                <a:cs typeface="+mj-cs"/>
              </a:rPr>
              <a:t>Tempo/Momentum</a:t>
            </a:r>
            <a:endParaRPr lang="en-US" sz="1600" dirty="0">
              <a:solidFill>
                <a:prstClr val="white"/>
              </a:solidFill>
              <a:ea typeface="+mj-ea"/>
              <a:cs typeface="+mj-cs"/>
            </a:endParaRPr>
          </a:p>
        </p:txBody>
      </p:sp>
    </p:spTree>
    <p:extLst>
      <p:ext uri="{BB962C8B-B14F-4D97-AF65-F5344CB8AC3E}">
        <p14:creationId xmlns:p14="http://schemas.microsoft.com/office/powerpoint/2010/main" val="304876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571" y="452718"/>
            <a:ext cx="9966960" cy="1400530"/>
          </a:xfrm>
        </p:spPr>
        <p:txBody>
          <a:bodyPr/>
          <a:lstStyle/>
          <a:p>
            <a:r>
              <a:rPr lang="en-US" sz="3600" dirty="0">
                <a:solidFill>
                  <a:srgbClr val="EBEBEB"/>
                </a:solidFill>
              </a:rPr>
              <a:t>The Importance of Studying Our </a:t>
            </a:r>
            <a:r>
              <a:rPr lang="en-US" sz="3600" dirty="0" smtClean="0">
                <a:solidFill>
                  <a:srgbClr val="EBEBEB"/>
                </a:solidFill>
              </a:rPr>
              <a:t>Profession’s Doctrine</a:t>
            </a:r>
            <a:endParaRPr lang="en-US" dirty="0"/>
          </a:p>
        </p:txBody>
      </p:sp>
      <p:sp>
        <p:nvSpPr>
          <p:cNvPr id="3" name="Content Placeholder 2"/>
          <p:cNvSpPr>
            <a:spLocks noGrp="1"/>
          </p:cNvSpPr>
          <p:nvPr>
            <p:ph idx="1"/>
          </p:nvPr>
        </p:nvSpPr>
        <p:spPr/>
        <p:txBody>
          <a:bodyPr>
            <a:normAutofit/>
          </a:bodyPr>
          <a:lstStyle/>
          <a:p>
            <a:r>
              <a:rPr lang="en-US" dirty="0" smtClean="0">
                <a:latin typeface="Verdana" panose="020B0604030504040204" pitchFamily="34" charset="0"/>
              </a:rPr>
              <a:t>“</a:t>
            </a:r>
            <a:r>
              <a:rPr lang="en-US" dirty="0">
                <a:latin typeface="Verdana" panose="020B0604030504040204" pitchFamily="34" charset="0"/>
              </a:rPr>
              <a:t>A centralized system theoretically needs only one competent person, the senior commander, who is the sole authority. A decentralized system requires </a:t>
            </a:r>
            <a:r>
              <a:rPr lang="en-US" i="1" dirty="0">
                <a:latin typeface="Verdana" panose="020B0604030504040204" pitchFamily="34" charset="0"/>
              </a:rPr>
              <a:t>leaders at all levels to demonstrate sound and timely judgment</a:t>
            </a:r>
            <a:r>
              <a:rPr lang="en-US" dirty="0">
                <a:latin typeface="Verdana" panose="020B0604030504040204" pitchFamily="34" charset="0"/>
              </a:rPr>
              <a:t>.” </a:t>
            </a:r>
          </a:p>
          <a:p>
            <a:r>
              <a:rPr lang="en-US" dirty="0" smtClean="0">
                <a:latin typeface="Verdana" panose="020B0604030504040204" pitchFamily="34" charset="0"/>
              </a:rPr>
              <a:t>“</a:t>
            </a:r>
            <a:r>
              <a:rPr lang="en-US" dirty="0">
                <a:latin typeface="Verdana" panose="020B0604030504040204" pitchFamily="34" charset="0"/>
              </a:rPr>
              <a:t>It is obvious that we cannot allow </a:t>
            </a:r>
            <a:r>
              <a:rPr lang="en-US" i="1" dirty="0">
                <a:latin typeface="Verdana" panose="020B0604030504040204" pitchFamily="34" charset="0"/>
              </a:rPr>
              <a:t>decentralized initiative without some means of providing unity, or focus</a:t>
            </a:r>
            <a:r>
              <a:rPr lang="en-US" dirty="0">
                <a:latin typeface="Verdana" panose="020B0604030504040204" pitchFamily="34" charset="0"/>
              </a:rPr>
              <a:t>, to the various efforts…We seek unity not principally through imposed control, but through harmonious </a:t>
            </a:r>
            <a:r>
              <a:rPr lang="en-US" i="1" dirty="0">
                <a:latin typeface="Verdana" panose="020B0604030504040204" pitchFamily="34" charset="0"/>
              </a:rPr>
              <a:t>initiative and lateral coordination within the context provided by guidance from above</a:t>
            </a:r>
            <a:r>
              <a:rPr lang="en-US" dirty="0">
                <a:latin typeface="Verdana" panose="020B0604030504040204" pitchFamily="34" charset="0"/>
              </a:rPr>
              <a:t>.” </a:t>
            </a:r>
          </a:p>
          <a:p>
            <a:pPr lvl="1"/>
            <a:r>
              <a:rPr lang="en-US" sz="1600" dirty="0" smtClean="0">
                <a:latin typeface="Verdana" panose="020B0604030504040204" pitchFamily="34" charset="0"/>
              </a:rPr>
              <a:t>MCDP </a:t>
            </a:r>
            <a:r>
              <a:rPr lang="en-US" sz="1600" dirty="0">
                <a:latin typeface="Verdana" panose="020B0604030504040204" pitchFamily="34" charset="0"/>
              </a:rPr>
              <a:t>1- Warfighting </a:t>
            </a:r>
          </a:p>
          <a:p>
            <a:r>
              <a:rPr lang="en-US" dirty="0" smtClean="0">
                <a:latin typeface="Verdana" panose="020B0604030504040204" pitchFamily="34" charset="0"/>
              </a:rPr>
              <a:t>How </a:t>
            </a:r>
            <a:r>
              <a:rPr lang="en-US" dirty="0">
                <a:latin typeface="Verdana" panose="020B0604030504040204" pitchFamily="34" charset="0"/>
              </a:rPr>
              <a:t>do we understand “commander’s intent</a:t>
            </a:r>
            <a:r>
              <a:rPr lang="en-US" dirty="0" smtClean="0">
                <a:latin typeface="Verdana" panose="020B0604030504040204" pitchFamily="34" charset="0"/>
              </a:rPr>
              <a:t>”? How do we explain it </a:t>
            </a:r>
            <a:r>
              <a:rPr lang="en-US" dirty="0">
                <a:latin typeface="Verdana" panose="020B0604030504040204" pitchFamily="34" charset="0"/>
              </a:rPr>
              <a:t>and use it? </a:t>
            </a:r>
          </a:p>
          <a:p>
            <a:endParaRPr lang="en-US" dirty="0"/>
          </a:p>
        </p:txBody>
      </p:sp>
    </p:spTree>
    <p:extLst>
      <p:ext uri="{BB962C8B-B14F-4D97-AF65-F5344CB8AC3E}">
        <p14:creationId xmlns:p14="http://schemas.microsoft.com/office/powerpoint/2010/main" val="62363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452718"/>
            <a:ext cx="9975272" cy="794191"/>
          </a:xfrm>
        </p:spPr>
        <p:txBody>
          <a:bodyPr/>
          <a:lstStyle/>
          <a:p>
            <a:r>
              <a:rPr lang="en-US" sz="3400" dirty="0" smtClean="0"/>
              <a:t>Combat Experience vs Professional Expertise</a:t>
            </a:r>
            <a:endParaRPr lang="en-US" sz="3400" dirty="0"/>
          </a:p>
        </p:txBody>
      </p:sp>
      <p:sp>
        <p:nvSpPr>
          <p:cNvPr id="3" name="Content Placeholder 2"/>
          <p:cNvSpPr>
            <a:spLocks noGrp="1"/>
          </p:cNvSpPr>
          <p:nvPr>
            <p:ph idx="1"/>
          </p:nvPr>
        </p:nvSpPr>
        <p:spPr>
          <a:xfrm>
            <a:off x="1103312" y="1438102"/>
            <a:ext cx="8946541" cy="4810297"/>
          </a:xfrm>
        </p:spPr>
        <p:txBody>
          <a:bodyPr>
            <a:normAutofit/>
          </a:bodyPr>
          <a:lstStyle/>
          <a:p>
            <a:r>
              <a:rPr lang="en-US" sz="1800" dirty="0" smtClean="0">
                <a:latin typeface="+mn-lt"/>
              </a:rPr>
              <a:t>The </a:t>
            </a:r>
            <a:r>
              <a:rPr lang="en-US" sz="1800" dirty="0">
                <a:latin typeface="+mn-lt"/>
              </a:rPr>
              <a:t>combat experience we have gained is extremely valuable to us as professionals </a:t>
            </a:r>
          </a:p>
          <a:p>
            <a:r>
              <a:rPr lang="en-US" sz="1800" dirty="0" smtClean="0">
                <a:latin typeface="+mn-lt"/>
              </a:rPr>
              <a:t>Do </a:t>
            </a:r>
            <a:r>
              <a:rPr lang="en-US" sz="1800" dirty="0">
                <a:latin typeface="+mn-lt"/>
              </a:rPr>
              <a:t>not confuse combat experience with professional competence; tactical and technical proficiency </a:t>
            </a:r>
          </a:p>
          <a:p>
            <a:pPr lvl="1"/>
            <a:r>
              <a:rPr lang="en-US" sz="1600" dirty="0" smtClean="0">
                <a:latin typeface="+mn-lt"/>
              </a:rPr>
              <a:t>ER </a:t>
            </a:r>
            <a:r>
              <a:rPr lang="en-US" sz="1600" dirty="0">
                <a:latin typeface="+mn-lt"/>
              </a:rPr>
              <a:t>doctor performing open heart surgery </a:t>
            </a:r>
          </a:p>
          <a:p>
            <a:pPr marL="0" indent="0">
              <a:buNone/>
            </a:pPr>
            <a:endParaRPr lang="en-US" sz="1200" dirty="0">
              <a:latin typeface="Verdana" panose="020B0604030504040204" pitchFamily="34" charset="0"/>
            </a:endParaRPr>
          </a:p>
          <a:p>
            <a:r>
              <a:rPr lang="en-US" sz="1800" b="1" dirty="0">
                <a:latin typeface="+mn-lt"/>
              </a:rPr>
              <a:t>Military Technical Expertise </a:t>
            </a:r>
          </a:p>
          <a:p>
            <a:pPr lvl="1"/>
            <a:r>
              <a:rPr lang="en-US" sz="1600" dirty="0" smtClean="0">
                <a:latin typeface="+mn-lt"/>
              </a:rPr>
              <a:t>Across </a:t>
            </a:r>
            <a:r>
              <a:rPr lang="en-US" sz="1600" dirty="0">
                <a:latin typeface="+mn-lt"/>
              </a:rPr>
              <a:t>the range of military operations </a:t>
            </a:r>
          </a:p>
          <a:p>
            <a:pPr lvl="1"/>
            <a:r>
              <a:rPr lang="en-US" sz="1600" dirty="0" smtClean="0">
                <a:latin typeface="+mn-lt"/>
              </a:rPr>
              <a:t>Tactical</a:t>
            </a:r>
            <a:r>
              <a:rPr lang="en-US" sz="1600" dirty="0">
                <a:latin typeface="+mn-lt"/>
              </a:rPr>
              <a:t>, Operational, Strategic levels </a:t>
            </a:r>
          </a:p>
          <a:p>
            <a:r>
              <a:rPr lang="en-US" sz="1800" b="1" dirty="0" smtClean="0">
                <a:latin typeface="+mn-lt"/>
              </a:rPr>
              <a:t>Human </a:t>
            </a:r>
            <a:r>
              <a:rPr lang="en-US" sz="1800" b="1" dirty="0">
                <a:latin typeface="+mn-lt"/>
              </a:rPr>
              <a:t>Development Expertise </a:t>
            </a:r>
          </a:p>
          <a:p>
            <a:pPr lvl="1"/>
            <a:r>
              <a:rPr lang="en-US" sz="1600" dirty="0" smtClean="0">
                <a:latin typeface="+mn-lt"/>
              </a:rPr>
              <a:t>Training </a:t>
            </a:r>
            <a:endParaRPr lang="en-US" sz="1600" dirty="0">
              <a:latin typeface="+mn-lt"/>
            </a:endParaRPr>
          </a:p>
          <a:p>
            <a:pPr lvl="1"/>
            <a:r>
              <a:rPr lang="en-US" sz="1600" dirty="0" smtClean="0">
                <a:latin typeface="+mn-lt"/>
              </a:rPr>
              <a:t>Education </a:t>
            </a:r>
            <a:endParaRPr lang="en-US" sz="1600" dirty="0">
              <a:latin typeface="+mn-lt"/>
            </a:endParaRPr>
          </a:p>
          <a:p>
            <a:pPr lvl="1"/>
            <a:r>
              <a:rPr lang="en-US" sz="1600" dirty="0" smtClean="0">
                <a:latin typeface="+mn-lt"/>
              </a:rPr>
              <a:t>Professional </a:t>
            </a:r>
            <a:r>
              <a:rPr lang="en-US" sz="1600" dirty="0">
                <a:latin typeface="+mn-lt"/>
              </a:rPr>
              <a:t>Development </a:t>
            </a:r>
          </a:p>
          <a:p>
            <a:endParaRPr lang="en-US" sz="1900" dirty="0">
              <a:latin typeface="+mn-lt"/>
            </a:endParaRPr>
          </a:p>
        </p:txBody>
      </p:sp>
      <p:sp>
        <p:nvSpPr>
          <p:cNvPr id="4" name="TextBox 3"/>
          <p:cNvSpPr txBox="1"/>
          <p:nvPr/>
        </p:nvSpPr>
        <p:spPr>
          <a:xfrm>
            <a:off x="5810597" y="3483032"/>
            <a:ext cx="5336771" cy="2610971"/>
          </a:xfrm>
          <a:prstGeom prst="rect">
            <a:avLst/>
          </a:prstGeom>
          <a:noFill/>
        </p:spPr>
        <p:txBody>
          <a:bodyPr wrap="square" rtlCol="0">
            <a:spAutoFit/>
          </a:bodyPr>
          <a:lstStyle/>
          <a:p>
            <a:pPr marL="342900" lvl="0" indent="-342900">
              <a:spcBef>
                <a:spcPts val="1000"/>
              </a:spcBef>
              <a:buClr>
                <a:srgbClr val="ACD433"/>
              </a:buClr>
              <a:buSzPct val="80000"/>
              <a:buFont typeface="Wingdings 3" charset="2"/>
              <a:buChar char=""/>
            </a:pPr>
            <a:r>
              <a:rPr lang="en-US" b="1" dirty="0" smtClean="0">
                <a:solidFill>
                  <a:prstClr val="white"/>
                </a:solidFill>
                <a:ea typeface="+mj-ea"/>
                <a:cs typeface="+mj-cs"/>
              </a:rPr>
              <a:t>Moral </a:t>
            </a:r>
            <a:r>
              <a:rPr lang="en-US" b="1" dirty="0">
                <a:solidFill>
                  <a:prstClr val="white"/>
                </a:solidFill>
                <a:ea typeface="+mj-ea"/>
                <a:cs typeface="+mj-cs"/>
              </a:rPr>
              <a:t>– Ethical Expertise </a:t>
            </a:r>
            <a:endParaRPr lang="en-US" dirty="0">
              <a:solidFill>
                <a:prstClr val="white"/>
              </a:solidFill>
              <a:ea typeface="+mj-ea"/>
              <a:cs typeface="+mj-cs"/>
            </a:endParaRPr>
          </a:p>
          <a:p>
            <a:pPr marL="800100" lvl="1" indent="-342900">
              <a:spcBef>
                <a:spcPts val="1000"/>
              </a:spcBef>
              <a:buClr>
                <a:srgbClr val="ACD433"/>
              </a:buClr>
              <a:buSzPct val="80000"/>
              <a:buFont typeface="Wingdings 3" charset="2"/>
              <a:buChar char=""/>
            </a:pPr>
            <a:r>
              <a:rPr lang="en-US" sz="1600" dirty="0" smtClean="0">
                <a:solidFill>
                  <a:prstClr val="white"/>
                </a:solidFill>
                <a:ea typeface="+mj-ea"/>
                <a:cs typeface="+mj-cs"/>
              </a:rPr>
              <a:t>Instilling </a:t>
            </a:r>
            <a:r>
              <a:rPr lang="en-US" sz="1600" dirty="0">
                <a:solidFill>
                  <a:prstClr val="white"/>
                </a:solidFill>
                <a:ea typeface="+mj-ea"/>
                <a:cs typeface="+mj-cs"/>
              </a:rPr>
              <a:t>of values </a:t>
            </a:r>
          </a:p>
          <a:p>
            <a:pPr marL="800100" lvl="1" indent="-342900">
              <a:spcBef>
                <a:spcPts val="1000"/>
              </a:spcBef>
              <a:buClr>
                <a:srgbClr val="ACD433"/>
              </a:buClr>
              <a:buSzPct val="80000"/>
              <a:buFont typeface="Wingdings 3" charset="2"/>
              <a:buChar char=""/>
            </a:pPr>
            <a:r>
              <a:rPr lang="en-US" sz="1600" dirty="0" smtClean="0">
                <a:solidFill>
                  <a:prstClr val="white"/>
                </a:solidFill>
                <a:ea typeface="+mj-ea"/>
                <a:cs typeface="+mj-cs"/>
              </a:rPr>
              <a:t>Adherence </a:t>
            </a:r>
            <a:r>
              <a:rPr lang="en-US" sz="1600" dirty="0">
                <a:solidFill>
                  <a:prstClr val="white"/>
                </a:solidFill>
                <a:ea typeface="+mj-ea"/>
                <a:cs typeface="+mj-cs"/>
              </a:rPr>
              <a:t>to law, especially in combat </a:t>
            </a:r>
          </a:p>
          <a:p>
            <a:pPr marL="342900" lvl="0" indent="-342900">
              <a:spcBef>
                <a:spcPts val="1000"/>
              </a:spcBef>
              <a:buClr>
                <a:srgbClr val="ACD433"/>
              </a:buClr>
              <a:buSzPct val="80000"/>
              <a:buFont typeface="Wingdings 3" charset="2"/>
              <a:buChar char=""/>
            </a:pPr>
            <a:r>
              <a:rPr lang="en-US" b="1" dirty="0" smtClean="0">
                <a:solidFill>
                  <a:prstClr val="white"/>
                </a:solidFill>
                <a:ea typeface="+mj-ea"/>
                <a:cs typeface="+mj-cs"/>
              </a:rPr>
              <a:t>Political </a:t>
            </a:r>
            <a:r>
              <a:rPr lang="en-US" b="1" dirty="0">
                <a:solidFill>
                  <a:prstClr val="white"/>
                </a:solidFill>
                <a:ea typeface="+mj-ea"/>
                <a:cs typeface="+mj-cs"/>
              </a:rPr>
              <a:t>– Cultural Expertise </a:t>
            </a:r>
            <a:endParaRPr lang="en-US" dirty="0">
              <a:solidFill>
                <a:prstClr val="white"/>
              </a:solidFill>
              <a:ea typeface="+mj-ea"/>
              <a:cs typeface="+mj-cs"/>
            </a:endParaRPr>
          </a:p>
          <a:p>
            <a:pPr marL="800100" lvl="1" indent="-342900">
              <a:spcBef>
                <a:spcPts val="1000"/>
              </a:spcBef>
              <a:buClr>
                <a:srgbClr val="ACD433"/>
              </a:buClr>
              <a:buSzPct val="80000"/>
              <a:buFont typeface="Wingdings 3" charset="2"/>
              <a:buChar char=""/>
            </a:pPr>
            <a:r>
              <a:rPr lang="en-US" sz="1600" dirty="0" smtClean="0">
                <a:solidFill>
                  <a:prstClr val="white"/>
                </a:solidFill>
                <a:ea typeface="+mj-ea"/>
                <a:cs typeface="+mj-cs"/>
              </a:rPr>
              <a:t>Cultural </a:t>
            </a:r>
            <a:r>
              <a:rPr lang="en-US" sz="1600" dirty="0">
                <a:solidFill>
                  <a:prstClr val="white"/>
                </a:solidFill>
                <a:ea typeface="+mj-ea"/>
                <a:cs typeface="+mj-cs"/>
              </a:rPr>
              <a:t>understanding: others, but also our own </a:t>
            </a:r>
          </a:p>
          <a:p>
            <a:pPr marL="800100" lvl="1" indent="-342900">
              <a:spcBef>
                <a:spcPts val="1000"/>
              </a:spcBef>
              <a:buClr>
                <a:srgbClr val="ACD433"/>
              </a:buClr>
              <a:buSzPct val="80000"/>
              <a:buFont typeface="Wingdings 3" charset="2"/>
              <a:buChar char=""/>
            </a:pPr>
            <a:r>
              <a:rPr lang="en-US" sz="1600" dirty="0" smtClean="0">
                <a:solidFill>
                  <a:prstClr val="white"/>
                </a:solidFill>
                <a:ea typeface="+mj-ea"/>
                <a:cs typeface="+mj-cs"/>
              </a:rPr>
              <a:t>Political </a:t>
            </a:r>
            <a:r>
              <a:rPr lang="en-US" sz="1600" dirty="0">
                <a:solidFill>
                  <a:prstClr val="white"/>
                </a:solidFill>
                <a:ea typeface="+mj-ea"/>
                <a:cs typeface="+mj-cs"/>
              </a:rPr>
              <a:t>interaction and understanding </a:t>
            </a:r>
            <a:endParaRPr lang="en-US" sz="1600" dirty="0">
              <a:solidFill>
                <a:prstClr val="white"/>
              </a:solidFill>
              <a:ea typeface="+mj-ea"/>
              <a:cs typeface="+mj-cs"/>
            </a:endParaRPr>
          </a:p>
        </p:txBody>
      </p:sp>
    </p:spTree>
    <p:extLst>
      <p:ext uri="{BB962C8B-B14F-4D97-AF65-F5344CB8AC3E}">
        <p14:creationId xmlns:p14="http://schemas.microsoft.com/office/powerpoint/2010/main" val="29963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9120</TotalTime>
  <Words>809</Words>
  <Application>Microsoft Office PowerPoint</Application>
  <PresentationFormat>Widescreen</PresentationFormat>
  <Paragraphs>89</Paragraphs>
  <Slides>11</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Verdana</vt:lpstr>
      <vt:lpstr>Wingdings 3</vt:lpstr>
      <vt:lpstr>Ion</vt:lpstr>
      <vt:lpstr>The Profession of Arms</vt:lpstr>
      <vt:lpstr>Profession defined</vt:lpstr>
      <vt:lpstr>Profession defined</vt:lpstr>
      <vt:lpstr>Profession of Arms</vt:lpstr>
      <vt:lpstr>Professionalism</vt:lpstr>
      <vt:lpstr>The Importance of Studying Our Profession’s History</vt:lpstr>
      <vt:lpstr>Julius Caesar’s first invasion of Britain in 55 B.C.</vt:lpstr>
      <vt:lpstr>The Importance of Studying Our Profession’s Doctrine</vt:lpstr>
      <vt:lpstr>Combat Experience vs Professional Expertise</vt:lpstr>
      <vt:lpstr>Commander – Senior Enlisted Interaction </vt:lpstr>
      <vt:lpstr>Questions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TheProfession of Arms</dc:title>
  <dc:creator>Scott Hamm</dc:creator>
  <cp:lastModifiedBy>Scott Hamm</cp:lastModifiedBy>
  <cp:revision>15</cp:revision>
  <cp:lastPrinted>2019-04-23T13:04:47Z</cp:lastPrinted>
  <dcterms:created xsi:type="dcterms:W3CDTF">2019-04-18T18:01:14Z</dcterms:created>
  <dcterms:modified xsi:type="dcterms:W3CDTF">2019-04-25T18:23:05Z</dcterms:modified>
</cp:coreProperties>
</file>