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9144000"/>
  <p:notesSz cx="6946900" cy="9220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09900" cy="460375"/>
          </a:xfrm>
          <a:prstGeom prst="rect">
            <a:avLst/>
          </a:prstGeom>
          <a:noFill/>
          <a:ln>
            <a:noFill/>
          </a:ln>
        </p:spPr>
        <p:txBody>
          <a:bodyPr anchorCtr="0" anchor="t" bIns="46175" lIns="92375" spcFirstLastPara="1" rIns="92375" wrap="square" tIns="46175"/>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35412" y="0"/>
            <a:ext cx="3009900" cy="460375"/>
          </a:xfrm>
          <a:prstGeom prst="rect">
            <a:avLst/>
          </a:prstGeom>
          <a:noFill/>
          <a:ln>
            <a:noFill/>
          </a:ln>
        </p:spPr>
        <p:txBody>
          <a:bodyPr anchorCtr="0" anchor="t" bIns="46175" lIns="92375" spcFirstLastPara="1" rIns="92375" wrap="square" tIns="46175"/>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95325" y="4379912"/>
            <a:ext cx="5556250" cy="4148137"/>
          </a:xfrm>
          <a:prstGeom prst="rect">
            <a:avLst/>
          </a:prstGeom>
          <a:noFill/>
          <a:ln>
            <a:noFill/>
          </a:ln>
        </p:spPr>
        <p:txBody>
          <a:bodyPr anchorCtr="0" anchor="t" bIns="46175" lIns="92375" spcFirstLastPara="1" rIns="92375" wrap="square" tIns="4617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758237"/>
            <a:ext cx="3009900" cy="460375"/>
          </a:xfrm>
          <a:prstGeom prst="rect">
            <a:avLst/>
          </a:prstGeom>
          <a:noFill/>
          <a:ln>
            <a:noFill/>
          </a:ln>
        </p:spPr>
        <p:txBody>
          <a:bodyPr anchorCtr="0" anchor="b" bIns="46175" lIns="92375" spcFirstLastPara="1" rIns="92375" wrap="square" tIns="46175"/>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35412" y="8758237"/>
            <a:ext cx="3009900" cy="460375"/>
          </a:xfrm>
          <a:prstGeom prst="rect">
            <a:avLst/>
          </a:prstGeom>
          <a:noFill/>
          <a:ln>
            <a:noFill/>
          </a:ln>
        </p:spPr>
        <p:txBody>
          <a:bodyPr anchorCtr="0" anchor="b" bIns="46175" lIns="92375" spcFirstLastPara="1" rIns="92375" wrap="square" tIns="461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1: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121" name="Google Shape;121;p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180" name="Google Shape;180;p10: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2: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191" name="Google Shape;191;p1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3: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196" name="Google Shape;196;p1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4: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01" name="Google Shape;201;p1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5: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08" name="Google Shape;208;p15: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6: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15" name="Google Shape;215;p16: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7: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21" name="Google Shape;221;p17: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18: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26" name="Google Shape;226;p18: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9: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31" name="Google Shape;231;p19: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2:notes"/>
          <p:cNvSpPr txBox="1"/>
          <p:nvPr/>
        </p:nvSpPr>
        <p:spPr>
          <a:xfrm>
            <a:off x="3935412" y="8758237"/>
            <a:ext cx="3009900" cy="460375"/>
          </a:xfrm>
          <a:prstGeom prst="rect">
            <a:avLst/>
          </a:prstGeom>
          <a:noFill/>
          <a:ln>
            <a:noFill/>
          </a:ln>
        </p:spPr>
        <p:txBody>
          <a:bodyPr anchorCtr="0" anchor="b" bIns="46175" lIns="92375" spcFirstLastPara="1" rIns="92375" wrap="square" tIns="461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
        <p:nvSpPr>
          <p:cNvPr id="127" name="Google Shape;127;p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p2:notes"/>
          <p:cNvSpPr txBox="1"/>
          <p:nvPr>
            <p:ph idx="1" type="body"/>
          </p:nvPr>
        </p:nvSpPr>
        <p:spPr>
          <a:xfrm>
            <a:off x="695325" y="4379912"/>
            <a:ext cx="5556250" cy="4148137"/>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SzPts val="1800"/>
              <a:buFont typeface="Arial"/>
              <a:buNone/>
            </a:pPr>
            <a:r>
              <a:rPr b="0" i="0" lang="en-US" sz="1800" u="none" cap="none" strike="noStrike"/>
              <a:t>Hugh Thompson is an American Hero.  He is one of very few individuals who was willing to risk his life in order to stop GIs’ unethical behavior at My Lai.   This presentation is dedicated to Hugh Thompson as he is the example that we want to follow when it comes to doing the right thing for the right reasons. In March 1968 CWO Thompson and his crew, Glean Andreotta and Larry Colburn were flying above My Lai while they realized that what was happening on the ground was a horrible war crime: the killing of women, children and old men by the GIs of Charlie Company. CWO Thompson landed the helicopter and saved as many lives as he could even if this meant confronting fellow American soldiers who were responsible for immoral acts. As soon as he returned back to base, he reported what he saw immediately. His report was met with mistrust. It took years for the Army to recognize Hugh Thompson’s valor. It was only in 1998 that he and his crew (Glen Andreotta was killed in action in Vietnam a few weeks after My Lai took place) were recognized for their valor with the Army Soldier Medal. Hugh Thompson spent much of his life speaking to military audiences about leadership.  You will hear more about Hugh Thompson during this presentation and the film.</a:t>
            </a:r>
            <a:endParaRPr/>
          </a:p>
          <a:p>
            <a:pPr indent="0" lvl="0" marL="0" marR="0" rtl="0" algn="l">
              <a:spcBef>
                <a:spcPts val="0"/>
              </a:spcBef>
              <a:spcAft>
                <a:spcPts val="0"/>
              </a:spcAft>
              <a:buSzPts val="1800"/>
              <a:buFont typeface="Arial"/>
              <a:buNone/>
            </a:pPr>
            <a:r>
              <a:t/>
            </a:r>
            <a:endParaRPr b="0" i="0" sz="1800" u="none" cap="none" strike="noStrike"/>
          </a:p>
          <a:p>
            <a:pPr indent="0" lvl="0" marL="0" marR="0" rtl="0" algn="l">
              <a:spcBef>
                <a:spcPts val="0"/>
              </a:spcBef>
              <a:spcAft>
                <a:spcPts val="0"/>
              </a:spcAft>
              <a:buSzPts val="1800"/>
              <a:buFont typeface="Arial"/>
              <a:buNone/>
            </a:pPr>
            <a:r>
              <a:rPr b="0" i="0" lang="en-US" sz="1800" u="none" cap="none" strike="noStrike"/>
              <a:t>Instructor a recent interview with Hugh Thompson is available at http://www.youtube.com/watch?v=hkFa2lSNAGc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20: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36" name="Google Shape;236;p20: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1: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41" name="Google Shape;241;p2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22: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46" name="Google Shape;246;p2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23: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52" name="Google Shape;252;p2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24: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62" name="Google Shape;262;p2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25: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70" name="Google Shape;270;p25: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26: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76" name="Google Shape;276;p26: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27: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81" name="Google Shape;281;p27: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28: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86" name="Google Shape;286;p28: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29: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93" name="Google Shape;293;p29: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133" name="Google Shape;133;p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30: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298" name="Google Shape;298;p30: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31: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303" name="Google Shape;303;p31: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32: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310" name="Google Shape;310;p32: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33:notes"/>
          <p:cNvSpPr txBox="1"/>
          <p:nvPr/>
        </p:nvSpPr>
        <p:spPr>
          <a:xfrm>
            <a:off x="3935412" y="8758237"/>
            <a:ext cx="3009900" cy="460375"/>
          </a:xfrm>
          <a:prstGeom prst="rect">
            <a:avLst/>
          </a:prstGeom>
          <a:noFill/>
          <a:ln>
            <a:noFill/>
          </a:ln>
        </p:spPr>
        <p:txBody>
          <a:bodyPr anchorCtr="0" anchor="b" bIns="46175" lIns="92375" spcFirstLastPara="1" rIns="92375" wrap="square" tIns="461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
        <p:nvSpPr>
          <p:cNvPr id="317" name="Google Shape;317;p33: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8" name="Google Shape;318;p33:notes"/>
          <p:cNvSpPr txBox="1"/>
          <p:nvPr>
            <p:ph idx="1" type="body"/>
          </p:nvPr>
        </p:nvSpPr>
        <p:spPr>
          <a:xfrm>
            <a:off x="695325" y="4379912"/>
            <a:ext cx="5556250" cy="4148137"/>
          </a:xfrm>
          <a:prstGeom prst="rect">
            <a:avLst/>
          </a:prstGeom>
          <a:noFill/>
          <a:ln>
            <a:noFill/>
          </a:ln>
        </p:spPr>
        <p:txBody>
          <a:bodyPr anchorCtr="0" anchor="t" bIns="46175" lIns="92375" spcFirstLastPara="1" rIns="92375" wrap="square" tIns="46175">
            <a:noAutofit/>
          </a:bodyPr>
          <a:lstStyle/>
          <a:p>
            <a:pPr indent="0" lvl="0" marL="0" marR="0" rtl="0" algn="l">
              <a:spcBef>
                <a:spcPts val="0"/>
              </a:spcBef>
              <a:spcAft>
                <a:spcPts val="0"/>
              </a:spcAft>
              <a:buSzPts val="1800"/>
              <a:buFont typeface="Arial"/>
              <a:buNone/>
            </a:pPr>
            <a:r>
              <a:rPr b="0" i="0" lang="en-US" sz="1800" u="none" cap="none" strike="noStrike"/>
              <a:t>Understanding ourselves and those around us, and understanding the situation, are keys to ensuring that we don’t fall victim to situational forces. We should avoid believing that we and our Marines will never engage in certain behaviors. Such beliefs and mistaken sense of invincibility will ensure failure. The most effective way to succeed is to guard against the possibility that we might indeed engage in an unethical behavior and make sure that it does not happen.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34: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325" name="Google Shape;325;p3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35: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330" name="Google Shape;330;p35: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36: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339" name="Google Shape;339;p36: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37: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346" name="Google Shape;346;p37: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139" name="Google Shape;139;p4: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5: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146" name="Google Shape;146;p5: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152" name="Google Shape;152;p6: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168" name="Google Shape;168;p8: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95325" y="4379912"/>
            <a:ext cx="5556250" cy="4148137"/>
          </a:xfrm>
          <a:prstGeom prst="rect">
            <a:avLst/>
          </a:prstGeom>
        </p:spPr>
        <p:txBody>
          <a:bodyPr anchorCtr="0" anchor="t" bIns="46175" lIns="92375" spcFirstLastPara="1" rIns="92375" wrap="square" tIns="46175">
            <a:noAutofit/>
          </a:bodyPr>
          <a:lstStyle/>
          <a:p>
            <a:pPr indent="0" lvl="0" marL="0" rtl="0" algn="l">
              <a:spcBef>
                <a:spcPts val="0"/>
              </a:spcBef>
              <a:spcAft>
                <a:spcPts val="0"/>
              </a:spcAft>
              <a:buNone/>
            </a:pPr>
            <a:r>
              <a:t/>
            </a:r>
            <a:endParaRPr/>
          </a:p>
        </p:txBody>
      </p:sp>
      <p:sp>
        <p:nvSpPr>
          <p:cNvPr id="174" name="Google Shape;174;p9:notes"/>
          <p:cNvSpPr/>
          <p:nvPr>
            <p:ph idx="2" type="sldImg"/>
          </p:nvPr>
        </p:nvSpPr>
        <p:spPr>
          <a:xfrm>
            <a:off x="1168400" y="692150"/>
            <a:ext cx="4610100" cy="3457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7" name="Google Shape;17;p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 name="Google Shape;18;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 name="Google Shape;19;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 name="Google Shape;20;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4" name="Google Shape;74;p11"/>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 name="Google Shape;75;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Google Shape;76;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Google Shape;77;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8" name="Shape 78"/>
        <p:cNvGrpSpPr/>
        <p:nvPr/>
      </p:nvGrpSpPr>
      <p:grpSpPr>
        <a:xfrm>
          <a:off x="0" y="0"/>
          <a:ext cx="0" cy="0"/>
          <a:chOff x="0" y="0"/>
          <a:chExt cx="0" cy="0"/>
        </a:xfrm>
      </p:grpSpPr>
      <p:sp>
        <p:nvSpPr>
          <p:cNvPr id="79" name="Google Shape;79;p1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80" name="Google Shape;80;p1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81" name="Google Shape;81;p1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82" name="Google Shape;82;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3" name="Google Shape;83;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4" name="Google Shape;84;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5" name="Shape 85"/>
        <p:cNvGrpSpPr/>
        <p:nvPr/>
      </p:nvGrpSpPr>
      <p:grpSpPr>
        <a:xfrm>
          <a:off x="0" y="0"/>
          <a:ext cx="0" cy="0"/>
          <a:chOff x="0" y="0"/>
          <a:chExt cx="0" cy="0"/>
        </a:xfrm>
      </p:grpSpPr>
      <p:sp>
        <p:nvSpPr>
          <p:cNvPr id="86" name="Google Shape;86;p1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87" name="Google Shape;87;p1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8" name="Google Shape;88;p1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89" name="Google Shape;89;p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0" name="Google Shape;90;p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1" name="Google Shape;91;p1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2" name="Shape 92"/>
        <p:cNvGrpSpPr/>
        <p:nvPr/>
      </p:nvGrpSpPr>
      <p:grpSpPr>
        <a:xfrm>
          <a:off x="0" y="0"/>
          <a:ext cx="0" cy="0"/>
          <a:chOff x="0" y="0"/>
          <a:chExt cx="0" cy="0"/>
        </a:xfrm>
      </p:grpSpPr>
      <p:sp>
        <p:nvSpPr>
          <p:cNvPr id="93" name="Google Shape;93;p1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94" name="Google Shape;94;p1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5" name="Google Shape;95;p1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6" name="Google Shape;96;p1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97" name="Shape 97"/>
        <p:cNvGrpSpPr/>
        <p:nvPr/>
      </p:nvGrpSpPr>
      <p:grpSpPr>
        <a:xfrm>
          <a:off x="0" y="0"/>
          <a:ext cx="0" cy="0"/>
          <a:chOff x="0" y="0"/>
          <a:chExt cx="0" cy="0"/>
        </a:xfrm>
      </p:grpSpPr>
      <p:sp>
        <p:nvSpPr>
          <p:cNvPr id="98" name="Google Shape;98;p1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99" name="Google Shape;99;p1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sz="2400">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00" name="Google Shape;100;p1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01" name="Google Shape;101;p1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sz="2400">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02" name="Google Shape;102;p1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03" name="Google Shape;103;p1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 name="Google Shape;104;p1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5" name="Google Shape;105;p1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6" name="Shape 106"/>
        <p:cNvGrpSpPr/>
        <p:nvPr/>
      </p:nvGrpSpPr>
      <p:grpSpPr>
        <a:xfrm>
          <a:off x="0" y="0"/>
          <a:ext cx="0" cy="0"/>
          <a:chOff x="0" y="0"/>
          <a:chExt cx="0" cy="0"/>
        </a:xfrm>
      </p:grpSpPr>
      <p:sp>
        <p:nvSpPr>
          <p:cNvPr id="107" name="Google Shape;107;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08" name="Google Shape;108;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9" name="Google Shape;109;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 name="Google Shape;110;p1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1" name="Google Shape;111;p1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2" name="Google Shape;112;p1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3" name="Shape 113"/>
        <p:cNvGrpSpPr/>
        <p:nvPr/>
      </p:nvGrpSpPr>
      <p:grpSpPr>
        <a:xfrm>
          <a:off x="0" y="0"/>
          <a:ext cx="0" cy="0"/>
          <a:chOff x="0" y="0"/>
          <a:chExt cx="0" cy="0"/>
        </a:xfrm>
      </p:grpSpPr>
      <p:sp>
        <p:nvSpPr>
          <p:cNvPr id="114" name="Google Shape;114;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5" name="Google Shape;115;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chemeClr val="dk1"/>
              </a:buClr>
              <a:buSzPts val="2000"/>
              <a:buFont typeface="Arial"/>
              <a:buNone/>
              <a:defRPr sz="2000">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
        <p:nvSpPr>
          <p:cNvPr id="116" name="Google Shape;116;p1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7" name="Google Shape;117;p1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8" name="Google Shape;118;p1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3" name="Google Shape;23;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marR="0" rtl="0" algn="ctr">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ctr">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4" name="Google Shape;24;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 name="Google Shape;25;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 name="Google Shape;26;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9" name="Google Shape;29;p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 name="Google Shape;31;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 name="Google Shape;32;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 name="Google Shape;33;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type="tx">
  <p:cSld name="TITLE_AND_BODY">
    <p:spTree>
      <p:nvGrpSpPr>
        <p:cNvPr id="34" name="Shape 34"/>
        <p:cNvGrpSpPr/>
        <p:nvPr/>
      </p:nvGrpSpPr>
      <p:grpSpPr>
        <a:xfrm>
          <a:off x="0" y="0"/>
          <a:ext cx="0" cy="0"/>
          <a:chOff x="0" y="0"/>
          <a:chExt cx="0" cy="0"/>
        </a:xfrm>
      </p:grpSpPr>
      <p:sp>
        <p:nvSpPr>
          <p:cNvPr id="35" name="Google Shape;35;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6" name="Google Shape;36;p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 name="Google Shape;37;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 name="Google Shape;38;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Google Shape;39;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0" name="Shape 40"/>
        <p:cNvGrpSpPr/>
        <p:nvPr/>
      </p:nvGrpSpPr>
      <p:grpSpPr>
        <a:xfrm>
          <a:off x="0" y="0"/>
          <a:ext cx="0" cy="0"/>
          <a:chOff x="0" y="0"/>
          <a:chExt cx="0" cy="0"/>
        </a:xfrm>
      </p:grpSpPr>
      <p:sp>
        <p:nvSpPr>
          <p:cNvPr id="41" name="Google Shape;41;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2" name="Google Shape;42;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3" name="Google Shape;43;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2 Content" type="txAndTwoObj">
  <p:cSld name="TEXT_AND_TWO_OBJECTS">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6" name="Google Shape;46;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 name="Google Shape;47;p7"/>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 name="Google Shape;48;p7"/>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 name="Google Shape;49;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 name="Google Shape;50;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Google Shape;51;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Media Clip" type="txAndMedia">
  <p:cSld name="TEXT_AND_MEDIA">
    <p:spTree>
      <p:nvGrpSpPr>
        <p:cNvPr id="52" name="Shape 52"/>
        <p:cNvGrpSpPr/>
        <p:nvPr/>
      </p:nvGrpSpPr>
      <p:grpSpPr>
        <a:xfrm>
          <a:off x="0" y="0"/>
          <a:ext cx="0" cy="0"/>
          <a:chOff x="0" y="0"/>
          <a:chExt cx="0" cy="0"/>
        </a:xfrm>
      </p:grpSpPr>
      <p:sp>
        <p:nvSpPr>
          <p:cNvPr id="53" name="Google Shape;53;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54" name="Google Shape;54;p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 name="Google Shape;55;p8"/>
          <p:cNvSpPr/>
          <p:nvPr>
            <p:ph idx="2" type="media"/>
          </p:nvPr>
        </p:nvSpPr>
        <p:spPr>
          <a:xfrm>
            <a:off x="4648200" y="1600200"/>
            <a:ext cx="4038600" cy="4525963"/>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 name="Google Shape;56;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Text" type="objAndTx">
  <p:cSld name="OBJECT_AND_TEXT">
    <p:spTree>
      <p:nvGrpSpPr>
        <p:cNvPr id="59" name="Shape 59"/>
        <p:cNvGrpSpPr/>
        <p:nvPr/>
      </p:nvGrpSpPr>
      <p:grpSpPr>
        <a:xfrm>
          <a:off x="0" y="0"/>
          <a:ext cx="0" cy="0"/>
          <a:chOff x="0" y="0"/>
          <a:chExt cx="0" cy="0"/>
        </a:xfrm>
      </p:grpSpPr>
      <p:sp>
        <p:nvSpPr>
          <p:cNvPr id="60" name="Google Shape;60;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61" name="Google Shape;61;p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 name="Google Shape;62;p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 name="Google Shape;63;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66" name="Shape 66"/>
        <p:cNvGrpSpPr/>
        <p:nvPr/>
      </p:nvGrpSpPr>
      <p:grpSpPr>
        <a:xfrm>
          <a:off x="0" y="0"/>
          <a:ext cx="0" cy="0"/>
          <a:chOff x="0" y="0"/>
          <a:chExt cx="0" cy="0"/>
        </a:xfrm>
      </p:grpSpPr>
      <p:sp>
        <p:nvSpPr>
          <p:cNvPr id="67" name="Google Shape;67;p10"/>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68" name="Google Shape;68;p1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 name="Google Shape;69;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youtube.com/watch?feature=player_detailpage&amp;v=1pD7RI_p1ns" TargetMode="External"/><Relationship Id="rId4" Type="http://schemas.openxmlformats.org/officeDocument/2006/relationships/hyperlink" Target="http://www.youtube.com/watch?feature=player_detailpage&amp;v=1pD7RI_p1n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jpg"/><Relationship Id="rId4" Type="http://schemas.openxmlformats.org/officeDocument/2006/relationships/image" Target="../media/image1.jpg"/><Relationship Id="rId5" Type="http://schemas.openxmlformats.org/officeDocument/2006/relationships/image" Target="../media/image8.jpg"/><Relationship Id="rId6" Type="http://schemas.openxmlformats.org/officeDocument/2006/relationships/image" Target="../media/image10.jpg"/><Relationship Id="rId7"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6.png"/><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dictionary.reference.com/browse/noun" TargetMode="External"/><Relationship Id="rId4" Type="http://schemas.openxmlformats.org/officeDocument/2006/relationships/hyperlink" Target="http://dictionary.reference.com/browse/cultur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400" u="none" cap="none" strike="noStrike">
              <a:solidFill>
                <a:schemeClr val="dk2"/>
              </a:solidFill>
              <a:latin typeface="Arial"/>
              <a:ea typeface="Arial"/>
              <a:cs typeface="Arial"/>
              <a:sym typeface="Arial"/>
            </a:endParaRPr>
          </a:p>
        </p:txBody>
      </p:sp>
      <p:sp>
        <p:nvSpPr>
          <p:cNvPr id="124" name="Google Shape;124;p1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sng" cap="none" strike="noStrike">
                <a:solidFill>
                  <a:schemeClr val="hlink"/>
                </a:solidFill>
                <a:latin typeface="Arial"/>
                <a:ea typeface="Arial"/>
                <a:cs typeface="Arial"/>
                <a:sym typeface="Arial"/>
                <a:hlinkClick r:id="rId3"/>
              </a:rPr>
              <a:t>http://www.youtube.com/watch?feature=player_detailpage&amp;v=1pD7RI_p1ns</a:t>
            </a:r>
            <a:endParaRPr/>
          </a:p>
          <a:p>
            <a:pPr indent="-139700" lvl="0" marL="342900" marR="0" rtl="0" algn="l">
              <a:spcBef>
                <a:spcPts val="640"/>
              </a:spcBef>
              <a:spcAft>
                <a:spcPts val="0"/>
              </a:spcAft>
              <a:buClr>
                <a:schemeClr val="dk1"/>
              </a:buClr>
              <a:buSzPts val="3200"/>
              <a:buFont typeface="Arial"/>
              <a:buNone/>
            </a:pPr>
            <a:r>
              <a:t/>
            </a:r>
            <a:endParaRPr b="0" i="0" sz="3200" u="sng">
              <a:solidFill>
                <a:schemeClr val="hlink"/>
              </a:solidFill>
              <a:latin typeface="Arial"/>
              <a:ea typeface="Arial"/>
              <a:cs typeface="Arial"/>
              <a:sym typeface="Arial"/>
              <a:hlinkClick r:id="rId4"/>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7"/>
          <p:cNvSpPr txBox="1"/>
          <p:nvPr>
            <p:ph idx="1" type="body"/>
          </p:nvPr>
        </p:nvSpPr>
        <p:spPr>
          <a:xfrm>
            <a:off x="304800" y="457200"/>
            <a:ext cx="8610600" cy="61722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Every day we make ethical decisions in response to inputs society gives us. </a:t>
            </a:r>
            <a:endParaRPr/>
          </a:p>
          <a:p>
            <a:pPr indent="-342900" lvl="0" marL="342900" marR="0" rtl="0" algn="ctr">
              <a:lnSpc>
                <a:spcPct val="100000"/>
              </a:lnSpc>
              <a:spcBef>
                <a:spcPts val="560"/>
              </a:spcBef>
              <a:spcAft>
                <a:spcPts val="0"/>
              </a:spcAft>
              <a:buClr>
                <a:schemeClr val="dk1"/>
              </a:buClr>
              <a:buSzPts val="2800"/>
              <a:buFont typeface="Arial"/>
              <a:buNone/>
            </a:pPr>
            <a:r>
              <a:t/>
            </a:r>
            <a:endParaRPr b="1" i="0" sz="2800" u="none">
              <a:solidFill>
                <a:srgbClr val="FFFF00"/>
              </a:solidFill>
              <a:latin typeface="Arial"/>
              <a:ea typeface="Arial"/>
              <a:cs typeface="Arial"/>
              <a:sym typeface="Arial"/>
            </a:endParaRPr>
          </a:p>
          <a:p>
            <a:pPr indent="-342900" lvl="0" marL="342900" marR="0" rtl="0" algn="ctr">
              <a:lnSpc>
                <a:spcPct val="100000"/>
              </a:lnSpc>
              <a:spcBef>
                <a:spcPts val="56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Often we do not even have to think about the ethical dimension of our actions.</a:t>
            </a:r>
            <a:endParaRPr/>
          </a:p>
          <a:p>
            <a:pPr indent="-342900" lvl="0" marL="342900" marR="0" rtl="0" algn="l">
              <a:lnSpc>
                <a:spcPct val="100000"/>
              </a:lnSpc>
              <a:spcBef>
                <a:spcPts val="560"/>
              </a:spcBef>
              <a:spcAft>
                <a:spcPts val="0"/>
              </a:spcAft>
              <a:buClr>
                <a:schemeClr val="dk1"/>
              </a:buClr>
              <a:buSzPts val="2800"/>
              <a:buFont typeface="Arial"/>
              <a:buNone/>
            </a:pPr>
            <a:r>
              <a:t/>
            </a:r>
            <a:endParaRPr b="1" i="0" sz="2800" u="none">
              <a:solidFill>
                <a:srgbClr val="FFFF00"/>
              </a:solidFill>
              <a:latin typeface="Arial"/>
              <a:ea typeface="Arial"/>
              <a:cs typeface="Arial"/>
              <a:sym typeface="Arial"/>
            </a:endParaRPr>
          </a:p>
          <a:p>
            <a:pPr indent="-342900" lvl="0" marL="342900" marR="0" rtl="0" algn="l">
              <a:lnSpc>
                <a:spcPct val="100000"/>
              </a:lnSpc>
              <a:spcBef>
                <a:spcPts val="56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How long does it take us to decide to stop at a red traffic light?</a:t>
            </a:r>
            <a:endParaRPr/>
          </a:p>
          <a:p>
            <a:pPr indent="-342900" lvl="0" marL="342900" marR="0" rtl="0" algn="l">
              <a:lnSpc>
                <a:spcPct val="100000"/>
              </a:lnSpc>
              <a:spcBef>
                <a:spcPts val="56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How long does it take us to help a child who is the victim of a car accident?</a:t>
            </a:r>
            <a:endParaRPr/>
          </a:p>
          <a:p>
            <a:pPr indent="-342900" lvl="0" marL="342900" marR="0" rtl="0" algn="l">
              <a:lnSpc>
                <a:spcPct val="100000"/>
              </a:lnSpc>
              <a:spcBef>
                <a:spcPts val="56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How long does it take us to give back the cashier the money he/she has given us in excess?</a:t>
            </a:r>
            <a:endParaRPr b="1" i="0" sz="2800" u="sng">
              <a:solidFill>
                <a:srgbClr val="FFFF00"/>
              </a:solidFill>
              <a:latin typeface="Arial"/>
              <a:ea typeface="Arial"/>
              <a:cs typeface="Arial"/>
              <a:sym typeface="Arial"/>
            </a:endParaRPr>
          </a:p>
          <a:p>
            <a:pPr indent="-165100" lvl="0" marL="342900" marR="0" rtl="0" algn="l">
              <a:spcBef>
                <a:spcPts val="560"/>
              </a:spcBef>
              <a:spcAft>
                <a:spcPts val="0"/>
              </a:spcAft>
              <a:buClr>
                <a:schemeClr val="dk1"/>
              </a:buClr>
              <a:buSzPts val="2800"/>
              <a:buFont typeface="Arial"/>
              <a:buNone/>
            </a:pPr>
            <a:r>
              <a:t/>
            </a:r>
            <a:endParaRPr b="1" i="0" sz="2800" u="sng">
              <a:solidFill>
                <a:srgbClr val="FFFF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8"/>
          <p:cNvSpPr txBox="1"/>
          <p:nvPr>
            <p:ph idx="1" type="body"/>
          </p:nvPr>
        </p:nvSpPr>
        <p:spPr>
          <a:xfrm>
            <a:off x="457200" y="1219200"/>
            <a:ext cx="4724400" cy="43434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3600"/>
              <a:buFont typeface="Arial"/>
              <a:buChar char="•"/>
            </a:pPr>
            <a:r>
              <a:rPr b="1" i="0" lang="en-US" sz="3600" u="none">
                <a:solidFill>
                  <a:srgbClr val="FFFF00"/>
                </a:solidFill>
                <a:latin typeface="Arial"/>
                <a:ea typeface="Arial"/>
                <a:cs typeface="Arial"/>
                <a:sym typeface="Arial"/>
              </a:rPr>
              <a:t>Our society is a strong provider of </a:t>
            </a:r>
            <a:r>
              <a:rPr b="1" i="0" lang="en-US" sz="3600" u="sng">
                <a:solidFill>
                  <a:schemeClr val="lt1"/>
                </a:solidFill>
                <a:latin typeface="Arial"/>
                <a:ea typeface="Arial"/>
                <a:cs typeface="Arial"/>
                <a:sym typeface="Arial"/>
              </a:rPr>
              <a:t>inputs</a:t>
            </a:r>
            <a:r>
              <a:rPr b="1" i="0" lang="en-US" sz="3600" u="none">
                <a:solidFill>
                  <a:srgbClr val="FFFF00"/>
                </a:solidFill>
                <a:latin typeface="Arial"/>
                <a:ea typeface="Arial"/>
                <a:cs typeface="Arial"/>
                <a:sym typeface="Arial"/>
              </a:rPr>
              <a:t> and </a:t>
            </a:r>
            <a:r>
              <a:rPr b="1" i="0" lang="en-US" sz="3600" u="sng">
                <a:solidFill>
                  <a:schemeClr val="lt1"/>
                </a:solidFill>
                <a:latin typeface="Arial"/>
                <a:ea typeface="Arial"/>
                <a:cs typeface="Arial"/>
                <a:sym typeface="Arial"/>
              </a:rPr>
              <a:t>points of reference </a:t>
            </a:r>
            <a:r>
              <a:rPr b="1" i="0" lang="en-US" sz="3600" u="none">
                <a:solidFill>
                  <a:srgbClr val="FFFF00"/>
                </a:solidFill>
                <a:latin typeface="Arial"/>
                <a:ea typeface="Arial"/>
                <a:cs typeface="Arial"/>
                <a:sym typeface="Arial"/>
              </a:rPr>
              <a:t>for morally sound behavior.</a:t>
            </a:r>
            <a:endParaRPr/>
          </a:p>
        </p:txBody>
      </p:sp>
      <p:pic>
        <p:nvPicPr>
          <p:cNvPr descr="traffic-light-all" id="188" name="Google Shape;188;p28"/>
          <p:cNvPicPr preferRelativeResize="0"/>
          <p:nvPr/>
        </p:nvPicPr>
        <p:blipFill rotWithShape="1">
          <a:blip r:embed="rId3">
            <a:alphaModFix/>
          </a:blip>
          <a:srcRect b="0" l="0" r="0" t="0"/>
          <a:stretch/>
        </p:blipFill>
        <p:spPr>
          <a:xfrm>
            <a:off x="5410200" y="1295400"/>
            <a:ext cx="3352800" cy="4038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9"/>
          <p:cNvSpPr txBox="1"/>
          <p:nvPr>
            <p:ph idx="1" type="body"/>
          </p:nvPr>
        </p:nvSpPr>
        <p:spPr>
          <a:xfrm>
            <a:off x="457200" y="1600200"/>
            <a:ext cx="8229600" cy="45259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3200"/>
              <a:buFont typeface="Arial"/>
              <a:buChar char="•"/>
            </a:pPr>
            <a:r>
              <a:rPr b="1" i="0" lang="en-US" sz="3200" u="none">
                <a:solidFill>
                  <a:srgbClr val="FFFF00"/>
                </a:solidFill>
                <a:latin typeface="Arial"/>
                <a:ea typeface="Arial"/>
                <a:cs typeface="Arial"/>
                <a:sym typeface="Arial"/>
              </a:rPr>
              <a:t>When I make a moral decision what should I be aware of:</a:t>
            </a:r>
            <a:endParaRPr/>
          </a:p>
          <a:p>
            <a:pPr indent="-139700" lvl="0" marL="342900" marR="0" rtl="0" algn="l">
              <a:lnSpc>
                <a:spcPct val="100000"/>
              </a:lnSpc>
              <a:spcBef>
                <a:spcPts val="640"/>
              </a:spcBef>
              <a:spcAft>
                <a:spcPts val="0"/>
              </a:spcAft>
              <a:buClr>
                <a:schemeClr val="dk1"/>
              </a:buClr>
              <a:buSzPts val="3200"/>
              <a:buFont typeface="Arial"/>
              <a:buNone/>
            </a:pPr>
            <a:r>
              <a:t/>
            </a:r>
            <a:endParaRPr b="1" i="0" sz="3200" u="none">
              <a:solidFill>
                <a:srgbClr val="FFFF00"/>
              </a:solidFill>
              <a:latin typeface="Arial"/>
              <a:ea typeface="Arial"/>
              <a:cs typeface="Arial"/>
              <a:sym typeface="Arial"/>
            </a:endParaRPr>
          </a:p>
          <a:p>
            <a:pPr indent="-342900" lvl="0" marL="342900" marR="0" rtl="0" algn="ctr">
              <a:lnSpc>
                <a:spcPct val="100000"/>
              </a:lnSpc>
              <a:spcBef>
                <a:spcPts val="64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Who I am;</a:t>
            </a:r>
            <a:endParaRPr/>
          </a:p>
          <a:p>
            <a:pPr indent="-342900" lvl="0" marL="342900" marR="0" rtl="0" algn="ctr">
              <a:lnSpc>
                <a:spcPct val="100000"/>
              </a:lnSpc>
              <a:spcBef>
                <a:spcPts val="64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Where I am;</a:t>
            </a:r>
            <a:endParaRPr/>
          </a:p>
          <a:p>
            <a:pPr indent="-342900" lvl="0" marL="342900" marR="0" rtl="0" algn="ctr">
              <a:lnSpc>
                <a:spcPct val="100000"/>
              </a:lnSpc>
              <a:spcBef>
                <a:spcPts val="64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Whom I am with;</a:t>
            </a:r>
            <a:endParaRPr/>
          </a:p>
          <a:p>
            <a:pPr indent="-342900" lvl="0" marL="342900" marR="0" rtl="0" algn="ctr">
              <a:lnSpc>
                <a:spcPct val="100000"/>
              </a:lnSpc>
              <a:spcBef>
                <a:spcPts val="64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What my responsibilities are.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0"/>
          <p:cNvSpPr txBox="1"/>
          <p:nvPr>
            <p:ph idx="1" type="body"/>
          </p:nvPr>
        </p:nvSpPr>
        <p:spPr>
          <a:xfrm>
            <a:off x="533400" y="2362200"/>
            <a:ext cx="8153400" cy="28956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4400"/>
              <a:buFont typeface="Arial"/>
              <a:buNone/>
            </a:pPr>
            <a:r>
              <a:rPr b="1" i="0" lang="en-US" sz="4400" u="none">
                <a:solidFill>
                  <a:srgbClr val="FFFF00"/>
                </a:solidFill>
                <a:latin typeface="Arial"/>
                <a:ea typeface="Arial"/>
                <a:cs typeface="Arial"/>
                <a:sym typeface="Arial"/>
              </a:rPr>
              <a:t>How long would it take you to help a young woman being brutally attacked? </a:t>
            </a:r>
            <a:endParaRPr/>
          </a:p>
          <a:p>
            <a:pPr indent="-63500" lvl="0" marL="342900" marR="0" rtl="0" algn="l">
              <a:spcBef>
                <a:spcPts val="880"/>
              </a:spcBef>
              <a:spcAft>
                <a:spcPts val="0"/>
              </a:spcAft>
              <a:buClr>
                <a:schemeClr val="dk1"/>
              </a:buClr>
              <a:buSzPts val="4400"/>
              <a:buFont typeface="Arial"/>
              <a:buNone/>
            </a:pPr>
            <a:r>
              <a:t/>
            </a:r>
            <a:endParaRPr b="1" i="0" sz="4400" u="none">
              <a:solidFill>
                <a:srgbClr val="FFFF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1"/>
          <p:cNvSpPr txBox="1"/>
          <p:nvPr>
            <p:ph idx="1" type="body"/>
          </p:nvPr>
        </p:nvSpPr>
        <p:spPr>
          <a:xfrm>
            <a:off x="762000" y="381000"/>
            <a:ext cx="7772400" cy="9144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The Murder of Kitty Genovese in New York.</a:t>
            </a:r>
            <a:endParaRPr/>
          </a:p>
        </p:txBody>
      </p:sp>
      <p:pic>
        <p:nvPicPr>
          <p:cNvPr descr="Kitty-Genovese-Full-Report-254x300" id="204" name="Google Shape;204;p31"/>
          <p:cNvPicPr preferRelativeResize="0"/>
          <p:nvPr>
            <p:ph idx="1" type="body"/>
          </p:nvPr>
        </p:nvPicPr>
        <p:blipFill rotWithShape="1">
          <a:blip r:embed="rId3">
            <a:alphaModFix/>
          </a:blip>
          <a:srcRect b="0" l="0" r="0" t="0"/>
          <a:stretch/>
        </p:blipFill>
        <p:spPr>
          <a:xfrm>
            <a:off x="3189287" y="1790700"/>
            <a:ext cx="2678112" cy="3162300"/>
          </a:xfrm>
          <a:prstGeom prst="rect">
            <a:avLst/>
          </a:prstGeom>
          <a:noFill/>
          <a:ln>
            <a:noFill/>
          </a:ln>
        </p:spPr>
      </p:pic>
      <p:sp>
        <p:nvSpPr>
          <p:cNvPr id="205" name="Google Shape;205;p31"/>
          <p:cNvSpPr txBox="1"/>
          <p:nvPr/>
        </p:nvSpPr>
        <p:spPr>
          <a:xfrm>
            <a:off x="3352800" y="5257800"/>
            <a:ext cx="2438400" cy="609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1935 - 1964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2"/>
          <p:cNvSpPr txBox="1"/>
          <p:nvPr>
            <p:ph type="title"/>
          </p:nvPr>
        </p:nvSpPr>
        <p:spPr>
          <a:xfrm>
            <a:off x="2362200" y="5608637"/>
            <a:ext cx="4953000" cy="944562"/>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Arial"/>
              <a:buNone/>
            </a:pPr>
            <a:r>
              <a:rPr b="1" i="0" lang="en-US" sz="3200" u="none" cap="none" strike="noStrike">
                <a:solidFill>
                  <a:srgbClr val="FFFF00"/>
                </a:solidFill>
                <a:latin typeface="Arial"/>
                <a:ea typeface="Arial"/>
                <a:cs typeface="Arial"/>
                <a:sym typeface="Arial"/>
              </a:rPr>
              <a:t>Darley and Batson 1973</a:t>
            </a:r>
            <a:endParaRPr/>
          </a:p>
        </p:txBody>
      </p:sp>
      <p:sp>
        <p:nvSpPr>
          <p:cNvPr id="211" name="Google Shape;211;p32"/>
          <p:cNvSpPr txBox="1"/>
          <p:nvPr>
            <p:ph idx="1" type="body"/>
          </p:nvPr>
        </p:nvSpPr>
        <p:spPr>
          <a:xfrm>
            <a:off x="228600" y="381000"/>
            <a:ext cx="8686800" cy="11430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Good Samaritans at Princeton Theological Seminary</a:t>
            </a:r>
            <a:endParaRPr/>
          </a:p>
        </p:txBody>
      </p:sp>
      <p:pic>
        <p:nvPicPr>
          <p:cNvPr descr="pseminary11" id="212" name="Google Shape;212;p32"/>
          <p:cNvPicPr preferRelativeResize="0"/>
          <p:nvPr>
            <p:ph idx="1" type="body"/>
          </p:nvPr>
        </p:nvPicPr>
        <p:blipFill rotWithShape="1">
          <a:blip r:embed="rId3">
            <a:alphaModFix/>
          </a:blip>
          <a:srcRect b="0" l="0" r="0" t="0"/>
          <a:stretch/>
        </p:blipFill>
        <p:spPr>
          <a:xfrm>
            <a:off x="1676400" y="1838325"/>
            <a:ext cx="5943600" cy="3571875"/>
          </a:xfrm>
          <a:prstGeom prst="rect">
            <a:avLst/>
          </a:prstGeom>
          <a:noFill/>
          <a:ln cap="flat" cmpd="sng" w="38100">
            <a:solidFill>
              <a:schemeClr val="dk1"/>
            </a:solidFill>
            <a:prstDash val="solid"/>
            <a:miter lim="800000"/>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3"/>
          <p:cNvSpPr txBox="1"/>
          <p:nvPr>
            <p:ph type="title"/>
          </p:nvPr>
        </p:nvSpPr>
        <p:spPr>
          <a:xfrm>
            <a:off x="457200" y="274637"/>
            <a:ext cx="8229600" cy="11430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Arial"/>
              <a:buNone/>
            </a:pPr>
            <a:r>
              <a:rPr b="0" i="0" lang="en-US" sz="4400" u="none" cap="none" strike="noStrike">
                <a:solidFill>
                  <a:srgbClr val="FFFF00"/>
                </a:solidFill>
                <a:latin typeface="Arial"/>
                <a:ea typeface="Arial"/>
                <a:cs typeface="Arial"/>
                <a:sym typeface="Arial"/>
              </a:rPr>
              <a:t>What would you do? </a:t>
            </a:r>
            <a:endParaRPr/>
          </a:p>
        </p:txBody>
      </p:sp>
      <p:pic>
        <p:nvPicPr>
          <p:cNvPr id="218" name="Google Shape;218;p33"/>
          <p:cNvPicPr preferRelativeResize="0"/>
          <p:nvPr/>
        </p:nvPicPr>
        <p:blipFill/>
        <p:spPr>
          <a:xfrm>
            <a:off x="1143000" y="1828800"/>
            <a:ext cx="6858000" cy="457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4"/>
          <p:cNvSpPr txBox="1"/>
          <p:nvPr>
            <p:ph idx="1" type="body"/>
          </p:nvPr>
        </p:nvSpPr>
        <p:spPr>
          <a:xfrm>
            <a:off x="457200" y="2133600"/>
            <a:ext cx="8305800" cy="22860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4400"/>
              <a:buFont typeface="Arial"/>
              <a:buNone/>
            </a:pPr>
            <a:r>
              <a:t/>
            </a:r>
            <a:endParaRPr b="1" i="0" sz="4400" u="none">
              <a:solidFill>
                <a:srgbClr val="FFFF00"/>
              </a:solidFill>
              <a:latin typeface="Arial"/>
              <a:ea typeface="Arial"/>
              <a:cs typeface="Arial"/>
              <a:sym typeface="Arial"/>
            </a:endParaRPr>
          </a:p>
          <a:p>
            <a:pPr indent="-342900" lvl="0" marL="342900" marR="0" rtl="0" algn="ctr">
              <a:lnSpc>
                <a:spcPct val="100000"/>
              </a:lnSpc>
              <a:spcBef>
                <a:spcPts val="880"/>
              </a:spcBef>
              <a:spcAft>
                <a:spcPts val="0"/>
              </a:spcAft>
              <a:buClr>
                <a:srgbClr val="FFFF00"/>
              </a:buClr>
              <a:buSzPts val="4400"/>
              <a:buFont typeface="Arial"/>
              <a:buNone/>
            </a:pPr>
            <a:r>
              <a:rPr b="1" i="0" lang="en-US" sz="4400" u="none">
                <a:solidFill>
                  <a:srgbClr val="FFFF00"/>
                </a:solidFill>
                <a:latin typeface="Arial"/>
                <a:ea typeface="Arial"/>
                <a:cs typeface="Arial"/>
                <a:sym typeface="Arial"/>
              </a:rPr>
              <a:t>Would you steal, cheat or lie?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5"/>
          <p:cNvSpPr txBox="1"/>
          <p:nvPr>
            <p:ph idx="1" type="body"/>
          </p:nvPr>
        </p:nvSpPr>
        <p:spPr>
          <a:xfrm>
            <a:off x="381000" y="381000"/>
            <a:ext cx="8458200" cy="62484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Is  it acceptable to steal?</a:t>
            </a:r>
            <a:endParaRPr/>
          </a:p>
          <a:p>
            <a:pPr indent="-165100" lvl="0" marL="342900" marR="0" rtl="0" algn="l">
              <a:lnSpc>
                <a:spcPct val="90000"/>
              </a:lnSpc>
              <a:spcBef>
                <a:spcPts val="560"/>
              </a:spcBef>
              <a:spcAft>
                <a:spcPts val="0"/>
              </a:spcAft>
              <a:buClr>
                <a:schemeClr val="dk1"/>
              </a:buClr>
              <a:buSzPts val="2800"/>
              <a:buFont typeface="Arial"/>
              <a:buNone/>
            </a:pPr>
            <a:r>
              <a:t/>
            </a:r>
            <a:endParaRPr b="1" i="0" sz="2800" u="none">
              <a:solidFill>
                <a:srgbClr val="FFFF00"/>
              </a:solidFill>
              <a:latin typeface="Arial"/>
              <a:ea typeface="Arial"/>
              <a:cs typeface="Arial"/>
              <a:sym typeface="Arial"/>
            </a:endParaRPr>
          </a:p>
          <a:p>
            <a:pPr indent="-342900" lvl="0" marL="342900" marR="0" rtl="0" algn="l">
              <a:lnSpc>
                <a:spcPct val="90000"/>
              </a:lnSpc>
              <a:spcBef>
                <a:spcPts val="56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Is it acceptable to steal food?</a:t>
            </a:r>
            <a:endParaRPr/>
          </a:p>
          <a:p>
            <a:pPr indent="-165100" lvl="0" marL="342900" marR="0" rtl="0" algn="l">
              <a:lnSpc>
                <a:spcPct val="90000"/>
              </a:lnSpc>
              <a:spcBef>
                <a:spcPts val="560"/>
              </a:spcBef>
              <a:spcAft>
                <a:spcPts val="0"/>
              </a:spcAft>
              <a:buClr>
                <a:schemeClr val="dk1"/>
              </a:buClr>
              <a:buSzPts val="2800"/>
              <a:buFont typeface="Arial"/>
              <a:buNone/>
            </a:pPr>
            <a:r>
              <a:t/>
            </a:r>
            <a:endParaRPr b="1" i="0" sz="2800" u="none">
              <a:solidFill>
                <a:srgbClr val="FFFF00"/>
              </a:solidFill>
              <a:latin typeface="Arial"/>
              <a:ea typeface="Arial"/>
              <a:cs typeface="Arial"/>
              <a:sym typeface="Arial"/>
            </a:endParaRPr>
          </a:p>
          <a:p>
            <a:pPr indent="-342900" lvl="0" marL="342900" marR="0" rtl="0" algn="l">
              <a:lnSpc>
                <a:spcPct val="90000"/>
              </a:lnSpc>
              <a:spcBef>
                <a:spcPts val="56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Is it acceptable to steal food if you are hungry?</a:t>
            </a:r>
            <a:endParaRPr/>
          </a:p>
          <a:p>
            <a:pPr indent="-165100" lvl="0" marL="342900" marR="0" rtl="0" algn="l">
              <a:lnSpc>
                <a:spcPct val="90000"/>
              </a:lnSpc>
              <a:spcBef>
                <a:spcPts val="560"/>
              </a:spcBef>
              <a:spcAft>
                <a:spcPts val="0"/>
              </a:spcAft>
              <a:buClr>
                <a:schemeClr val="dk1"/>
              </a:buClr>
              <a:buSzPts val="2800"/>
              <a:buFont typeface="Arial"/>
              <a:buNone/>
            </a:pPr>
            <a:r>
              <a:t/>
            </a:r>
            <a:endParaRPr b="1" i="0" sz="2800" u="none">
              <a:solidFill>
                <a:srgbClr val="FFFF00"/>
              </a:solidFill>
              <a:latin typeface="Arial"/>
              <a:ea typeface="Arial"/>
              <a:cs typeface="Arial"/>
              <a:sym typeface="Arial"/>
            </a:endParaRPr>
          </a:p>
          <a:p>
            <a:pPr indent="-342900" lvl="0" marL="342900" marR="0" rtl="0" algn="l">
              <a:lnSpc>
                <a:spcPct val="90000"/>
              </a:lnSpc>
              <a:spcBef>
                <a:spcPts val="56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Is it acceptable to steal food if you are starving?</a:t>
            </a:r>
            <a:endParaRPr/>
          </a:p>
          <a:p>
            <a:pPr indent="-165100" lvl="0" marL="342900" marR="0" rtl="0" algn="l">
              <a:lnSpc>
                <a:spcPct val="90000"/>
              </a:lnSpc>
              <a:spcBef>
                <a:spcPts val="560"/>
              </a:spcBef>
              <a:spcAft>
                <a:spcPts val="0"/>
              </a:spcAft>
              <a:buClr>
                <a:schemeClr val="dk1"/>
              </a:buClr>
              <a:buSzPts val="2800"/>
              <a:buFont typeface="Arial"/>
              <a:buNone/>
            </a:pPr>
            <a:r>
              <a:t/>
            </a:r>
            <a:endParaRPr b="1" i="0" sz="2800" u="none">
              <a:solidFill>
                <a:srgbClr val="FFFF00"/>
              </a:solidFill>
              <a:latin typeface="Arial"/>
              <a:ea typeface="Arial"/>
              <a:cs typeface="Arial"/>
              <a:sym typeface="Arial"/>
            </a:endParaRPr>
          </a:p>
          <a:p>
            <a:pPr indent="-342900" lvl="0" marL="342900" marR="0" rtl="0" algn="l">
              <a:lnSpc>
                <a:spcPct val="90000"/>
              </a:lnSpc>
              <a:spcBef>
                <a:spcPts val="56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Is it acceptable to steal food if someone you are caring for is starving (your children; your parents)?</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0" st="0"/>
                                            </p:txEl>
                                          </p:spTgt>
                                        </p:tgtEl>
                                        <p:attrNameLst>
                                          <p:attrName>style.visibility</p:attrName>
                                        </p:attrNameLst>
                                      </p:cBhvr>
                                      <p:to>
                                        <p:strVal val="visible"/>
                                      </p:to>
                                    </p:set>
                                    <p:animEffect filter="fade" transition="in">
                                      <p:cBhvr>
                                        <p:cTn dur="1000"/>
                                        <p:tgtEl>
                                          <p:spTgt spid="2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1" st="1"/>
                                            </p:txEl>
                                          </p:spTgt>
                                        </p:tgtEl>
                                        <p:attrNameLst>
                                          <p:attrName>style.visibility</p:attrName>
                                        </p:attrNameLst>
                                      </p:cBhvr>
                                      <p:to>
                                        <p:strVal val="visible"/>
                                      </p:to>
                                    </p:set>
                                    <p:animEffect filter="fade" transition="in">
                                      <p:cBhvr>
                                        <p:cTn dur="1000"/>
                                        <p:tgtEl>
                                          <p:spTgt spid="2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2" st="2"/>
                                            </p:txEl>
                                          </p:spTgt>
                                        </p:tgtEl>
                                        <p:attrNameLst>
                                          <p:attrName>style.visibility</p:attrName>
                                        </p:attrNameLst>
                                      </p:cBhvr>
                                      <p:to>
                                        <p:strVal val="visible"/>
                                      </p:to>
                                    </p:set>
                                    <p:animEffect filter="fade" transition="in">
                                      <p:cBhvr>
                                        <p:cTn dur="1000"/>
                                        <p:tgtEl>
                                          <p:spTgt spid="2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3" st="3"/>
                                            </p:txEl>
                                          </p:spTgt>
                                        </p:tgtEl>
                                        <p:attrNameLst>
                                          <p:attrName>style.visibility</p:attrName>
                                        </p:attrNameLst>
                                      </p:cBhvr>
                                      <p:to>
                                        <p:strVal val="visible"/>
                                      </p:to>
                                    </p:set>
                                    <p:animEffect filter="fade" transition="in">
                                      <p:cBhvr>
                                        <p:cTn dur="1000"/>
                                        <p:tgtEl>
                                          <p:spTgt spid="22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4" st="4"/>
                                            </p:txEl>
                                          </p:spTgt>
                                        </p:tgtEl>
                                        <p:attrNameLst>
                                          <p:attrName>style.visibility</p:attrName>
                                        </p:attrNameLst>
                                      </p:cBhvr>
                                      <p:to>
                                        <p:strVal val="visible"/>
                                      </p:to>
                                    </p:set>
                                    <p:animEffect filter="fade" transition="in">
                                      <p:cBhvr>
                                        <p:cTn dur="1000"/>
                                        <p:tgtEl>
                                          <p:spTgt spid="22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5" st="5"/>
                                            </p:txEl>
                                          </p:spTgt>
                                        </p:tgtEl>
                                        <p:attrNameLst>
                                          <p:attrName>style.visibility</p:attrName>
                                        </p:attrNameLst>
                                      </p:cBhvr>
                                      <p:to>
                                        <p:strVal val="visible"/>
                                      </p:to>
                                    </p:set>
                                    <p:animEffect filter="fade" transition="in">
                                      <p:cBhvr>
                                        <p:cTn dur="1000"/>
                                        <p:tgtEl>
                                          <p:spTgt spid="22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6" st="6"/>
                                            </p:txEl>
                                          </p:spTgt>
                                        </p:tgtEl>
                                        <p:attrNameLst>
                                          <p:attrName>style.visibility</p:attrName>
                                        </p:attrNameLst>
                                      </p:cBhvr>
                                      <p:to>
                                        <p:strVal val="visible"/>
                                      </p:to>
                                    </p:set>
                                    <p:animEffect filter="fade" transition="in">
                                      <p:cBhvr>
                                        <p:cTn dur="1000"/>
                                        <p:tgtEl>
                                          <p:spTgt spid="22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7" st="7"/>
                                            </p:txEl>
                                          </p:spTgt>
                                        </p:tgtEl>
                                        <p:attrNameLst>
                                          <p:attrName>style.visibility</p:attrName>
                                        </p:attrNameLst>
                                      </p:cBhvr>
                                      <p:to>
                                        <p:strVal val="visible"/>
                                      </p:to>
                                    </p:set>
                                    <p:animEffect filter="fade" transition="in">
                                      <p:cBhvr>
                                        <p:cTn dur="1000"/>
                                        <p:tgtEl>
                                          <p:spTgt spid="22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8" st="8"/>
                                            </p:txEl>
                                          </p:spTgt>
                                        </p:tgtEl>
                                        <p:attrNameLst>
                                          <p:attrName>style.visibility</p:attrName>
                                        </p:attrNameLst>
                                      </p:cBhvr>
                                      <p:to>
                                        <p:strVal val="visible"/>
                                      </p:to>
                                    </p:set>
                                    <p:animEffect filter="fade" transition="in">
                                      <p:cBhvr>
                                        <p:cTn dur="1000"/>
                                        <p:tgtEl>
                                          <p:spTgt spid="22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6"/>
          <p:cNvSpPr txBox="1"/>
          <p:nvPr>
            <p:ph idx="1" type="body"/>
          </p:nvPr>
        </p:nvSpPr>
        <p:spPr>
          <a:xfrm>
            <a:off x="457200" y="457200"/>
            <a:ext cx="8305800" cy="59436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Is it acceptable to torture?</a:t>
            </a:r>
            <a:endParaRPr/>
          </a:p>
          <a:p>
            <a:pPr indent="-342900" lvl="0" marL="342900" marR="0" rtl="0" algn="l">
              <a:lnSpc>
                <a:spcPct val="100000"/>
              </a:lnSpc>
              <a:spcBef>
                <a:spcPts val="56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Is it acceptable to torture an EPW/detainee who might be responsible for the killing of several Marines? </a:t>
            </a:r>
            <a:endParaRPr/>
          </a:p>
          <a:p>
            <a:pPr indent="-342900" lvl="0" marL="342900" marR="0" rtl="0" algn="l">
              <a:lnSpc>
                <a:spcPct val="100000"/>
              </a:lnSpc>
              <a:spcBef>
                <a:spcPts val="56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Is it acceptable to torture the insurgent who might give us good intelligence? </a:t>
            </a:r>
            <a:endParaRPr/>
          </a:p>
          <a:p>
            <a:pPr indent="-342900" lvl="0" marL="342900" marR="0" rtl="0" algn="l">
              <a:lnSpc>
                <a:spcPct val="100000"/>
              </a:lnSpc>
              <a:spcBef>
                <a:spcPts val="56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Is it acceptable to torture the insurgent who might know where they held a Marine that was taken prisoner yesterday?</a:t>
            </a:r>
            <a:endParaRPr/>
          </a:p>
          <a:p>
            <a:pPr indent="-342900" lvl="0" marL="342900" marR="0" rtl="0" algn="l">
              <a:lnSpc>
                <a:spcPct val="100000"/>
              </a:lnSpc>
              <a:spcBef>
                <a:spcPts val="56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Is it acceptable to torture the member of a kidnapping group who has kidnapped your son, and might know where your son is being held?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anim calcmode="lin" valueType="num">
                                      <p:cBhvr additive="base">
                                        <p:cTn dur="500"/>
                                        <p:tgtEl>
                                          <p:spTgt spid="23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anim calcmode="lin" valueType="num">
                                      <p:cBhvr additive="base">
                                        <p:cTn dur="500"/>
                                        <p:tgtEl>
                                          <p:spTgt spid="23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3">
                                            <p:txEl>
                                              <p:pRg end="2" st="2"/>
                                            </p:txEl>
                                          </p:spTgt>
                                        </p:tgtEl>
                                        <p:attrNameLst>
                                          <p:attrName>style.visibility</p:attrName>
                                        </p:attrNameLst>
                                      </p:cBhvr>
                                      <p:to>
                                        <p:strVal val="visible"/>
                                      </p:to>
                                    </p:set>
                                    <p:anim calcmode="lin" valueType="num">
                                      <p:cBhvr additive="base">
                                        <p:cTn dur="500"/>
                                        <p:tgtEl>
                                          <p:spTgt spid="23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3">
                                            <p:txEl>
                                              <p:pRg end="3" st="3"/>
                                            </p:txEl>
                                          </p:spTgt>
                                        </p:tgtEl>
                                        <p:attrNameLst>
                                          <p:attrName>style.visibility</p:attrName>
                                        </p:attrNameLst>
                                      </p:cBhvr>
                                      <p:to>
                                        <p:strVal val="visible"/>
                                      </p:to>
                                    </p:set>
                                    <p:anim calcmode="lin" valueType="num">
                                      <p:cBhvr additive="base">
                                        <p:cTn dur="500"/>
                                        <p:tgtEl>
                                          <p:spTgt spid="23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3">
                                            <p:txEl>
                                              <p:pRg end="4" st="4"/>
                                            </p:txEl>
                                          </p:spTgt>
                                        </p:tgtEl>
                                        <p:attrNameLst>
                                          <p:attrName>style.visibility</p:attrName>
                                        </p:attrNameLst>
                                      </p:cBhvr>
                                      <p:to>
                                        <p:strVal val="visible"/>
                                      </p:to>
                                    </p:set>
                                    <p:anim calcmode="lin" valueType="num">
                                      <p:cBhvr additive="base">
                                        <p:cTn dur="500"/>
                                        <p:tgtEl>
                                          <p:spTgt spid="23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9"/>
          <p:cNvSpPr txBox="1"/>
          <p:nvPr/>
        </p:nvSpPr>
        <p:spPr>
          <a:xfrm>
            <a:off x="304800" y="2438400"/>
            <a:ext cx="8534400" cy="18288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Arial"/>
              <a:buNone/>
            </a:pPr>
            <a:r>
              <a:rPr b="1" i="0" lang="en-US" sz="4400" u="none" cap="none" strike="noStrike">
                <a:solidFill>
                  <a:srgbClr val="FFFF00"/>
                </a:solidFill>
                <a:latin typeface="Arial"/>
                <a:ea typeface="Arial"/>
                <a:cs typeface="Arial"/>
                <a:sym typeface="Arial"/>
              </a:rPr>
              <a:t>Marines and Ethical Behavior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7"/>
          <p:cNvSpPr txBox="1"/>
          <p:nvPr>
            <p:ph idx="1" type="body"/>
          </p:nvPr>
        </p:nvSpPr>
        <p:spPr>
          <a:xfrm>
            <a:off x="304800" y="609600"/>
            <a:ext cx="8610600" cy="57912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At what point does something unethical become acceptable? And why?  </a:t>
            </a:r>
            <a:endParaRPr/>
          </a:p>
          <a:p>
            <a:pPr indent="-342900" lvl="0" marL="342900" marR="0" rtl="0" algn="ctr">
              <a:lnSpc>
                <a:spcPct val="100000"/>
              </a:lnSpc>
              <a:spcBef>
                <a:spcPts val="240"/>
              </a:spcBef>
              <a:spcAft>
                <a:spcPts val="0"/>
              </a:spcAft>
              <a:buClr>
                <a:schemeClr val="dk1"/>
              </a:buClr>
              <a:buSzPts val="1200"/>
              <a:buFont typeface="Arial"/>
              <a:buNone/>
            </a:pPr>
            <a:r>
              <a:t/>
            </a:r>
            <a:endParaRPr b="1" i="0" sz="1200" u="none">
              <a:solidFill>
                <a:srgbClr val="FFFF00"/>
              </a:solidFill>
              <a:latin typeface="Arial"/>
              <a:ea typeface="Arial"/>
              <a:cs typeface="Arial"/>
              <a:sym typeface="Arial"/>
            </a:endParaRPr>
          </a:p>
          <a:p>
            <a:pPr indent="-342900" lvl="0" marL="342900" marR="0" rtl="0" algn="ctr">
              <a:lnSpc>
                <a:spcPct val="100000"/>
              </a:lnSpc>
              <a:spcBef>
                <a:spcPts val="64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Emotions can cause us to abandon rational thought and shift our moral judgment  from long-term absolutes to short-term pragmatic “solutions”.</a:t>
            </a:r>
            <a:endParaRPr/>
          </a:p>
          <a:p>
            <a:pPr indent="-342900" lvl="0" marL="342900" marR="0" rtl="0" algn="ctr">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Marines do not do that! </a:t>
            </a:r>
            <a:endParaRPr/>
          </a:p>
          <a:p>
            <a:pPr indent="-342900" lvl="0" marL="342900" marR="0" rtl="0" algn="ctr">
              <a:lnSpc>
                <a:spcPct val="100000"/>
              </a:lnSpc>
              <a:spcBef>
                <a:spcPts val="240"/>
              </a:spcBef>
              <a:spcAft>
                <a:spcPts val="0"/>
              </a:spcAft>
              <a:buClr>
                <a:schemeClr val="dk1"/>
              </a:buClr>
              <a:buSzPts val="1200"/>
              <a:buFont typeface="Arial"/>
              <a:buNone/>
            </a:pPr>
            <a:r>
              <a:t/>
            </a:r>
            <a:endParaRPr b="1" i="0" sz="1200" u="none">
              <a:solidFill>
                <a:schemeClr val="lt1"/>
              </a:solidFill>
              <a:latin typeface="Arial"/>
              <a:ea typeface="Arial"/>
              <a:cs typeface="Arial"/>
              <a:sym typeface="Arial"/>
            </a:endParaRPr>
          </a:p>
          <a:p>
            <a:pPr indent="-342900" lvl="0" marL="342900" marR="0" rtl="0" algn="ctr">
              <a:lnSpc>
                <a:spcPct val="100000"/>
              </a:lnSpc>
              <a:spcBef>
                <a:spcPts val="64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How dangerous is this shift from rational thought to emotional “solutions” for the ethical leader and his/her Marines?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500"/>
                                        <p:tgtEl>
                                          <p:spTgt spid="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Effect filter="fade" transition="in">
                                      <p:cBhvr>
                                        <p:cTn dur="500"/>
                                        <p:tgtEl>
                                          <p:spTgt spid="2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animEffect filter="fade" transition="in">
                                      <p:cBhvr>
                                        <p:cTn dur="500"/>
                                        <p:tgtEl>
                                          <p:spTgt spid="2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animEffect filter="fade" transition="in">
                                      <p:cBhvr>
                                        <p:cTn dur="500"/>
                                        <p:tgtEl>
                                          <p:spTgt spid="2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4" st="4"/>
                                            </p:txEl>
                                          </p:spTgt>
                                        </p:tgtEl>
                                        <p:attrNameLst>
                                          <p:attrName>style.visibility</p:attrName>
                                        </p:attrNameLst>
                                      </p:cBhvr>
                                      <p:to>
                                        <p:strVal val="visible"/>
                                      </p:to>
                                    </p:set>
                                    <p:animEffect filter="fade" transition="in">
                                      <p:cBhvr>
                                        <p:cTn dur="500"/>
                                        <p:tgtEl>
                                          <p:spTgt spid="2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5" st="5"/>
                                            </p:txEl>
                                          </p:spTgt>
                                        </p:tgtEl>
                                        <p:attrNameLst>
                                          <p:attrName>style.visibility</p:attrName>
                                        </p:attrNameLst>
                                      </p:cBhvr>
                                      <p:to>
                                        <p:strVal val="visible"/>
                                      </p:to>
                                    </p:set>
                                    <p:animEffect filter="fade" transition="in">
                                      <p:cBhvr>
                                        <p:cTn dur="500"/>
                                        <p:tgtEl>
                                          <p:spTgt spid="23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pic>
        <p:nvPicPr>
          <p:cNvPr id="243" name="Google Shape;243;p38"/>
          <p:cNvPicPr preferRelativeResize="0"/>
          <p:nvPr/>
        </p:nvPicPr>
        <p:blipFill rotWithShape="1">
          <a:blip r:embed="rId3">
            <a:alphaModFix/>
          </a:blip>
          <a:srcRect b="0" l="0" r="0" t="0"/>
          <a:stretch/>
        </p:blipFill>
        <p:spPr>
          <a:xfrm>
            <a:off x="1524000" y="1143000"/>
            <a:ext cx="6096000" cy="4572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9"/>
          <p:cNvSpPr txBox="1"/>
          <p:nvPr>
            <p:ph idx="4294967295" type="body"/>
          </p:nvPr>
        </p:nvSpPr>
        <p:spPr>
          <a:xfrm>
            <a:off x="381000" y="2438400"/>
            <a:ext cx="8305800" cy="41148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FFFF00"/>
              </a:buClr>
              <a:buSzPts val="3200"/>
              <a:buFont typeface="Arial"/>
              <a:buChar char="•"/>
            </a:pPr>
            <a:r>
              <a:rPr b="1" i="0" lang="en-US" sz="3200" u="none">
                <a:solidFill>
                  <a:srgbClr val="FFFF00"/>
                </a:solidFill>
                <a:latin typeface="Arial"/>
                <a:ea typeface="Arial"/>
                <a:cs typeface="Arial"/>
                <a:sym typeface="Arial"/>
              </a:rPr>
              <a:t>Were the university students who participated in the SPE a group of wild individuals? </a:t>
            </a:r>
            <a:endParaRPr/>
          </a:p>
          <a:p>
            <a:pPr indent="-342900" lvl="0" marL="342900" marR="0" rtl="0" algn="l">
              <a:lnSpc>
                <a:spcPct val="90000"/>
              </a:lnSpc>
              <a:spcBef>
                <a:spcPts val="640"/>
              </a:spcBef>
              <a:spcAft>
                <a:spcPts val="0"/>
              </a:spcAft>
              <a:buClr>
                <a:srgbClr val="FFFF00"/>
              </a:buClr>
              <a:buSzPts val="3200"/>
              <a:buFont typeface="Arial"/>
              <a:buChar char="•"/>
            </a:pPr>
            <a:r>
              <a:rPr b="1" i="0" lang="en-US" sz="3200" u="none">
                <a:solidFill>
                  <a:srgbClr val="FFFF00"/>
                </a:solidFill>
                <a:latin typeface="Arial"/>
                <a:ea typeface="Arial"/>
                <a:cs typeface="Arial"/>
                <a:sym typeface="Arial"/>
              </a:rPr>
              <a:t>How long did it take for their moral compass to be compromised by the situation they were placed in?</a:t>
            </a:r>
            <a:endParaRPr/>
          </a:p>
          <a:p>
            <a:pPr indent="-342900" lvl="0" marL="342900" marR="0" rtl="0" algn="l">
              <a:lnSpc>
                <a:spcPct val="90000"/>
              </a:lnSpc>
              <a:spcBef>
                <a:spcPts val="640"/>
              </a:spcBef>
              <a:spcAft>
                <a:spcPts val="0"/>
              </a:spcAft>
              <a:buClr>
                <a:srgbClr val="FFFF00"/>
              </a:buClr>
              <a:buSzPts val="3200"/>
              <a:buFont typeface="Arial"/>
              <a:buChar char="•"/>
            </a:pPr>
            <a:r>
              <a:rPr b="1" i="0" lang="en-US" sz="3200" u="none">
                <a:solidFill>
                  <a:srgbClr val="FFFF00"/>
                </a:solidFill>
                <a:latin typeface="Arial"/>
                <a:ea typeface="Arial"/>
                <a:cs typeface="Arial"/>
                <a:sym typeface="Arial"/>
              </a:rPr>
              <a:t>What should Marines and Sailors learn from the Stanford Prison Experiment?</a:t>
            </a:r>
            <a:endParaRPr/>
          </a:p>
        </p:txBody>
      </p:sp>
      <p:sp>
        <p:nvSpPr>
          <p:cNvPr id="249" name="Google Shape;249;p39"/>
          <p:cNvSpPr txBox="1"/>
          <p:nvPr/>
        </p:nvSpPr>
        <p:spPr>
          <a:xfrm>
            <a:off x="762000" y="609600"/>
            <a:ext cx="7315200" cy="11430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400"/>
              <a:buFont typeface="Arial"/>
              <a:buNone/>
            </a:pPr>
            <a:r>
              <a:rPr b="1" i="0" lang="en-US" sz="3400" u="none" cap="none" strike="noStrike">
                <a:solidFill>
                  <a:srgbClr val="FFFF00"/>
                </a:solidFill>
                <a:latin typeface="Arial"/>
                <a:ea typeface="Arial"/>
                <a:cs typeface="Arial"/>
                <a:sym typeface="Arial"/>
              </a:rPr>
              <a:t>Ethical decision making… the impact of </a:t>
            </a:r>
            <a:r>
              <a:rPr b="1" i="0" lang="en-US" sz="3400" u="none" cap="none" strike="noStrike">
                <a:solidFill>
                  <a:schemeClr val="lt1"/>
                </a:solidFill>
                <a:latin typeface="Arial"/>
                <a:ea typeface="Arial"/>
                <a:cs typeface="Arial"/>
                <a:sym typeface="Arial"/>
              </a:rPr>
              <a:t>where</a:t>
            </a:r>
            <a:r>
              <a:rPr b="1" i="0" lang="en-US" sz="3400" u="none" cap="none" strike="noStrike">
                <a:solidFill>
                  <a:srgbClr val="FFFF00"/>
                </a:solidFill>
                <a:latin typeface="Arial"/>
                <a:ea typeface="Arial"/>
                <a:cs typeface="Arial"/>
                <a:sym typeface="Arial"/>
              </a:rPr>
              <a:t> we are!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8">
                                            <p:txEl>
                                              <p:pRg end="0" st="0"/>
                                            </p:txEl>
                                          </p:spTgt>
                                        </p:tgtEl>
                                        <p:attrNameLst>
                                          <p:attrName>style.visibility</p:attrName>
                                        </p:attrNameLst>
                                      </p:cBhvr>
                                      <p:to>
                                        <p:strVal val="visible"/>
                                      </p:to>
                                    </p:set>
                                    <p:anim calcmode="lin" valueType="num">
                                      <p:cBhvr additive="base">
                                        <p:cTn dur="500"/>
                                        <p:tgtEl>
                                          <p:spTgt spid="24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8">
                                            <p:txEl>
                                              <p:pRg end="1" st="1"/>
                                            </p:txEl>
                                          </p:spTgt>
                                        </p:tgtEl>
                                        <p:attrNameLst>
                                          <p:attrName>style.visibility</p:attrName>
                                        </p:attrNameLst>
                                      </p:cBhvr>
                                      <p:to>
                                        <p:strVal val="visible"/>
                                      </p:to>
                                    </p:set>
                                    <p:anim calcmode="lin" valueType="num">
                                      <p:cBhvr additive="base">
                                        <p:cTn dur="500"/>
                                        <p:tgtEl>
                                          <p:spTgt spid="24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8">
                                            <p:txEl>
                                              <p:pRg end="2" st="2"/>
                                            </p:txEl>
                                          </p:spTgt>
                                        </p:tgtEl>
                                        <p:attrNameLst>
                                          <p:attrName>style.visibility</p:attrName>
                                        </p:attrNameLst>
                                      </p:cBhvr>
                                      <p:to>
                                        <p:strVal val="visible"/>
                                      </p:to>
                                    </p:set>
                                    <p:anim calcmode="lin" valueType="num">
                                      <p:cBhvr additive="base">
                                        <p:cTn dur="500"/>
                                        <p:tgtEl>
                                          <p:spTgt spid="24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descr="stanford%20prison%20experiment%20psychological%20evil%20good%20control%20simulation%20behavior%20college%20students" id="254" name="Google Shape;254;p40"/>
          <p:cNvPicPr preferRelativeResize="0"/>
          <p:nvPr/>
        </p:nvPicPr>
        <p:blipFill rotWithShape="1">
          <a:blip r:embed="rId3">
            <a:alphaModFix/>
          </a:blip>
          <a:srcRect b="0" l="0" r="0" t="0"/>
          <a:stretch/>
        </p:blipFill>
        <p:spPr>
          <a:xfrm>
            <a:off x="6553200" y="914400"/>
            <a:ext cx="1574800" cy="2941637"/>
          </a:xfrm>
          <a:prstGeom prst="rect">
            <a:avLst/>
          </a:prstGeom>
          <a:noFill/>
          <a:ln>
            <a:noFill/>
          </a:ln>
        </p:spPr>
      </p:pic>
      <p:sp>
        <p:nvSpPr>
          <p:cNvPr id="255" name="Google Shape;255;p40"/>
          <p:cNvSpPr txBox="1"/>
          <p:nvPr>
            <p:ph type="title"/>
          </p:nvPr>
        </p:nvSpPr>
        <p:spPr>
          <a:xfrm>
            <a:off x="1066800" y="274637"/>
            <a:ext cx="7086600" cy="7159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Arial"/>
              <a:buNone/>
            </a:pPr>
            <a:r>
              <a:rPr b="1" i="0" lang="en-US" sz="3200" u="none" cap="none" strike="noStrike">
                <a:solidFill>
                  <a:srgbClr val="FFFF00"/>
                </a:solidFill>
                <a:latin typeface="Arial"/>
                <a:ea typeface="Arial"/>
                <a:cs typeface="Arial"/>
                <a:sym typeface="Arial"/>
              </a:rPr>
              <a:t>From the SPE to… Abu Ghraib</a:t>
            </a:r>
            <a:endParaRPr/>
          </a:p>
        </p:txBody>
      </p:sp>
      <p:pic>
        <p:nvPicPr>
          <p:cNvPr descr="mb1124-3901" id="256" name="Google Shape;256;p40"/>
          <p:cNvPicPr preferRelativeResize="0"/>
          <p:nvPr/>
        </p:nvPicPr>
        <p:blipFill rotWithShape="1">
          <a:blip r:embed="rId4">
            <a:alphaModFix/>
          </a:blip>
          <a:srcRect b="0" l="0" r="0" t="0"/>
          <a:stretch/>
        </p:blipFill>
        <p:spPr>
          <a:xfrm>
            <a:off x="2895600" y="1143000"/>
            <a:ext cx="3375025" cy="2185987"/>
          </a:xfrm>
          <a:prstGeom prst="rect">
            <a:avLst/>
          </a:prstGeom>
          <a:noFill/>
          <a:ln>
            <a:noFill/>
          </a:ln>
        </p:spPr>
      </p:pic>
      <p:pic>
        <p:nvPicPr>
          <p:cNvPr descr="stanford2" id="257" name="Google Shape;257;p40"/>
          <p:cNvPicPr preferRelativeResize="0"/>
          <p:nvPr/>
        </p:nvPicPr>
        <p:blipFill rotWithShape="1">
          <a:blip r:embed="rId5">
            <a:alphaModFix/>
          </a:blip>
          <a:srcRect b="0" l="0" r="0" t="0"/>
          <a:stretch/>
        </p:blipFill>
        <p:spPr>
          <a:xfrm>
            <a:off x="228600" y="1524000"/>
            <a:ext cx="2741612" cy="2316162"/>
          </a:xfrm>
          <a:prstGeom prst="rect">
            <a:avLst/>
          </a:prstGeom>
          <a:noFill/>
          <a:ln>
            <a:noFill/>
          </a:ln>
        </p:spPr>
      </p:pic>
      <p:pic>
        <p:nvPicPr>
          <p:cNvPr descr="Abu_Ghraib_prison19" id="258" name="Google Shape;258;p40"/>
          <p:cNvPicPr preferRelativeResize="0"/>
          <p:nvPr/>
        </p:nvPicPr>
        <p:blipFill rotWithShape="1">
          <a:blip r:embed="rId6">
            <a:alphaModFix/>
          </a:blip>
          <a:srcRect b="0" l="0" r="0" t="0"/>
          <a:stretch/>
        </p:blipFill>
        <p:spPr>
          <a:xfrm>
            <a:off x="4343400" y="3505200"/>
            <a:ext cx="4467225" cy="2924175"/>
          </a:xfrm>
          <a:prstGeom prst="rect">
            <a:avLst/>
          </a:prstGeom>
          <a:noFill/>
          <a:ln>
            <a:noFill/>
          </a:ln>
        </p:spPr>
      </p:pic>
      <p:pic>
        <p:nvPicPr>
          <p:cNvPr descr="abu-ghraib-leash" id="259" name="Google Shape;259;p40"/>
          <p:cNvPicPr preferRelativeResize="0"/>
          <p:nvPr/>
        </p:nvPicPr>
        <p:blipFill rotWithShape="1">
          <a:blip r:embed="rId7">
            <a:alphaModFix/>
          </a:blip>
          <a:srcRect b="0" l="0" r="0" t="0"/>
          <a:stretch/>
        </p:blipFill>
        <p:spPr>
          <a:xfrm>
            <a:off x="990600" y="4191000"/>
            <a:ext cx="2857500" cy="2409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pic>
        <p:nvPicPr>
          <p:cNvPr descr="av175DVD_lg" id="264" name="Google Shape;264;p41"/>
          <p:cNvPicPr preferRelativeResize="0"/>
          <p:nvPr/>
        </p:nvPicPr>
        <p:blipFill rotWithShape="1">
          <a:blip r:embed="rId3">
            <a:alphaModFix/>
          </a:blip>
          <a:srcRect b="0" l="0" r="0" t="0"/>
          <a:stretch/>
        </p:blipFill>
        <p:spPr>
          <a:xfrm>
            <a:off x="6057900" y="1066800"/>
            <a:ext cx="2857500" cy="3771900"/>
          </a:xfrm>
          <a:prstGeom prst="rect">
            <a:avLst/>
          </a:prstGeom>
          <a:noFill/>
          <a:ln>
            <a:noFill/>
          </a:ln>
        </p:spPr>
      </p:pic>
      <p:sp>
        <p:nvSpPr>
          <p:cNvPr id="265" name="Google Shape;265;p41"/>
          <p:cNvSpPr txBox="1"/>
          <p:nvPr/>
        </p:nvSpPr>
        <p:spPr>
          <a:xfrm>
            <a:off x="2819400" y="6338887"/>
            <a:ext cx="6203950" cy="36671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http://www.usna.edu/ethics/publications.htm#Zimbardo</a:t>
            </a:r>
            <a:endParaRPr/>
          </a:p>
        </p:txBody>
      </p:sp>
      <p:sp>
        <p:nvSpPr>
          <p:cNvPr id="266" name="Google Shape;266;p41"/>
          <p:cNvSpPr txBox="1"/>
          <p:nvPr/>
        </p:nvSpPr>
        <p:spPr>
          <a:xfrm>
            <a:off x="152400" y="381000"/>
            <a:ext cx="5638800" cy="57912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3000"/>
              <a:buFont typeface="Arial"/>
              <a:buChar char="•"/>
            </a:pPr>
            <a:r>
              <a:rPr b="1" i="0" lang="en-US" sz="3000" u="none" cap="none" strike="noStrike">
                <a:solidFill>
                  <a:srgbClr val="FFFF00"/>
                </a:solidFill>
                <a:latin typeface="Arial"/>
                <a:ea typeface="Arial"/>
                <a:cs typeface="Arial"/>
                <a:sym typeface="Arial"/>
              </a:rPr>
              <a:t>“Good people can be induced, seduced, and initiated into behaving in evil ways.” </a:t>
            </a:r>
            <a:endParaRPr/>
          </a:p>
          <a:p>
            <a:pPr indent="-152400" lvl="0" marL="342900" marR="0" rtl="0" algn="l">
              <a:lnSpc>
                <a:spcPct val="100000"/>
              </a:lnSpc>
              <a:spcBef>
                <a:spcPts val="600"/>
              </a:spcBef>
              <a:spcAft>
                <a:spcPts val="0"/>
              </a:spcAft>
              <a:buClr>
                <a:schemeClr val="dk1"/>
              </a:buClr>
              <a:buSzPts val="3000"/>
              <a:buFont typeface="Arial"/>
              <a:buNone/>
            </a:pPr>
            <a:r>
              <a:t/>
            </a:r>
            <a:endParaRPr b="1" i="0" sz="3000" u="none" cap="none" strike="noStrike">
              <a:solidFill>
                <a:srgbClr val="FFFF00"/>
              </a:solidFill>
              <a:latin typeface="Arial"/>
              <a:ea typeface="Arial"/>
              <a:cs typeface="Arial"/>
              <a:sym typeface="Arial"/>
            </a:endParaRPr>
          </a:p>
          <a:p>
            <a:pPr indent="-342900" lvl="0" marL="342900" marR="0" rtl="0" algn="l">
              <a:lnSpc>
                <a:spcPct val="100000"/>
              </a:lnSpc>
              <a:spcBef>
                <a:spcPts val="600"/>
              </a:spcBef>
              <a:spcAft>
                <a:spcPts val="0"/>
              </a:spcAft>
              <a:buClr>
                <a:srgbClr val="FFFF00"/>
              </a:buClr>
              <a:buSzPts val="3000"/>
              <a:buFont typeface="Arial"/>
              <a:buChar char="•"/>
            </a:pPr>
            <a:r>
              <a:rPr b="1" i="0" lang="en-US" sz="3000" u="none" cap="none" strike="noStrike">
                <a:solidFill>
                  <a:srgbClr val="FFFF00"/>
                </a:solidFill>
                <a:latin typeface="Arial"/>
                <a:ea typeface="Arial"/>
                <a:cs typeface="Arial"/>
                <a:sym typeface="Arial"/>
              </a:rPr>
              <a:t>“They can also be led to act in irrational, stupid, self-destructive, antisocial and mindless ways when they are immersed in </a:t>
            </a:r>
            <a:r>
              <a:rPr b="1" i="1" lang="en-US" sz="3000" u="sng" cap="none" strike="noStrike">
                <a:solidFill>
                  <a:schemeClr val="lt1"/>
                </a:solidFill>
                <a:latin typeface="Arial"/>
                <a:ea typeface="Arial"/>
                <a:cs typeface="Arial"/>
                <a:sym typeface="Arial"/>
              </a:rPr>
              <a:t>‘total situations’</a:t>
            </a:r>
            <a:r>
              <a:rPr b="1" i="0" lang="en-US" sz="3000" u="none" cap="none" strike="noStrike">
                <a:solidFill>
                  <a:srgbClr val="FFFF00"/>
                </a:solidFill>
                <a:latin typeface="Arial"/>
                <a:ea typeface="Arial"/>
                <a:cs typeface="Arial"/>
                <a:sym typeface="Arial"/>
              </a:rPr>
              <a:t> that impact human nature.”</a:t>
            </a:r>
            <a:endParaRPr/>
          </a:p>
        </p:txBody>
      </p:sp>
      <p:sp>
        <p:nvSpPr>
          <p:cNvPr id="267" name="Google Shape;267;p41"/>
          <p:cNvSpPr txBox="1"/>
          <p:nvPr/>
        </p:nvSpPr>
        <p:spPr>
          <a:xfrm>
            <a:off x="6248400" y="5181600"/>
            <a:ext cx="2590800" cy="5334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2600"/>
              <a:buFont typeface="Arial"/>
              <a:buNone/>
            </a:pPr>
            <a:r>
              <a:rPr b="1" i="0" lang="en-US" sz="2600" u="none" cap="none" strike="noStrike">
                <a:solidFill>
                  <a:srgbClr val="FFFF00"/>
                </a:solidFill>
                <a:latin typeface="Arial"/>
                <a:ea typeface="Arial"/>
                <a:cs typeface="Arial"/>
                <a:sym typeface="Arial"/>
              </a:rPr>
              <a:t>Prof. Zimbardo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2"/>
          <p:cNvSpPr txBox="1"/>
          <p:nvPr>
            <p:ph type="title"/>
          </p:nvPr>
        </p:nvSpPr>
        <p:spPr>
          <a:xfrm>
            <a:off x="533400" y="1066800"/>
            <a:ext cx="8153400" cy="15240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000"/>
              <a:buFont typeface="Arial"/>
              <a:buNone/>
            </a:pPr>
            <a:r>
              <a:rPr b="1" i="0" lang="en-US" sz="4000" u="none" cap="none" strike="noStrike">
                <a:solidFill>
                  <a:srgbClr val="FFFF00"/>
                </a:solidFill>
                <a:latin typeface="Arial"/>
                <a:ea typeface="Arial"/>
                <a:cs typeface="Arial"/>
                <a:sym typeface="Arial"/>
              </a:rPr>
              <a:t>Ethical decision making… the impact of </a:t>
            </a:r>
            <a:r>
              <a:rPr b="1" i="0" lang="en-US" sz="4000" u="none" cap="none" strike="noStrike">
                <a:solidFill>
                  <a:schemeClr val="lt1"/>
                </a:solidFill>
                <a:latin typeface="Arial"/>
                <a:ea typeface="Arial"/>
                <a:cs typeface="Arial"/>
                <a:sym typeface="Arial"/>
              </a:rPr>
              <a:t>who </a:t>
            </a:r>
            <a:r>
              <a:rPr b="1" i="0" lang="en-US" sz="4000" u="none" cap="none" strike="noStrike">
                <a:solidFill>
                  <a:srgbClr val="FFFF00"/>
                </a:solidFill>
                <a:latin typeface="Arial"/>
                <a:ea typeface="Arial"/>
                <a:cs typeface="Arial"/>
                <a:sym typeface="Arial"/>
              </a:rPr>
              <a:t>we are with!</a:t>
            </a:r>
            <a:endParaRPr/>
          </a:p>
        </p:txBody>
      </p:sp>
      <p:sp>
        <p:nvSpPr>
          <p:cNvPr id="273" name="Google Shape;273;p42"/>
          <p:cNvSpPr txBox="1"/>
          <p:nvPr>
            <p:ph idx="1" type="body"/>
          </p:nvPr>
        </p:nvSpPr>
        <p:spPr>
          <a:xfrm>
            <a:off x="533400" y="3657600"/>
            <a:ext cx="8229600" cy="12954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How do we make decision when you are in a group?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id="278" name="Google Shape;278;p43"/>
          <p:cNvPicPr preferRelativeResize="0"/>
          <p:nvPr>
            <p:ph idx="1" type="body"/>
          </p:nvPr>
        </p:nvPicPr>
        <p:blipFill rotWithShape="1">
          <a:blip r:embed="rId3">
            <a:alphaModFix/>
          </a:blip>
          <a:srcRect b="0" l="0" r="0" t="0"/>
          <a:stretch/>
        </p:blipFill>
        <p:spPr>
          <a:xfrm>
            <a:off x="762000" y="533400"/>
            <a:ext cx="7715250" cy="57864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4"/>
          <p:cNvSpPr txBox="1"/>
          <p:nvPr>
            <p:ph type="title"/>
          </p:nvPr>
        </p:nvSpPr>
        <p:spPr>
          <a:xfrm>
            <a:off x="457200" y="2590800"/>
            <a:ext cx="8229600" cy="14478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Arial"/>
              <a:buNone/>
            </a:pPr>
            <a:r>
              <a:rPr b="1" i="0" lang="en-US" sz="4400" u="none" cap="none" strike="noStrike">
                <a:solidFill>
                  <a:srgbClr val="FFFF00"/>
                </a:solidFill>
                <a:latin typeface="Arial"/>
                <a:ea typeface="Arial"/>
                <a:cs typeface="Arial"/>
                <a:sym typeface="Arial"/>
              </a:rPr>
              <a:t>Conformity Can Be A Negative Side Of Cohesion.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45"/>
          <p:cNvSpPr txBox="1"/>
          <p:nvPr>
            <p:ph idx="4294967295" type="body"/>
          </p:nvPr>
        </p:nvSpPr>
        <p:spPr>
          <a:xfrm>
            <a:off x="228600" y="1676400"/>
            <a:ext cx="8610600" cy="38100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FFFF00"/>
              </a:buClr>
              <a:buSzPts val="3200"/>
              <a:buFont typeface="Arial"/>
              <a:buChar char="•"/>
            </a:pPr>
            <a:r>
              <a:rPr b="1" i="0" lang="en-US" sz="3200" u="none">
                <a:solidFill>
                  <a:srgbClr val="FFFF00"/>
                </a:solidFill>
                <a:latin typeface="Arial"/>
                <a:ea typeface="Arial"/>
                <a:cs typeface="Arial"/>
                <a:sym typeface="Arial"/>
              </a:rPr>
              <a:t>Cohesion can turn negative if the </a:t>
            </a:r>
            <a:r>
              <a:rPr b="1" i="0" lang="en-US" sz="3200" u="none">
                <a:solidFill>
                  <a:schemeClr val="lt1"/>
                </a:solidFill>
                <a:latin typeface="Arial"/>
                <a:ea typeface="Arial"/>
                <a:cs typeface="Arial"/>
                <a:sym typeface="Arial"/>
              </a:rPr>
              <a:t>core values</a:t>
            </a:r>
            <a:r>
              <a:rPr b="1" i="0" lang="en-US" sz="3200" u="none">
                <a:solidFill>
                  <a:srgbClr val="FFFF00"/>
                </a:solidFill>
                <a:latin typeface="Arial"/>
                <a:ea typeface="Arial"/>
                <a:cs typeface="Arial"/>
                <a:sym typeface="Arial"/>
              </a:rPr>
              <a:t> of the individuals and the unit are significantly eroded. </a:t>
            </a:r>
            <a:endParaRPr/>
          </a:p>
          <a:p>
            <a:pPr indent="-342900" lvl="0" marL="342900" marR="0" rtl="0" algn="l">
              <a:lnSpc>
                <a:spcPct val="90000"/>
              </a:lnSpc>
              <a:spcBef>
                <a:spcPts val="640"/>
              </a:spcBef>
              <a:spcAft>
                <a:spcPts val="0"/>
              </a:spcAft>
              <a:buClr>
                <a:srgbClr val="FFFF00"/>
              </a:buClr>
              <a:buSzPts val="3200"/>
              <a:buFont typeface="Arial"/>
              <a:buChar char="•"/>
            </a:pPr>
            <a:r>
              <a:rPr b="1" i="0" lang="en-US" sz="3200" u="none">
                <a:solidFill>
                  <a:srgbClr val="FFFF00"/>
                </a:solidFill>
                <a:latin typeface="Arial"/>
                <a:ea typeface="Arial"/>
                <a:cs typeface="Arial"/>
                <a:sym typeface="Arial"/>
              </a:rPr>
              <a:t>In a crisis or highly stressful situation such as combat, soldiers will choose </a:t>
            </a:r>
            <a:r>
              <a:rPr b="1" i="0" lang="en-US" sz="3200" u="none">
                <a:solidFill>
                  <a:schemeClr val="lt1"/>
                </a:solidFill>
                <a:latin typeface="Arial"/>
                <a:ea typeface="Arial"/>
                <a:cs typeface="Arial"/>
                <a:sym typeface="Arial"/>
              </a:rPr>
              <a:t>loyalty</a:t>
            </a:r>
            <a:r>
              <a:rPr b="1" i="0" lang="en-US" sz="3200" u="none">
                <a:solidFill>
                  <a:srgbClr val="FFFF00"/>
                </a:solidFill>
                <a:latin typeface="Arial"/>
                <a:ea typeface="Arial"/>
                <a:cs typeface="Arial"/>
                <a:sym typeface="Arial"/>
              </a:rPr>
              <a:t> to their close friends </a:t>
            </a:r>
            <a:r>
              <a:rPr b="1" i="0" lang="en-US" sz="3200" u="none">
                <a:solidFill>
                  <a:schemeClr val="lt1"/>
                </a:solidFill>
                <a:latin typeface="Arial"/>
                <a:ea typeface="Arial"/>
                <a:cs typeface="Arial"/>
                <a:sym typeface="Arial"/>
              </a:rPr>
              <a:t>over obligation </a:t>
            </a:r>
            <a:r>
              <a:rPr b="1" i="0" lang="en-US" sz="3200" u="none">
                <a:solidFill>
                  <a:srgbClr val="FFFF00"/>
                </a:solidFill>
                <a:latin typeface="Arial"/>
                <a:ea typeface="Arial"/>
                <a:cs typeface="Arial"/>
                <a:sym typeface="Arial"/>
              </a:rPr>
              <a:t>to a higher organization. </a:t>
            </a:r>
            <a:endParaRPr/>
          </a:p>
        </p:txBody>
      </p:sp>
      <p:sp>
        <p:nvSpPr>
          <p:cNvPr id="289" name="Google Shape;289;p45"/>
          <p:cNvSpPr txBox="1"/>
          <p:nvPr/>
        </p:nvSpPr>
        <p:spPr>
          <a:xfrm>
            <a:off x="1295400" y="503237"/>
            <a:ext cx="6096000" cy="6397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800"/>
              <a:buFont typeface="Arial"/>
              <a:buNone/>
            </a:pPr>
            <a:r>
              <a:rPr b="1" i="0" lang="en-US" sz="3800" u="none" cap="none" strike="noStrike">
                <a:solidFill>
                  <a:srgbClr val="FFFF00"/>
                </a:solidFill>
                <a:latin typeface="Arial"/>
                <a:ea typeface="Arial"/>
                <a:cs typeface="Arial"/>
                <a:sym typeface="Arial"/>
              </a:rPr>
              <a:t>Cohesion vs Conformity</a:t>
            </a:r>
            <a:endParaRPr/>
          </a:p>
        </p:txBody>
      </p:sp>
      <p:sp>
        <p:nvSpPr>
          <p:cNvPr id="290" name="Google Shape;290;p45"/>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anim calcmode="lin" valueType="num">
                                      <p:cBhvr additive="base">
                                        <p:cTn dur="500"/>
                                        <p:tgtEl>
                                          <p:spTgt spid="28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anim calcmode="lin" valueType="num">
                                      <p:cBhvr additive="base">
                                        <p:cTn dur="500"/>
                                        <p:tgtEl>
                                          <p:spTgt spid="28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6"/>
          <p:cNvSpPr txBox="1"/>
          <p:nvPr>
            <p:ph idx="1" type="body"/>
          </p:nvPr>
        </p:nvSpPr>
        <p:spPr>
          <a:xfrm>
            <a:off x="533400" y="1752600"/>
            <a:ext cx="8305800" cy="25146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3600"/>
              <a:buFont typeface="Arial"/>
              <a:buChar char="•"/>
            </a:pPr>
            <a:r>
              <a:rPr b="1" i="0" lang="en-US" sz="3600" u="none">
                <a:solidFill>
                  <a:schemeClr val="lt1"/>
                </a:solidFill>
                <a:latin typeface="Arial"/>
                <a:ea typeface="Arial"/>
                <a:cs typeface="Arial"/>
                <a:sym typeface="Arial"/>
              </a:rPr>
              <a:t>Obedience</a:t>
            </a:r>
            <a:r>
              <a:rPr b="1" i="0" lang="en-US" sz="3600" u="none">
                <a:solidFill>
                  <a:srgbClr val="FFFF00"/>
                </a:solidFill>
                <a:latin typeface="Arial"/>
                <a:ea typeface="Arial"/>
                <a:cs typeface="Arial"/>
                <a:sym typeface="Arial"/>
              </a:rPr>
              <a:t> and </a:t>
            </a:r>
            <a:r>
              <a:rPr b="1" i="0" lang="en-US" sz="3600" u="none">
                <a:solidFill>
                  <a:schemeClr val="lt1"/>
                </a:solidFill>
                <a:latin typeface="Arial"/>
                <a:ea typeface="Arial"/>
                <a:cs typeface="Arial"/>
                <a:sym typeface="Arial"/>
              </a:rPr>
              <a:t>Moral Courage</a:t>
            </a:r>
            <a:r>
              <a:rPr b="1" i="0" lang="en-US" sz="3600" u="none">
                <a:solidFill>
                  <a:srgbClr val="FFFF00"/>
                </a:solidFill>
                <a:latin typeface="Arial"/>
                <a:ea typeface="Arial"/>
                <a:cs typeface="Arial"/>
                <a:sym typeface="Arial"/>
              </a:rPr>
              <a:t>. Should Marines behave like the subjects of Professor Milgram experiment?</a:t>
            </a:r>
            <a:endParaRPr b="1" i="0" sz="3200" u="none">
              <a:solidFill>
                <a:srgbClr val="FFFF00"/>
              </a:solidFill>
              <a:latin typeface="Arial"/>
              <a:ea typeface="Arial"/>
              <a:cs typeface="Arial"/>
              <a:sym typeface="Arial"/>
            </a:endParaRPr>
          </a:p>
          <a:p>
            <a:pPr indent="-139700" lvl="0" marL="342900" marR="0" rtl="0" algn="l">
              <a:spcBef>
                <a:spcPts val="640"/>
              </a:spcBef>
              <a:spcAft>
                <a:spcPts val="0"/>
              </a:spcAft>
              <a:buClr>
                <a:schemeClr val="dk1"/>
              </a:buClr>
              <a:buSzPts val="3200"/>
              <a:buFont typeface="Arial"/>
              <a:buNone/>
            </a:pPr>
            <a:r>
              <a:t/>
            </a:r>
            <a:endParaRPr b="1" i="0" sz="3200" u="none">
              <a:solidFill>
                <a:srgbClr val="FFFF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457200" y="274637"/>
            <a:ext cx="8229600" cy="11430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000"/>
              <a:buFont typeface="Arial"/>
              <a:buNone/>
            </a:pPr>
            <a:r>
              <a:rPr b="1" i="0" lang="en-US" sz="4000" u="none" cap="none" strike="noStrike">
                <a:solidFill>
                  <a:srgbClr val="FFFF00"/>
                </a:solidFill>
                <a:latin typeface="Arial"/>
                <a:ea typeface="Arial"/>
                <a:cs typeface="Arial"/>
                <a:sym typeface="Arial"/>
              </a:rPr>
              <a:t>CMC &amp; SGTMAJ Video</a:t>
            </a:r>
            <a:endParaRPr/>
          </a:p>
        </p:txBody>
      </p:sp>
      <p:pic>
        <p:nvPicPr>
          <p:cNvPr descr="http://4.bp.blogspot.com/-YIGfnunpH9I/TaTJ02d_cII/AAAAAAAAQ9I/g7OlTGIKeyg/s400/110411-M-HQ440-001.jpg" id="136" name="Google Shape;136;p20"/>
          <p:cNvPicPr preferRelativeResize="0"/>
          <p:nvPr>
            <p:ph idx="1" type="body"/>
          </p:nvPr>
        </p:nvPicPr>
        <p:blipFill rotWithShape="1">
          <a:blip r:embed="rId3">
            <a:alphaModFix/>
          </a:blip>
          <a:srcRect b="0" l="0" r="0" t="0"/>
          <a:stretch/>
        </p:blipFill>
        <p:spPr>
          <a:xfrm>
            <a:off x="1752600" y="1905000"/>
            <a:ext cx="5638800" cy="414496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pic>
        <p:nvPicPr>
          <p:cNvPr id="300" name="Google Shape;300;p47"/>
          <p:cNvPicPr preferRelativeResize="0"/>
          <p:nvPr>
            <p:ph idx="2" type="media"/>
          </p:nvPr>
        </p:nvPicPr>
        <p:blipFill rotWithShape="1">
          <a:blip r:embed="rId3">
            <a:alphaModFix/>
          </a:blip>
          <a:srcRect b="0" l="0" r="0" t="0"/>
          <a:stretch/>
        </p:blipFill>
        <p:spPr>
          <a:xfrm>
            <a:off x="609600" y="457200"/>
            <a:ext cx="7924800" cy="5943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48"/>
          <p:cNvSpPr txBox="1"/>
          <p:nvPr>
            <p:ph idx="1" type="body"/>
          </p:nvPr>
        </p:nvSpPr>
        <p:spPr>
          <a:xfrm>
            <a:off x="304800" y="990600"/>
            <a:ext cx="6019800" cy="45720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3000"/>
              <a:buFont typeface="Arial"/>
              <a:buChar char="•"/>
            </a:pPr>
            <a:r>
              <a:rPr b="1" i="0" lang="en-US" sz="3000" u="none">
                <a:solidFill>
                  <a:srgbClr val="FFFF00"/>
                </a:solidFill>
                <a:latin typeface="Arial"/>
                <a:ea typeface="Arial"/>
                <a:cs typeface="Arial"/>
                <a:sym typeface="Arial"/>
              </a:rPr>
              <a:t>Milgram: a large number of individuals were able to execute an immoral order because they could convince themselves that they were not responsible for it. </a:t>
            </a:r>
            <a:endParaRPr/>
          </a:p>
          <a:p>
            <a:pPr indent="-342900" lvl="0" marL="342900" marR="0" rtl="0" algn="l">
              <a:lnSpc>
                <a:spcPct val="100000"/>
              </a:lnSpc>
              <a:spcBef>
                <a:spcPts val="600"/>
              </a:spcBef>
              <a:spcAft>
                <a:spcPts val="0"/>
              </a:spcAft>
              <a:buClr>
                <a:schemeClr val="lt1"/>
              </a:buClr>
              <a:buSzPts val="3000"/>
              <a:buFont typeface="Arial"/>
              <a:buChar char="•"/>
            </a:pPr>
            <a:r>
              <a:rPr b="1" i="0" lang="en-US" sz="3000" u="none">
                <a:solidFill>
                  <a:schemeClr val="lt1"/>
                </a:solidFill>
                <a:latin typeface="Arial"/>
                <a:ea typeface="Arial"/>
                <a:cs typeface="Arial"/>
                <a:sym typeface="Arial"/>
              </a:rPr>
              <a:t>A Marine and Sailor is always responsible for his action.</a:t>
            </a:r>
            <a:endParaRPr/>
          </a:p>
          <a:p>
            <a:pPr indent="-152400" lvl="0" marL="342900" marR="0" rtl="0" algn="l">
              <a:spcBef>
                <a:spcPts val="600"/>
              </a:spcBef>
              <a:spcAft>
                <a:spcPts val="0"/>
              </a:spcAft>
              <a:buClr>
                <a:schemeClr val="dk1"/>
              </a:buClr>
              <a:buSzPts val="3000"/>
              <a:buFont typeface="Arial"/>
              <a:buNone/>
            </a:pPr>
            <a:r>
              <a:t/>
            </a:r>
            <a:endParaRPr b="1" i="0" sz="3000" u="none">
              <a:solidFill>
                <a:schemeClr val="lt1"/>
              </a:solidFill>
              <a:latin typeface="Arial"/>
              <a:ea typeface="Arial"/>
              <a:cs typeface="Arial"/>
              <a:sym typeface="Arial"/>
            </a:endParaRPr>
          </a:p>
        </p:txBody>
      </p:sp>
      <p:pic>
        <p:nvPicPr>
          <p:cNvPr descr="stanley-milgram-1-sized" id="306" name="Google Shape;306;p48"/>
          <p:cNvPicPr preferRelativeResize="0"/>
          <p:nvPr/>
        </p:nvPicPr>
        <p:blipFill rotWithShape="1">
          <a:blip r:embed="rId3">
            <a:alphaModFix/>
          </a:blip>
          <a:srcRect b="0" l="0" r="0" t="0"/>
          <a:stretch/>
        </p:blipFill>
        <p:spPr>
          <a:xfrm>
            <a:off x="6626225" y="381000"/>
            <a:ext cx="2212975" cy="3276600"/>
          </a:xfrm>
          <a:prstGeom prst="rect">
            <a:avLst/>
          </a:prstGeom>
          <a:noFill/>
          <a:ln>
            <a:noFill/>
          </a:ln>
        </p:spPr>
      </p:pic>
      <p:sp>
        <p:nvSpPr>
          <p:cNvPr id="307" name="Google Shape;307;p48"/>
          <p:cNvSpPr txBox="1"/>
          <p:nvPr/>
        </p:nvSpPr>
        <p:spPr>
          <a:xfrm>
            <a:off x="6477000" y="3886200"/>
            <a:ext cx="2590800" cy="5334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2600"/>
              <a:buFont typeface="Arial"/>
              <a:buNone/>
            </a:pPr>
            <a:r>
              <a:rPr b="1" i="0" lang="en-US" sz="2600" u="none" cap="none" strike="noStrike">
                <a:solidFill>
                  <a:srgbClr val="FFFF00"/>
                </a:solidFill>
                <a:latin typeface="Arial"/>
                <a:ea typeface="Arial"/>
                <a:cs typeface="Arial"/>
                <a:sym typeface="Arial"/>
              </a:rPr>
              <a:t>Prof. Milgram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9"/>
          <p:cNvSpPr txBox="1"/>
          <p:nvPr>
            <p:ph type="title"/>
          </p:nvPr>
        </p:nvSpPr>
        <p:spPr>
          <a:xfrm>
            <a:off x="457200" y="274637"/>
            <a:ext cx="8229600" cy="11430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Arial"/>
              <a:buNone/>
            </a:pPr>
            <a:r>
              <a:rPr b="1" i="0" lang="en-US" sz="4400" u="none" cap="none" strike="noStrike">
                <a:solidFill>
                  <a:srgbClr val="FFFF00"/>
                </a:solidFill>
                <a:latin typeface="Arial"/>
                <a:ea typeface="Arial"/>
                <a:cs typeface="Arial"/>
                <a:sym typeface="Arial"/>
              </a:rPr>
              <a:t> An individuals’ easiest “mistake”</a:t>
            </a:r>
            <a:endParaRPr/>
          </a:p>
        </p:txBody>
      </p:sp>
      <p:sp>
        <p:nvSpPr>
          <p:cNvPr id="313" name="Google Shape;313;p49"/>
          <p:cNvSpPr txBox="1"/>
          <p:nvPr>
            <p:ph idx="1" type="body"/>
          </p:nvPr>
        </p:nvSpPr>
        <p:spPr>
          <a:xfrm>
            <a:off x="381000" y="2209800"/>
            <a:ext cx="4495800" cy="38100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“creating the myth of invulnerability to situational forces, we set ourselves up for a fall by not being sufficiently vigilant to situational forces.”</a:t>
            </a:r>
            <a:endParaRPr/>
          </a:p>
          <a:p>
            <a:pPr indent="-165100" lvl="0" marL="342900" marR="0" rtl="0" algn="l">
              <a:spcBef>
                <a:spcPts val="560"/>
              </a:spcBef>
              <a:spcAft>
                <a:spcPts val="0"/>
              </a:spcAft>
              <a:buClr>
                <a:schemeClr val="dk1"/>
              </a:buClr>
              <a:buSzPts val="2800"/>
              <a:buFont typeface="Arial"/>
              <a:buNone/>
            </a:pPr>
            <a:r>
              <a:t/>
            </a:r>
            <a:endParaRPr b="1" i="0" sz="2800" u="none">
              <a:solidFill>
                <a:srgbClr val="FFFF00"/>
              </a:solidFill>
              <a:latin typeface="Arial"/>
              <a:ea typeface="Arial"/>
              <a:cs typeface="Arial"/>
              <a:sym typeface="Arial"/>
            </a:endParaRPr>
          </a:p>
        </p:txBody>
      </p:sp>
      <p:pic>
        <p:nvPicPr>
          <p:cNvPr descr="LuciferCover" id="314" name="Google Shape;314;p49"/>
          <p:cNvPicPr preferRelativeResize="0"/>
          <p:nvPr>
            <p:ph idx="1" type="body"/>
          </p:nvPr>
        </p:nvPicPr>
        <p:blipFill rotWithShape="1">
          <a:blip r:embed="rId3">
            <a:alphaModFix/>
          </a:blip>
          <a:srcRect b="0" l="0" r="0" t="0"/>
          <a:stretch/>
        </p:blipFill>
        <p:spPr>
          <a:xfrm>
            <a:off x="5181600" y="1600200"/>
            <a:ext cx="3429000" cy="4953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50"/>
          <p:cNvSpPr txBox="1"/>
          <p:nvPr>
            <p:ph idx="1" type="body"/>
          </p:nvPr>
        </p:nvSpPr>
        <p:spPr>
          <a:xfrm>
            <a:off x="304800" y="533400"/>
            <a:ext cx="5181600" cy="58674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	</a:t>
            </a:r>
            <a:r>
              <a:rPr b="1" i="0" lang="en-US" sz="2800" u="none">
                <a:solidFill>
                  <a:srgbClr val="FFFF00"/>
                </a:solidFill>
                <a:latin typeface="Arial"/>
                <a:ea typeface="Arial"/>
                <a:cs typeface="Arial"/>
                <a:sym typeface="Arial"/>
              </a:rPr>
              <a:t>Marines must have an “ethical muscle memory” to make instinctive decisions when rounds are impacting nearby, it’s 120 degrees, and your buddy is bleeding. </a:t>
            </a:r>
            <a:endParaRPr/>
          </a:p>
          <a:p>
            <a:pPr indent="-342900" lvl="0" marL="342900" marR="0" rtl="0" algn="l">
              <a:lnSpc>
                <a:spcPct val="100000"/>
              </a:lnSpc>
              <a:spcBef>
                <a:spcPts val="240"/>
              </a:spcBef>
              <a:spcAft>
                <a:spcPts val="0"/>
              </a:spcAft>
              <a:buClr>
                <a:schemeClr val="dk1"/>
              </a:buClr>
              <a:buSzPts val="1200"/>
              <a:buFont typeface="Arial"/>
              <a:buNone/>
            </a:pPr>
            <a:r>
              <a:t/>
            </a:r>
            <a:endParaRPr b="1" i="0" sz="1200" u="none">
              <a:solidFill>
                <a:srgbClr val="FFFF00"/>
              </a:solidFill>
              <a:latin typeface="Arial"/>
              <a:ea typeface="Arial"/>
              <a:cs typeface="Arial"/>
              <a:sym typeface="Arial"/>
            </a:endParaRPr>
          </a:p>
          <a:p>
            <a:pPr indent="-342900" lvl="0" marL="342900" marR="0" rtl="0" algn="l">
              <a:lnSpc>
                <a:spcPct val="100000"/>
              </a:lnSpc>
              <a:spcBef>
                <a:spcPts val="56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	An ethical mindset frames the problem – then it takes the moral and physical courage of a Marine to do the right thing.</a:t>
            </a:r>
            <a:endParaRPr/>
          </a:p>
        </p:txBody>
      </p:sp>
      <p:pic>
        <p:nvPicPr>
          <p:cNvPr descr="Photo of Gen. James Conway" id="321" name="Google Shape;321;p50"/>
          <p:cNvPicPr preferRelativeResize="0"/>
          <p:nvPr/>
        </p:nvPicPr>
        <p:blipFill rotWithShape="1">
          <a:blip r:embed="rId3">
            <a:alphaModFix/>
          </a:blip>
          <a:srcRect b="0" l="0" r="0" t="0"/>
          <a:stretch/>
        </p:blipFill>
        <p:spPr>
          <a:xfrm>
            <a:off x="5753100" y="1219200"/>
            <a:ext cx="3086100" cy="4114800"/>
          </a:xfrm>
          <a:prstGeom prst="rect">
            <a:avLst/>
          </a:prstGeom>
          <a:noFill/>
          <a:ln>
            <a:noFill/>
          </a:ln>
        </p:spPr>
      </p:pic>
      <p:sp>
        <p:nvSpPr>
          <p:cNvPr id="322" name="Google Shape;322;p50"/>
          <p:cNvSpPr txBox="1"/>
          <p:nvPr/>
        </p:nvSpPr>
        <p:spPr>
          <a:xfrm>
            <a:off x="6019800" y="5638800"/>
            <a:ext cx="2590800" cy="5334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FFFF00"/>
              </a:buClr>
              <a:buSzPts val="2600"/>
              <a:buFont typeface="Arial"/>
              <a:buNone/>
            </a:pPr>
            <a:r>
              <a:rPr b="1" i="0" lang="en-US" sz="2600" u="none" cap="none" strike="noStrike">
                <a:solidFill>
                  <a:srgbClr val="FFFF00"/>
                </a:solidFill>
                <a:latin typeface="Arial"/>
                <a:ea typeface="Arial"/>
                <a:cs typeface="Arial"/>
                <a:sym typeface="Arial"/>
              </a:rPr>
              <a:t>Gen. Conway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51"/>
          <p:cNvSpPr txBox="1"/>
          <p:nvPr>
            <p:ph idx="1" type="body"/>
          </p:nvPr>
        </p:nvSpPr>
        <p:spPr>
          <a:xfrm>
            <a:off x="457200" y="304800"/>
            <a:ext cx="8229600" cy="6324600"/>
          </a:xfrm>
          <a:prstGeom prst="rect">
            <a:avLst/>
          </a:prstGeom>
          <a:solidFill>
            <a:schemeClr val="dk1"/>
          </a:solid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3200"/>
              <a:buFont typeface="Arial"/>
              <a:buChar char="•"/>
            </a:pPr>
            <a:r>
              <a:rPr b="0" i="0" lang="en-US" sz="3200" u="none">
                <a:solidFill>
                  <a:srgbClr val="FFFF00"/>
                </a:solidFill>
                <a:latin typeface="Arial"/>
                <a:ea typeface="Arial"/>
                <a:cs typeface="Arial"/>
                <a:sym typeface="Arial"/>
              </a:rPr>
              <a:t>Situation:  Iraq, 2009: Al Anbar Provence (Post Transition to ISF).  You are the Leader of all Police Transition Teams (PTTs) in Al Anbar.  While returning to their FOB one of your teams is hit by a complex ambush in Fallujah, Corpsman is severely injured.  During the ambush IP’s stand by idly while your team receives SAF.  The team makes it back to the FOB without further incident.</a:t>
            </a:r>
            <a:endParaRPr/>
          </a:p>
          <a:p>
            <a:pPr indent="-342900" lvl="0" marL="342900" marR="0" rtl="0" algn="l">
              <a:lnSpc>
                <a:spcPct val="100000"/>
              </a:lnSpc>
              <a:spcBef>
                <a:spcPts val="640"/>
              </a:spcBef>
              <a:spcAft>
                <a:spcPts val="0"/>
              </a:spcAft>
              <a:buClr>
                <a:srgbClr val="FFFF00"/>
              </a:buClr>
              <a:buSzPts val="3200"/>
              <a:buFont typeface="Arial"/>
              <a:buChar char="•"/>
            </a:pPr>
            <a:r>
              <a:rPr b="0" i="0" lang="en-US" sz="3200" u="none">
                <a:solidFill>
                  <a:srgbClr val="FFFF00"/>
                </a:solidFill>
                <a:latin typeface="Arial"/>
                <a:ea typeface="Arial"/>
                <a:cs typeface="Arial"/>
                <a:sym typeface="Arial"/>
              </a:rPr>
              <a:t>Mission:  Train and mentor Iraqi Police</a:t>
            </a:r>
            <a:endParaRPr/>
          </a:p>
          <a:p>
            <a:pPr indent="-342900" lvl="0" marL="342900" marR="0" rtl="0" algn="l">
              <a:lnSpc>
                <a:spcPct val="100000"/>
              </a:lnSpc>
              <a:spcBef>
                <a:spcPts val="640"/>
              </a:spcBef>
              <a:spcAft>
                <a:spcPts val="0"/>
              </a:spcAft>
              <a:buClr>
                <a:srgbClr val="FFFF00"/>
              </a:buClr>
              <a:buSzPts val="3200"/>
              <a:buFont typeface="Arial"/>
              <a:buChar char="•"/>
            </a:pPr>
            <a:r>
              <a:rPr b="0" i="0" lang="en-US" sz="3200" u="none">
                <a:solidFill>
                  <a:srgbClr val="FFFF00"/>
                </a:solidFill>
                <a:latin typeface="Arial"/>
                <a:ea typeface="Arial"/>
                <a:cs typeface="Arial"/>
                <a:sym typeface="Arial"/>
              </a:rPr>
              <a:t>WHAT DO YOU DO?</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52"/>
          <p:cNvSpPr txBox="1"/>
          <p:nvPr/>
        </p:nvSpPr>
        <p:spPr>
          <a:xfrm>
            <a:off x="228600" y="838200"/>
            <a:ext cx="8763000" cy="2482850"/>
          </a:xfrm>
          <a:prstGeom prst="rect">
            <a:avLst/>
          </a:prstGeom>
          <a:solidFill>
            <a:schemeClr val="dk1"/>
          </a:solidFill>
          <a:ln cap="sq" cmpd="sng" w="254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600"/>
              <a:buFont typeface="Arial"/>
              <a:buNone/>
            </a:pPr>
            <a:r>
              <a:rPr b="1" i="1" lang="en-US" sz="2600" u="sng" cap="none" strike="noStrike">
                <a:solidFill>
                  <a:schemeClr val="lt1"/>
                </a:solidFill>
                <a:latin typeface="Arial"/>
                <a:ea typeface="Arial"/>
                <a:cs typeface="Arial"/>
                <a:sym typeface="Arial"/>
              </a:rPr>
              <a:t>December 1967</a:t>
            </a:r>
            <a:r>
              <a:rPr b="1" i="0" lang="en-US" sz="2600" u="none" cap="none" strike="noStrike">
                <a:solidFill>
                  <a:srgbClr val="FFFF00"/>
                </a:solidFill>
                <a:latin typeface="Arial"/>
                <a:ea typeface="Arial"/>
                <a:cs typeface="Arial"/>
                <a:sym typeface="Arial"/>
              </a:rPr>
              <a:t> Charlie Company deploys.</a:t>
            </a:r>
            <a:endParaRPr/>
          </a:p>
          <a:p>
            <a:pPr indent="0" lvl="0" marL="0" marR="0" rtl="0" algn="l">
              <a:lnSpc>
                <a:spcPct val="100000"/>
              </a:lnSpc>
              <a:spcBef>
                <a:spcPts val="1000"/>
              </a:spcBef>
              <a:spcAft>
                <a:spcPts val="0"/>
              </a:spcAft>
              <a:buClr>
                <a:schemeClr val="lt1"/>
              </a:buClr>
              <a:buSzPts val="2600"/>
              <a:buFont typeface="Arial"/>
              <a:buNone/>
            </a:pPr>
            <a:r>
              <a:rPr b="1" i="1" lang="en-US" sz="2600" u="sng" cap="none" strike="noStrike">
                <a:solidFill>
                  <a:schemeClr val="lt1"/>
                </a:solidFill>
                <a:latin typeface="Arial"/>
                <a:ea typeface="Arial"/>
                <a:cs typeface="Arial"/>
                <a:sym typeface="Arial"/>
              </a:rPr>
              <a:t>December 1967 – March 1968</a:t>
            </a:r>
            <a:r>
              <a:rPr b="1" i="0" lang="en-US" sz="2600" u="none" cap="none" strike="noStrike">
                <a:solidFill>
                  <a:srgbClr val="FFFF00"/>
                </a:solidFill>
                <a:latin typeface="Arial"/>
                <a:ea typeface="Arial"/>
                <a:cs typeface="Arial"/>
                <a:sym typeface="Arial"/>
              </a:rPr>
              <a:t> Operations against VC 48</a:t>
            </a:r>
            <a:r>
              <a:rPr b="1" baseline="30000" i="0" lang="en-US" sz="2600" u="none" cap="none" strike="noStrike">
                <a:solidFill>
                  <a:srgbClr val="FFFF00"/>
                </a:solidFill>
                <a:latin typeface="Arial"/>
                <a:ea typeface="Arial"/>
                <a:cs typeface="Arial"/>
                <a:sym typeface="Arial"/>
              </a:rPr>
              <a:t>th</a:t>
            </a:r>
            <a:r>
              <a:rPr b="1" i="0" lang="en-US" sz="2600" u="none" cap="none" strike="noStrike">
                <a:solidFill>
                  <a:srgbClr val="FFFF00"/>
                </a:solidFill>
                <a:latin typeface="Arial"/>
                <a:ea typeface="Arial"/>
                <a:cs typeface="Arial"/>
                <a:sym typeface="Arial"/>
              </a:rPr>
              <a:t> Local Force Bn</a:t>
            </a:r>
            <a:endParaRPr/>
          </a:p>
          <a:p>
            <a:pPr indent="0" lvl="0" marL="0" marR="0" rtl="0" algn="l">
              <a:lnSpc>
                <a:spcPct val="100000"/>
              </a:lnSpc>
              <a:spcBef>
                <a:spcPts val="1000"/>
              </a:spcBef>
              <a:spcAft>
                <a:spcPts val="0"/>
              </a:spcAft>
              <a:buClr>
                <a:schemeClr val="lt1"/>
              </a:buClr>
              <a:buSzPts val="2600"/>
              <a:buFont typeface="Arial"/>
              <a:buNone/>
            </a:pPr>
            <a:r>
              <a:rPr b="1" i="1" lang="en-US" sz="2600" u="sng" cap="none" strike="noStrike">
                <a:solidFill>
                  <a:schemeClr val="lt1"/>
                </a:solidFill>
                <a:latin typeface="Arial"/>
                <a:ea typeface="Arial"/>
                <a:cs typeface="Arial"/>
                <a:sym typeface="Arial"/>
              </a:rPr>
              <a:t>March 14, 1968</a:t>
            </a:r>
            <a:r>
              <a:rPr b="1" i="0" lang="en-US" sz="2600" u="none" cap="none" strike="noStrike">
                <a:solidFill>
                  <a:srgbClr val="FFFF00"/>
                </a:solidFill>
                <a:latin typeface="Arial"/>
                <a:ea typeface="Arial"/>
                <a:cs typeface="Arial"/>
                <a:sym typeface="Arial"/>
              </a:rPr>
              <a:t> SGT George Cox killed by booby trap</a:t>
            </a:r>
            <a:endParaRPr/>
          </a:p>
          <a:p>
            <a:pPr indent="0" lvl="0" marL="0" marR="0" rtl="0" algn="l">
              <a:lnSpc>
                <a:spcPct val="100000"/>
              </a:lnSpc>
              <a:spcBef>
                <a:spcPts val="1000"/>
              </a:spcBef>
              <a:spcAft>
                <a:spcPts val="0"/>
              </a:spcAft>
              <a:buClr>
                <a:schemeClr val="lt1"/>
              </a:buClr>
              <a:buSzPts val="2600"/>
              <a:buFont typeface="Arial"/>
              <a:buNone/>
            </a:pPr>
            <a:r>
              <a:rPr b="1" i="1" lang="en-US" sz="2600" u="sng" cap="none" strike="noStrike">
                <a:solidFill>
                  <a:schemeClr val="lt1"/>
                </a:solidFill>
                <a:latin typeface="Arial"/>
                <a:ea typeface="Arial"/>
                <a:cs typeface="Arial"/>
                <a:sym typeface="Arial"/>
              </a:rPr>
              <a:t>March 16, 1968</a:t>
            </a:r>
            <a:r>
              <a:rPr b="1" i="0" lang="en-US" sz="2600" u="none" cap="none" strike="noStrike">
                <a:solidFill>
                  <a:srgbClr val="FFFF00"/>
                </a:solidFill>
                <a:latin typeface="Arial"/>
                <a:ea typeface="Arial"/>
                <a:cs typeface="Arial"/>
                <a:sym typeface="Arial"/>
              </a:rPr>
              <a:t> Assault on Son My Village</a:t>
            </a:r>
            <a:endParaRPr/>
          </a:p>
        </p:txBody>
      </p:sp>
      <p:sp>
        <p:nvSpPr>
          <p:cNvPr id="333" name="Google Shape;333;p52"/>
          <p:cNvSpPr txBox="1"/>
          <p:nvPr/>
        </p:nvSpPr>
        <p:spPr>
          <a:xfrm>
            <a:off x="2000250" y="192087"/>
            <a:ext cx="5146675" cy="585787"/>
          </a:xfrm>
          <a:prstGeom prst="rect">
            <a:avLst/>
          </a:prstGeom>
          <a:solidFill>
            <a:schemeClr val="dk1"/>
          </a:solidFill>
          <a:ln cap="flat" cmpd="sng" w="25400">
            <a:solidFill>
              <a:srgbClr val="FFFF00"/>
            </a:solidFill>
            <a:prstDash val="solid"/>
            <a:miter lim="800000"/>
            <a:headEnd len="sm" w="sm" type="none"/>
            <a:tailEnd len="sm" w="sm" type="none"/>
          </a:ln>
        </p:spPr>
        <p:txBody>
          <a:bodyPr anchorCtr="0" anchor="ctr" bIns="46025" lIns="92075" spcFirstLastPara="1" rIns="92075" wrap="square" tIns="46025">
            <a:noAutofit/>
          </a:bodyPr>
          <a:lstStyle/>
          <a:p>
            <a:pPr indent="0" lvl="0" marL="0" marR="0" rtl="0" algn="ctr">
              <a:lnSpc>
                <a:spcPct val="100000"/>
              </a:lnSpc>
              <a:spcBef>
                <a:spcPts val="0"/>
              </a:spcBef>
              <a:spcAft>
                <a:spcPts val="0"/>
              </a:spcAft>
              <a:buClr>
                <a:srgbClr val="FFFF00"/>
              </a:buClr>
              <a:buSzPts val="3200"/>
              <a:buFont typeface="Arial"/>
              <a:buNone/>
            </a:pPr>
            <a:r>
              <a:rPr b="1" i="0" lang="en-US" sz="3200" u="none" cap="none" strike="noStrike">
                <a:solidFill>
                  <a:srgbClr val="FFFF00"/>
                </a:solidFill>
                <a:latin typeface="Arial"/>
                <a:ea typeface="Arial"/>
                <a:cs typeface="Arial"/>
                <a:sym typeface="Arial"/>
              </a:rPr>
              <a:t>What Happened at My Lai</a:t>
            </a:r>
            <a:endParaRPr/>
          </a:p>
        </p:txBody>
      </p:sp>
      <p:sp>
        <p:nvSpPr>
          <p:cNvPr id="334" name="Google Shape;334;p52"/>
          <p:cNvSpPr txBox="1"/>
          <p:nvPr/>
        </p:nvSpPr>
        <p:spPr>
          <a:xfrm>
            <a:off x="457200" y="5486400"/>
            <a:ext cx="8382000" cy="1219200"/>
          </a:xfrm>
          <a:prstGeom prst="rect">
            <a:avLst/>
          </a:prstGeom>
          <a:solidFill>
            <a:schemeClr val="dk1"/>
          </a:solidFill>
          <a:ln cap="flat" cmpd="sng" w="254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FFFF00"/>
              </a:buClr>
              <a:buSzPts val="2800"/>
              <a:buFont typeface="Arial"/>
              <a:buChar char="•"/>
            </a:pPr>
            <a:r>
              <a:rPr b="1" i="0" lang="en-US" sz="2800" u="none" cap="none" strike="noStrike">
                <a:solidFill>
                  <a:srgbClr val="FFFF00"/>
                </a:solidFill>
                <a:latin typeface="Arial"/>
                <a:ea typeface="Arial"/>
                <a:cs typeface="Arial"/>
                <a:sym typeface="Arial"/>
              </a:rPr>
              <a:t>More than 400 civilians were killed</a:t>
            </a:r>
            <a:endParaRPr/>
          </a:p>
          <a:p>
            <a:pPr indent="-342900" lvl="0" marL="342900" marR="0" rtl="0" algn="l">
              <a:lnSpc>
                <a:spcPct val="80000"/>
              </a:lnSpc>
              <a:spcBef>
                <a:spcPts val="560"/>
              </a:spcBef>
              <a:spcAft>
                <a:spcPts val="0"/>
              </a:spcAft>
              <a:buClr>
                <a:srgbClr val="FFFF00"/>
              </a:buClr>
              <a:buSzPts val="2800"/>
              <a:buFont typeface="Arial"/>
              <a:buChar char="•"/>
            </a:pPr>
            <a:r>
              <a:rPr b="1" i="0" lang="en-US" sz="2800" u="none" cap="none" strike="noStrike">
                <a:solidFill>
                  <a:srgbClr val="FFFF00"/>
                </a:solidFill>
                <a:latin typeface="Arial"/>
                <a:ea typeface="Arial"/>
                <a:cs typeface="Arial"/>
                <a:sym typeface="Arial"/>
              </a:rPr>
              <a:t>Crimes included group acts of murder, rape, sodomy, maiming and assault</a:t>
            </a:r>
            <a:endParaRPr/>
          </a:p>
        </p:txBody>
      </p:sp>
      <p:pic>
        <p:nvPicPr>
          <p:cNvPr id="335" name="Google Shape;335;p52"/>
          <p:cNvPicPr preferRelativeResize="0"/>
          <p:nvPr/>
        </p:nvPicPr>
        <p:blipFill rotWithShape="1">
          <a:blip r:embed="rId3">
            <a:alphaModFix/>
          </a:blip>
          <a:srcRect b="0" l="0" r="0" t="0"/>
          <a:stretch/>
        </p:blipFill>
        <p:spPr>
          <a:xfrm>
            <a:off x="762000" y="3429000"/>
            <a:ext cx="3200400" cy="1981200"/>
          </a:xfrm>
          <a:prstGeom prst="rect">
            <a:avLst/>
          </a:prstGeom>
          <a:noFill/>
          <a:ln cap="flat" cmpd="sng" w="25400">
            <a:solidFill>
              <a:srgbClr val="FFFF00"/>
            </a:solidFill>
            <a:prstDash val="solid"/>
            <a:miter lim="800000"/>
            <a:headEnd len="sm" w="sm" type="none"/>
            <a:tailEnd len="sm" w="sm" type="none"/>
          </a:ln>
        </p:spPr>
      </p:pic>
      <p:pic>
        <p:nvPicPr>
          <p:cNvPr id="336" name="Google Shape;336;p52"/>
          <p:cNvPicPr preferRelativeResize="0"/>
          <p:nvPr/>
        </p:nvPicPr>
        <p:blipFill rotWithShape="1">
          <a:blip r:embed="rId4">
            <a:alphaModFix/>
          </a:blip>
          <a:srcRect b="0" l="0" r="0" t="0"/>
          <a:stretch/>
        </p:blipFill>
        <p:spPr>
          <a:xfrm>
            <a:off x="5486400" y="3429000"/>
            <a:ext cx="2895600" cy="1981200"/>
          </a:xfrm>
          <a:prstGeom prst="rect">
            <a:avLst/>
          </a:prstGeom>
          <a:noFill/>
          <a:ln cap="flat" cmpd="sng" w="25400">
            <a:solidFill>
              <a:srgbClr val="FFFF00"/>
            </a:solidFill>
            <a:prstDash val="solid"/>
            <a:miter lim="800000"/>
            <a:headEnd len="sm" w="sm" type="none"/>
            <a:tailEnd len="sm" w="sm" type="none"/>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53"/>
          <p:cNvSpPr txBox="1"/>
          <p:nvPr>
            <p:ph type="title"/>
          </p:nvPr>
        </p:nvSpPr>
        <p:spPr>
          <a:xfrm>
            <a:off x="381000" y="274637"/>
            <a:ext cx="8382000" cy="1249362"/>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C</a:t>
            </a:r>
            <a:r>
              <a:rPr b="1" i="0" lang="en-US" sz="3600" u="none" cap="none" strike="noStrike">
                <a:solidFill>
                  <a:schemeClr val="dk1"/>
                </a:solidFill>
                <a:latin typeface="Arial"/>
                <a:ea typeface="Arial"/>
                <a:cs typeface="Arial"/>
                <a:sym typeface="Arial"/>
              </a:rPr>
              <a:t> </a:t>
            </a:r>
            <a:r>
              <a:rPr b="1" i="0" lang="en-US" sz="3600" u="none" cap="none" strike="noStrike">
                <a:solidFill>
                  <a:srgbClr val="FFFF00"/>
                </a:solidFill>
                <a:latin typeface="Arial"/>
                <a:ea typeface="Arial"/>
                <a:cs typeface="Arial"/>
                <a:sym typeface="Arial"/>
              </a:rPr>
              <a:t>Company: A Company of Ordinary Americans</a:t>
            </a:r>
            <a:endParaRPr/>
          </a:p>
        </p:txBody>
      </p:sp>
      <p:sp>
        <p:nvSpPr>
          <p:cNvPr id="342" name="Google Shape;342;p53"/>
          <p:cNvSpPr txBox="1"/>
          <p:nvPr>
            <p:ph idx="1" type="body"/>
          </p:nvPr>
        </p:nvSpPr>
        <p:spPr>
          <a:xfrm>
            <a:off x="304800" y="1828800"/>
            <a:ext cx="5715000" cy="48006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2600"/>
              <a:buFont typeface="Arial"/>
              <a:buChar char="•"/>
            </a:pPr>
            <a:r>
              <a:rPr b="1" i="0" lang="en-US" sz="2600" u="none">
                <a:solidFill>
                  <a:srgbClr val="FFFF00"/>
                </a:solidFill>
                <a:latin typeface="Arial"/>
                <a:ea typeface="Arial"/>
                <a:cs typeface="Arial"/>
                <a:sym typeface="Arial"/>
              </a:rPr>
              <a:t>Average age: between 18 and 22.</a:t>
            </a:r>
            <a:endParaRPr/>
          </a:p>
          <a:p>
            <a:pPr indent="-342900" lvl="0" marL="342900" marR="0" rtl="0" algn="l">
              <a:lnSpc>
                <a:spcPct val="100000"/>
              </a:lnSpc>
              <a:spcBef>
                <a:spcPts val="520"/>
              </a:spcBef>
              <a:spcAft>
                <a:spcPts val="0"/>
              </a:spcAft>
              <a:buClr>
                <a:srgbClr val="FFFF00"/>
              </a:buClr>
              <a:buSzPts val="2600"/>
              <a:buFont typeface="Arial"/>
              <a:buChar char="•"/>
            </a:pPr>
            <a:r>
              <a:rPr b="1" i="0" lang="en-US" sz="2600" u="none">
                <a:solidFill>
                  <a:srgbClr val="FFFF00"/>
                </a:solidFill>
                <a:latin typeface="Arial"/>
                <a:ea typeface="Arial"/>
                <a:cs typeface="Arial"/>
                <a:sym typeface="Arial"/>
              </a:rPr>
              <a:t>87 % of the NCOs were high school graduates (20 % above the Army norm)</a:t>
            </a:r>
            <a:endParaRPr/>
          </a:p>
          <a:p>
            <a:pPr indent="-342900" lvl="0" marL="342900" marR="0" rtl="0" algn="l">
              <a:lnSpc>
                <a:spcPct val="100000"/>
              </a:lnSpc>
              <a:spcBef>
                <a:spcPts val="520"/>
              </a:spcBef>
              <a:spcAft>
                <a:spcPts val="0"/>
              </a:spcAft>
              <a:buClr>
                <a:srgbClr val="FFFF00"/>
              </a:buClr>
              <a:buSzPts val="2600"/>
              <a:buFont typeface="Arial"/>
              <a:buChar char="•"/>
            </a:pPr>
            <a:r>
              <a:rPr b="1" i="0" lang="en-US" sz="2600" u="none">
                <a:solidFill>
                  <a:srgbClr val="FFFF00"/>
                </a:solidFill>
                <a:latin typeface="Arial"/>
                <a:ea typeface="Arial"/>
                <a:cs typeface="Arial"/>
                <a:sym typeface="Arial"/>
              </a:rPr>
              <a:t>70 % of the non-NCOs were high school graduates; nineteen had some college credits</a:t>
            </a:r>
            <a:endParaRPr/>
          </a:p>
          <a:p>
            <a:pPr indent="-342900" lvl="0" marL="342900" marR="0" rtl="0" algn="l">
              <a:lnSpc>
                <a:spcPct val="100000"/>
              </a:lnSpc>
              <a:spcBef>
                <a:spcPts val="520"/>
              </a:spcBef>
              <a:spcAft>
                <a:spcPts val="0"/>
              </a:spcAft>
              <a:buClr>
                <a:srgbClr val="FFFF00"/>
              </a:buClr>
              <a:buSzPts val="2600"/>
              <a:buFont typeface="Arial"/>
              <a:buChar char="•"/>
            </a:pPr>
            <a:r>
              <a:rPr b="1" i="0" lang="en-US" sz="2600" u="none">
                <a:solidFill>
                  <a:srgbClr val="FFFF00"/>
                </a:solidFill>
                <a:latin typeface="Arial"/>
                <a:ea typeface="Arial"/>
                <a:cs typeface="Arial"/>
                <a:sym typeface="Arial"/>
              </a:rPr>
              <a:t>Average cross section of American youth typically assigned to Army combat units in Vietnam. </a:t>
            </a:r>
            <a:endParaRPr/>
          </a:p>
        </p:txBody>
      </p:sp>
      <p:pic>
        <p:nvPicPr>
          <p:cNvPr descr="group" id="343" name="Google Shape;343;p53"/>
          <p:cNvPicPr preferRelativeResize="0"/>
          <p:nvPr>
            <p:ph idx="1" type="body"/>
          </p:nvPr>
        </p:nvPicPr>
        <p:blipFill rotWithShape="1">
          <a:blip r:embed="rId3">
            <a:alphaModFix/>
          </a:blip>
          <a:srcRect b="0" l="0" r="0" t="0"/>
          <a:stretch/>
        </p:blipFill>
        <p:spPr>
          <a:xfrm>
            <a:off x="6069012" y="2449512"/>
            <a:ext cx="2998787" cy="265906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pic>
        <p:nvPicPr>
          <p:cNvPr id="348" name="Google Shape;348;p54"/>
          <p:cNvPicPr preferRelativeResize="0"/>
          <p:nvPr/>
        </p:nvPicPr>
        <p:blipFill rotWithShape="1">
          <a:blip r:embed="rId3">
            <a:alphaModFix/>
          </a:blip>
          <a:srcRect b="0" l="0" r="0" t="0"/>
          <a:stretch/>
        </p:blipFill>
        <p:spPr>
          <a:xfrm>
            <a:off x="228600" y="533400"/>
            <a:ext cx="8686800" cy="579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1"/>
          <p:cNvSpPr txBox="1"/>
          <p:nvPr>
            <p:ph idx="1" type="body"/>
          </p:nvPr>
        </p:nvSpPr>
        <p:spPr>
          <a:xfrm>
            <a:off x="152400" y="457200"/>
            <a:ext cx="6934200" cy="62484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2600"/>
              <a:buFont typeface="Arial"/>
              <a:buNone/>
            </a:pPr>
            <a:r>
              <a:rPr b="1" i="0" lang="en-US" sz="2600" u="none">
                <a:solidFill>
                  <a:srgbClr val="FFFF00"/>
                </a:solidFill>
                <a:latin typeface="Arial"/>
                <a:ea typeface="Arial"/>
                <a:cs typeface="Arial"/>
                <a:sym typeface="Arial"/>
              </a:rPr>
              <a:t>Whether fighting at sea or ashore, Marines have been guided by </a:t>
            </a:r>
            <a:r>
              <a:rPr b="1" i="0" lang="en-US" sz="2600" u="none">
                <a:solidFill>
                  <a:schemeClr val="lt1"/>
                </a:solidFill>
                <a:latin typeface="Arial"/>
                <a:ea typeface="Arial"/>
                <a:cs typeface="Arial"/>
                <a:sym typeface="Arial"/>
              </a:rPr>
              <a:t>honor, courage and commitment</a:t>
            </a:r>
            <a:r>
              <a:rPr b="1" i="0" lang="en-US" sz="2600" u="none">
                <a:solidFill>
                  <a:srgbClr val="FFFF00"/>
                </a:solidFill>
                <a:latin typeface="Arial"/>
                <a:ea typeface="Arial"/>
                <a:cs typeface="Arial"/>
                <a:sym typeface="Arial"/>
              </a:rPr>
              <a:t>. These </a:t>
            </a:r>
            <a:r>
              <a:rPr b="1" i="0" lang="en-US" sz="2600" u="none">
                <a:solidFill>
                  <a:schemeClr val="lt1"/>
                </a:solidFill>
                <a:latin typeface="Arial"/>
                <a:ea typeface="Arial"/>
                <a:cs typeface="Arial"/>
                <a:sym typeface="Arial"/>
              </a:rPr>
              <a:t>core values </a:t>
            </a:r>
            <a:r>
              <a:rPr b="1" i="0" lang="en-US" sz="2600" u="none">
                <a:solidFill>
                  <a:srgbClr val="FFFF00"/>
                </a:solidFill>
                <a:latin typeface="Arial"/>
                <a:ea typeface="Arial"/>
                <a:cs typeface="Arial"/>
                <a:sym typeface="Arial"/>
              </a:rPr>
              <a:t>have been the </a:t>
            </a:r>
            <a:r>
              <a:rPr b="1" i="0" lang="en-US" sz="2600" u="none">
                <a:solidFill>
                  <a:schemeClr val="lt1"/>
                </a:solidFill>
                <a:latin typeface="Arial"/>
                <a:ea typeface="Arial"/>
                <a:cs typeface="Arial"/>
                <a:sym typeface="Arial"/>
              </a:rPr>
              <a:t>compass</a:t>
            </a:r>
            <a:r>
              <a:rPr b="1" i="0" lang="en-US" sz="2600" u="none">
                <a:solidFill>
                  <a:srgbClr val="FFFF00"/>
                </a:solidFill>
                <a:latin typeface="Arial"/>
                <a:ea typeface="Arial"/>
                <a:cs typeface="Arial"/>
                <a:sym typeface="Arial"/>
              </a:rPr>
              <a:t> for every Marine’s service throughout our rich history. Superior leadership, hard training, and a willingness to sacrifice have forged our Corps into one of the most capable fighting forces the world has ever known. Our Marine Corps has remained true to these values for 235 years … and so it will during my service as your Commandant. </a:t>
            </a:r>
            <a:endParaRPr/>
          </a:p>
          <a:p>
            <a:pPr indent="-342900" lvl="0" marL="342900" marR="0" rtl="0" algn="l">
              <a:lnSpc>
                <a:spcPct val="100000"/>
              </a:lnSpc>
              <a:spcBef>
                <a:spcPts val="520"/>
              </a:spcBef>
              <a:spcAft>
                <a:spcPts val="0"/>
              </a:spcAft>
              <a:buClr>
                <a:schemeClr val="lt1"/>
              </a:buClr>
              <a:buSzPts val="2600"/>
              <a:buFont typeface="Arial"/>
              <a:buNone/>
            </a:pPr>
            <a:r>
              <a:rPr b="0" i="1" lang="en-US" sz="2600" u="none">
                <a:solidFill>
                  <a:schemeClr val="lt1"/>
                </a:solidFill>
                <a:latin typeface="Arial"/>
                <a:ea typeface="Arial"/>
                <a:cs typeface="Arial"/>
                <a:sym typeface="Arial"/>
              </a:rPr>
              <a:t>General  James Amos, Commandant  of the Marine Corps </a:t>
            </a:r>
            <a:endParaRPr/>
          </a:p>
        </p:txBody>
      </p:sp>
      <p:pic>
        <p:nvPicPr>
          <p:cNvPr descr="General James F. Amos" id="142" name="Google Shape;142;p21"/>
          <p:cNvPicPr preferRelativeResize="0"/>
          <p:nvPr/>
        </p:nvPicPr>
        <p:blipFill rotWithShape="1">
          <a:blip r:embed="rId3">
            <a:alphaModFix/>
          </a:blip>
          <a:srcRect b="0" l="0" r="0" t="0"/>
          <a:stretch/>
        </p:blipFill>
        <p:spPr>
          <a:xfrm>
            <a:off x="6934200" y="1450975"/>
            <a:ext cx="2133600" cy="2663825"/>
          </a:xfrm>
          <a:prstGeom prst="rect">
            <a:avLst/>
          </a:prstGeom>
          <a:noFill/>
          <a:ln>
            <a:noFill/>
          </a:ln>
        </p:spPr>
      </p:pic>
      <p:sp>
        <p:nvSpPr>
          <p:cNvPr id="143" name="Google Shape;143;p21"/>
          <p:cNvSpPr txBox="1"/>
          <p:nvPr/>
        </p:nvSpPr>
        <p:spPr>
          <a:xfrm>
            <a:off x="7010400" y="4572000"/>
            <a:ext cx="2057400" cy="5334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2600"/>
              <a:buFont typeface="Arial"/>
              <a:buNone/>
            </a:pPr>
            <a:r>
              <a:rPr b="1" i="0" lang="en-US" sz="2600" u="none" cap="none" strike="noStrike">
                <a:solidFill>
                  <a:srgbClr val="FFFF00"/>
                </a:solidFill>
                <a:latin typeface="Arial"/>
                <a:ea typeface="Arial"/>
                <a:cs typeface="Arial"/>
                <a:sym typeface="Arial"/>
              </a:rPr>
              <a:t>Gen. Amos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2"/>
          <p:cNvSpPr txBox="1"/>
          <p:nvPr/>
        </p:nvSpPr>
        <p:spPr>
          <a:xfrm>
            <a:off x="2362200" y="4625975"/>
            <a:ext cx="4648200" cy="2079625"/>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Arial"/>
              <a:buNone/>
            </a:pPr>
            <a:r>
              <a:rPr b="1" i="0" lang="en-US" sz="3200" u="none" cap="none" strike="noStrike">
                <a:solidFill>
                  <a:srgbClr val="FFFF00"/>
                </a:solidFill>
                <a:latin typeface="Arial"/>
                <a:ea typeface="Arial"/>
                <a:cs typeface="Arial"/>
                <a:sym typeface="Arial"/>
              </a:rPr>
              <a:t>Dedicated to the Memory of </a:t>
            </a:r>
            <a:br>
              <a:rPr b="1" i="0" lang="en-US" sz="3200" u="none" cap="none" strike="noStrike">
                <a:solidFill>
                  <a:srgbClr val="FFFF00"/>
                </a:solidFill>
                <a:latin typeface="Arial"/>
                <a:ea typeface="Arial"/>
                <a:cs typeface="Arial"/>
                <a:sym typeface="Arial"/>
              </a:rPr>
            </a:br>
            <a:r>
              <a:rPr b="1" i="0" lang="en-US" sz="3200" u="none" cap="none" strike="noStrike">
                <a:solidFill>
                  <a:srgbClr val="FFFF00"/>
                </a:solidFill>
                <a:latin typeface="Arial"/>
                <a:ea typeface="Arial"/>
                <a:cs typeface="Arial"/>
                <a:sym typeface="Arial"/>
              </a:rPr>
              <a:t>CWO Hugh Thompson </a:t>
            </a:r>
            <a:endParaRPr/>
          </a:p>
          <a:p>
            <a:pPr indent="0" lvl="0" marL="0" marR="0" rtl="0" algn="ctr">
              <a:lnSpc>
                <a:spcPct val="100000"/>
              </a:lnSpc>
              <a:spcBef>
                <a:spcPts val="0"/>
              </a:spcBef>
              <a:spcAft>
                <a:spcPts val="0"/>
              </a:spcAft>
              <a:buClr>
                <a:srgbClr val="FFFF00"/>
              </a:buClr>
              <a:buSzPts val="3200"/>
              <a:buFont typeface="Arial"/>
              <a:buNone/>
            </a:pPr>
            <a:r>
              <a:rPr b="1" i="0" lang="en-US" sz="3200" u="none" cap="none" strike="noStrike">
                <a:solidFill>
                  <a:srgbClr val="FFFF00"/>
                </a:solidFill>
                <a:latin typeface="Arial"/>
                <a:ea typeface="Arial"/>
                <a:cs typeface="Arial"/>
                <a:sym typeface="Arial"/>
              </a:rPr>
              <a:t>1943 - 2006</a:t>
            </a:r>
            <a:endParaRPr/>
          </a:p>
        </p:txBody>
      </p:sp>
      <p:pic>
        <p:nvPicPr>
          <p:cNvPr descr="Thompson photo" id="149" name="Google Shape;149;p22"/>
          <p:cNvPicPr preferRelativeResize="0"/>
          <p:nvPr/>
        </p:nvPicPr>
        <p:blipFill rotWithShape="1">
          <a:blip r:embed="rId3">
            <a:alphaModFix/>
          </a:blip>
          <a:srcRect b="0" l="0" r="0" t="0"/>
          <a:stretch/>
        </p:blipFill>
        <p:spPr>
          <a:xfrm>
            <a:off x="3200400" y="381000"/>
            <a:ext cx="2757487" cy="3962400"/>
          </a:xfrm>
          <a:prstGeom prst="rect">
            <a:avLst/>
          </a:prstGeom>
          <a:noFill/>
          <a:ln cap="flat" cmpd="sng" w="25400">
            <a:solidFill>
              <a:srgbClr val="FFFF00"/>
            </a:solidFill>
            <a:prstDash val="solid"/>
            <a:miter lim="800000"/>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3"/>
          <p:cNvSpPr txBox="1"/>
          <p:nvPr>
            <p:ph idx="1" type="body"/>
          </p:nvPr>
        </p:nvSpPr>
        <p:spPr>
          <a:xfrm>
            <a:off x="228600" y="609600"/>
            <a:ext cx="5181600" cy="55626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FFFF00"/>
              </a:buClr>
              <a:buSzPts val="3200"/>
              <a:buFont typeface="Arial"/>
              <a:buChar char="•"/>
            </a:pPr>
            <a:r>
              <a:rPr b="1" i="0" lang="en-US" sz="3200" u="none">
                <a:solidFill>
                  <a:srgbClr val="FFFF00"/>
                </a:solidFill>
                <a:latin typeface="Arial"/>
                <a:ea typeface="Arial"/>
                <a:cs typeface="Arial"/>
                <a:sym typeface="Arial"/>
              </a:rPr>
              <a:t>Demonstrate to the world there is </a:t>
            </a:r>
            <a:r>
              <a:rPr b="1" i="0" lang="en-US" sz="3200" u="none">
                <a:solidFill>
                  <a:schemeClr val="lt1"/>
                </a:solidFill>
                <a:latin typeface="Arial"/>
                <a:ea typeface="Arial"/>
                <a:cs typeface="Arial"/>
                <a:sym typeface="Arial"/>
              </a:rPr>
              <a:t>“No Better Friend. No Worse Enemy”</a:t>
            </a:r>
            <a:r>
              <a:rPr b="1" i="0" lang="en-US" sz="3200" u="none">
                <a:solidFill>
                  <a:srgbClr val="FFFF00"/>
                </a:solidFill>
                <a:latin typeface="Arial"/>
                <a:ea typeface="Arial"/>
                <a:cs typeface="Arial"/>
                <a:sym typeface="Arial"/>
              </a:rPr>
              <a:t> than a U.S. Marine.</a:t>
            </a:r>
            <a:endParaRPr/>
          </a:p>
          <a:p>
            <a:pPr indent="-139700" lvl="0" marL="342900" marR="0" rtl="0" algn="l">
              <a:lnSpc>
                <a:spcPct val="90000"/>
              </a:lnSpc>
              <a:spcBef>
                <a:spcPts val="640"/>
              </a:spcBef>
              <a:spcAft>
                <a:spcPts val="0"/>
              </a:spcAft>
              <a:buClr>
                <a:schemeClr val="dk1"/>
              </a:buClr>
              <a:buSzPts val="3200"/>
              <a:buFont typeface="Arial"/>
              <a:buNone/>
            </a:pPr>
            <a:r>
              <a:t/>
            </a:r>
            <a:endParaRPr b="1" i="0" sz="3200" u="none">
              <a:solidFill>
                <a:srgbClr val="FFFF00"/>
              </a:solidFill>
              <a:latin typeface="Arial"/>
              <a:ea typeface="Arial"/>
              <a:cs typeface="Arial"/>
              <a:sym typeface="Arial"/>
            </a:endParaRPr>
          </a:p>
          <a:p>
            <a:pPr indent="-266700" lvl="0" marL="342900" marR="0" rtl="0" algn="l">
              <a:lnSpc>
                <a:spcPct val="90000"/>
              </a:lnSpc>
              <a:spcBef>
                <a:spcPts val="240"/>
              </a:spcBef>
              <a:spcAft>
                <a:spcPts val="0"/>
              </a:spcAft>
              <a:buClr>
                <a:schemeClr val="dk1"/>
              </a:buClr>
              <a:buSzPts val="1200"/>
              <a:buFont typeface="Arial"/>
              <a:buNone/>
            </a:pPr>
            <a:r>
              <a:t/>
            </a:r>
            <a:endParaRPr b="1" i="0" sz="1200" u="none">
              <a:solidFill>
                <a:srgbClr val="FFFF00"/>
              </a:solidFill>
              <a:latin typeface="Arial"/>
              <a:ea typeface="Arial"/>
              <a:cs typeface="Arial"/>
              <a:sym typeface="Arial"/>
            </a:endParaRPr>
          </a:p>
          <a:p>
            <a:pPr indent="-342900" lvl="0" marL="342900" marR="0" rtl="0" algn="l">
              <a:lnSpc>
                <a:spcPct val="90000"/>
              </a:lnSpc>
              <a:spcBef>
                <a:spcPts val="640"/>
              </a:spcBef>
              <a:spcAft>
                <a:spcPts val="0"/>
              </a:spcAft>
              <a:buClr>
                <a:srgbClr val="FFFF00"/>
              </a:buClr>
              <a:buSzPts val="3200"/>
              <a:buFont typeface="Arial"/>
              <a:buChar char="•"/>
            </a:pPr>
            <a:r>
              <a:rPr b="1" i="0" lang="en-US" sz="3200" u="none">
                <a:solidFill>
                  <a:srgbClr val="FFFF00"/>
                </a:solidFill>
                <a:latin typeface="Arial"/>
                <a:ea typeface="Arial"/>
                <a:cs typeface="Arial"/>
                <a:sym typeface="Arial"/>
              </a:rPr>
              <a:t>You are part of the most feared and trusted force. </a:t>
            </a:r>
            <a:r>
              <a:rPr b="1" i="0" lang="en-US" sz="3200" u="none">
                <a:solidFill>
                  <a:schemeClr val="lt1"/>
                </a:solidFill>
                <a:latin typeface="Arial"/>
                <a:ea typeface="Arial"/>
                <a:cs typeface="Arial"/>
                <a:sym typeface="Arial"/>
              </a:rPr>
              <a:t>Engage your brain before you engage your weapon.</a:t>
            </a:r>
            <a:endParaRPr/>
          </a:p>
        </p:txBody>
      </p:sp>
      <p:pic>
        <p:nvPicPr>
          <p:cNvPr descr="Mattis Centcom 2010.jpg" id="155" name="Google Shape;155;p23"/>
          <p:cNvPicPr preferRelativeResize="0"/>
          <p:nvPr>
            <p:ph idx="1" type="body"/>
          </p:nvPr>
        </p:nvPicPr>
        <p:blipFill rotWithShape="1">
          <a:blip r:embed="rId3">
            <a:alphaModFix/>
          </a:blip>
          <a:srcRect b="0" l="0" r="0" t="0"/>
          <a:stretch/>
        </p:blipFill>
        <p:spPr>
          <a:xfrm>
            <a:off x="5715000" y="685800"/>
            <a:ext cx="3200400" cy="4343400"/>
          </a:xfrm>
          <a:prstGeom prst="rect">
            <a:avLst/>
          </a:prstGeom>
          <a:noFill/>
          <a:ln>
            <a:noFill/>
          </a:ln>
        </p:spPr>
      </p:pic>
      <p:sp>
        <p:nvSpPr>
          <p:cNvPr id="156" name="Google Shape;156;p23"/>
          <p:cNvSpPr txBox="1"/>
          <p:nvPr/>
        </p:nvSpPr>
        <p:spPr>
          <a:xfrm>
            <a:off x="6400800" y="5410200"/>
            <a:ext cx="2057400" cy="5334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2600"/>
              <a:buFont typeface="Arial"/>
              <a:buNone/>
            </a:pPr>
            <a:r>
              <a:rPr b="1" i="0" lang="en-US" sz="2600" u="none" cap="none" strike="noStrike">
                <a:solidFill>
                  <a:srgbClr val="FFFF00"/>
                </a:solidFill>
                <a:latin typeface="Arial"/>
                <a:ea typeface="Arial"/>
                <a:cs typeface="Arial"/>
                <a:sym typeface="Arial"/>
              </a:rPr>
              <a:t>Gen. Mattis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4"/>
          <p:cNvSpPr txBox="1"/>
          <p:nvPr>
            <p:ph idx="1" type="body"/>
          </p:nvPr>
        </p:nvSpPr>
        <p:spPr>
          <a:xfrm>
            <a:off x="457200" y="2362200"/>
            <a:ext cx="8229600" cy="1143000"/>
          </a:xfrm>
          <a:prstGeom prst="rect">
            <a:avLst/>
          </a:prstGeom>
          <a:solidFill>
            <a:schemeClr val="dk1"/>
          </a:solid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4000"/>
              <a:buFont typeface="Arial"/>
              <a:buChar char="•"/>
            </a:pPr>
            <a:r>
              <a:rPr b="0" i="0" lang="en-US" sz="4000" u="none">
                <a:solidFill>
                  <a:srgbClr val="FFFF00"/>
                </a:solidFill>
                <a:latin typeface="Arial"/>
                <a:ea typeface="Arial"/>
                <a:cs typeface="Arial"/>
                <a:sym typeface="Arial"/>
              </a:rPr>
              <a:t>Honor, courage and commitment</a:t>
            </a:r>
            <a:endParaRPr/>
          </a:p>
        </p:txBody>
      </p:sp>
      <p:sp>
        <p:nvSpPr>
          <p:cNvPr id="162" name="Google Shape;162;p24"/>
          <p:cNvSpPr txBox="1"/>
          <p:nvPr/>
        </p:nvSpPr>
        <p:spPr>
          <a:xfrm>
            <a:off x="228600" y="381000"/>
            <a:ext cx="8686800" cy="1600200"/>
          </a:xfrm>
          <a:prstGeom prst="rect">
            <a:avLst/>
          </a:prstGeom>
          <a:solidFill>
            <a:schemeClr val="dk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8800"/>
              <a:buFont typeface="Arial"/>
              <a:buNone/>
            </a:pPr>
            <a:r>
              <a:rPr b="0" i="0" lang="en-US" sz="8800" u="none" cap="none" strike="noStrike">
                <a:solidFill>
                  <a:srgbClr val="FFFF00"/>
                </a:solidFill>
                <a:latin typeface="Arial"/>
                <a:ea typeface="Arial"/>
                <a:cs typeface="Arial"/>
                <a:sym typeface="Arial"/>
              </a:rPr>
              <a:t>Ethics</a:t>
            </a:r>
            <a:endParaRPr/>
          </a:p>
        </p:txBody>
      </p:sp>
      <p:cxnSp>
        <p:nvCxnSpPr>
          <p:cNvPr id="163" name="Google Shape;163;p24"/>
          <p:cNvCxnSpPr/>
          <p:nvPr/>
        </p:nvCxnSpPr>
        <p:spPr>
          <a:xfrm>
            <a:off x="228600" y="1981200"/>
            <a:ext cx="228600" cy="381000"/>
          </a:xfrm>
          <a:prstGeom prst="straightConnector1">
            <a:avLst/>
          </a:prstGeom>
          <a:noFill/>
          <a:ln cap="flat" cmpd="sng" w="9525">
            <a:solidFill>
              <a:srgbClr val="B6DCDF"/>
            </a:solidFill>
            <a:prstDash val="solid"/>
            <a:miter lim="800000"/>
            <a:headEnd len="med" w="med" type="none"/>
            <a:tailEnd len="med" w="med" type="none"/>
          </a:ln>
        </p:spPr>
      </p:cxnSp>
      <p:cxnSp>
        <p:nvCxnSpPr>
          <p:cNvPr id="164" name="Google Shape;164;p24"/>
          <p:cNvCxnSpPr/>
          <p:nvPr/>
        </p:nvCxnSpPr>
        <p:spPr>
          <a:xfrm flipH="1">
            <a:off x="8686800" y="1981200"/>
            <a:ext cx="228600" cy="381000"/>
          </a:xfrm>
          <a:prstGeom prst="straightConnector1">
            <a:avLst/>
          </a:prstGeom>
          <a:noFill/>
          <a:ln cap="flat" cmpd="sng" w="9525">
            <a:solidFill>
              <a:srgbClr val="B6DCDF"/>
            </a:solidFill>
            <a:prstDash val="solid"/>
            <a:miter lim="800000"/>
            <a:headEnd len="med" w="med" type="none"/>
            <a:tailEnd len="med" w="med" type="none"/>
          </a:ln>
        </p:spPr>
      </p:cxnSp>
      <p:sp>
        <p:nvSpPr>
          <p:cNvPr id="165" name="Google Shape;165;p24"/>
          <p:cNvSpPr txBox="1"/>
          <p:nvPr/>
        </p:nvSpPr>
        <p:spPr>
          <a:xfrm>
            <a:off x="228600" y="3657600"/>
            <a:ext cx="8610600" cy="30480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Ethics:  eth·ics </a:t>
            </a:r>
            <a:r>
              <a:rPr b="0" i="0" lang="en-US" sz="2800" u="none" cap="none" strike="noStrike">
                <a:solidFill>
                  <a:srgbClr val="FFFF00"/>
                </a:solidFill>
                <a:latin typeface="Arial"/>
                <a:ea typeface="Arial"/>
                <a:cs typeface="Arial"/>
                <a:sym typeface="Arial"/>
              </a:rPr>
              <a:t>plural </a:t>
            </a:r>
            <a:r>
              <a:rPr b="0" i="0" lang="en-US" sz="2800" u="sng" cap="none" strike="noStrike">
                <a:solidFill>
                  <a:schemeClr val="hlink"/>
                </a:solidFill>
                <a:latin typeface="Arial"/>
                <a:ea typeface="Arial"/>
                <a:cs typeface="Arial"/>
                <a:sym typeface="Arial"/>
                <a:hlinkClick r:id="rId3"/>
              </a:rPr>
              <a:t>noun</a:t>
            </a:r>
            <a:r>
              <a:rPr b="0" i="0" lang="en-US" sz="2800" u="none" cap="none" strike="noStrike">
                <a:solidFill>
                  <a:srgbClr val="FFFF00"/>
                </a:solidFill>
                <a:latin typeface="Arial"/>
                <a:ea typeface="Arial"/>
                <a:cs typeface="Arial"/>
                <a:sym typeface="Arial"/>
              </a:rPr>
              <a:t> </a:t>
            </a:r>
            <a:endParaRPr/>
          </a:p>
          <a:p>
            <a:pPr indent="0" lvl="0" marL="0" marR="0" rtl="0" algn="l">
              <a:lnSpc>
                <a:spcPct val="100000"/>
              </a:lnSpc>
              <a:spcBef>
                <a:spcPts val="0"/>
              </a:spcBef>
              <a:spcAft>
                <a:spcPts val="0"/>
              </a:spcAft>
              <a:buClr>
                <a:srgbClr val="FFFF00"/>
              </a:buClr>
              <a:buSzPts val="1800"/>
              <a:buFont typeface="Arial"/>
              <a:buNone/>
            </a:pPr>
            <a:r>
              <a:rPr b="0" i="0" lang="en-US" sz="1800" u="none" cap="none" strike="noStrike">
                <a:solidFill>
                  <a:srgbClr val="FFFF00"/>
                </a:solidFill>
                <a:latin typeface="Arial"/>
                <a:ea typeface="Arial"/>
                <a:cs typeface="Arial"/>
                <a:sym typeface="Arial"/>
              </a:rPr>
              <a:t>1. ( used with a singular or plural verb ) a system of moral principles: the ethics of a </a:t>
            </a:r>
            <a:r>
              <a:rPr b="0" i="0" lang="en-US" sz="1800" u="sng" cap="none" strike="noStrike">
                <a:solidFill>
                  <a:schemeClr val="hlink"/>
                </a:solidFill>
                <a:latin typeface="Arial"/>
                <a:ea typeface="Arial"/>
                <a:cs typeface="Arial"/>
                <a:sym typeface="Arial"/>
                <a:hlinkClick r:id="rId4"/>
              </a:rPr>
              <a:t>culture</a:t>
            </a:r>
            <a:r>
              <a:rPr b="0" i="0" lang="en-US" sz="1800" u="none" cap="none" strike="noStrike">
                <a:solidFill>
                  <a:srgbClr val="FFFF00"/>
                </a:solidFill>
                <a:latin typeface="Arial"/>
                <a:ea typeface="Arial"/>
                <a:cs typeface="Arial"/>
                <a:sym typeface="Arial"/>
              </a:rPr>
              <a:t>. </a:t>
            </a:r>
            <a:endParaRPr/>
          </a:p>
          <a:p>
            <a:pPr indent="0" lvl="0" marL="0" marR="0" rtl="0" algn="l">
              <a:lnSpc>
                <a:spcPct val="100000"/>
              </a:lnSpc>
              <a:spcBef>
                <a:spcPts val="0"/>
              </a:spcBef>
              <a:spcAft>
                <a:spcPts val="0"/>
              </a:spcAft>
              <a:buClr>
                <a:srgbClr val="FFFF00"/>
              </a:buClr>
              <a:buSzPts val="1800"/>
              <a:buFont typeface="Arial"/>
              <a:buNone/>
            </a:pPr>
            <a:r>
              <a:rPr b="0" i="0" lang="en-US" sz="1800" u="none" cap="none" strike="noStrike">
                <a:solidFill>
                  <a:srgbClr val="FFFF00"/>
                </a:solidFill>
                <a:latin typeface="Arial"/>
                <a:ea typeface="Arial"/>
                <a:cs typeface="Arial"/>
                <a:sym typeface="Arial"/>
              </a:rPr>
              <a:t>2. the rules of conduct recognized in respect to a particular class of human actions or a particular group, culture, etc.: medical ethics; Christian ethics. </a:t>
            </a:r>
            <a:endParaRPr/>
          </a:p>
          <a:p>
            <a:pPr indent="0" lvl="0" marL="0" marR="0" rtl="0" algn="l">
              <a:lnSpc>
                <a:spcPct val="100000"/>
              </a:lnSpc>
              <a:spcBef>
                <a:spcPts val="0"/>
              </a:spcBef>
              <a:spcAft>
                <a:spcPts val="0"/>
              </a:spcAft>
              <a:buClr>
                <a:srgbClr val="FFFF00"/>
              </a:buClr>
              <a:buSzPts val="1800"/>
              <a:buFont typeface="Arial"/>
              <a:buNone/>
            </a:pPr>
            <a:r>
              <a:rPr b="0" i="0" lang="en-US" sz="1800" u="none" cap="none" strike="noStrike">
                <a:solidFill>
                  <a:srgbClr val="FFFF00"/>
                </a:solidFill>
                <a:latin typeface="Arial"/>
                <a:ea typeface="Arial"/>
                <a:cs typeface="Arial"/>
                <a:sym typeface="Arial"/>
              </a:rPr>
              <a:t>3. moral principles, as of an individual: His ethics forbade betrayal of a confidence. </a:t>
            </a:r>
            <a:endParaRPr/>
          </a:p>
          <a:p>
            <a:pPr indent="0" lvl="0" marL="0" marR="0" rtl="0" algn="l">
              <a:lnSpc>
                <a:spcPct val="100000"/>
              </a:lnSpc>
              <a:spcBef>
                <a:spcPts val="0"/>
              </a:spcBef>
              <a:spcAft>
                <a:spcPts val="0"/>
              </a:spcAft>
              <a:buClr>
                <a:srgbClr val="FFFF00"/>
              </a:buClr>
              <a:buSzPts val="1800"/>
              <a:buFont typeface="Arial"/>
              <a:buNone/>
            </a:pPr>
            <a:r>
              <a:rPr b="0" i="0" lang="en-US" sz="1800" u="none" cap="none" strike="noStrike">
                <a:solidFill>
                  <a:srgbClr val="FFFF00"/>
                </a:solidFill>
                <a:latin typeface="Arial"/>
                <a:ea typeface="Arial"/>
                <a:cs typeface="Arial"/>
                <a:sym typeface="Arial"/>
              </a:rPr>
              <a:t>4. ( usually used with a singular verb ) that branch of philosophy dealing with values relating to human conduct, with respect to the rightness and wrongness of certain actions and to the goodness and badness of the motives and ends of such actions. </a:t>
            </a:r>
            <a:r>
              <a:rPr b="1" i="0" lang="en-US" sz="1800" u="none" cap="none" strike="noStrike">
                <a:solidFill>
                  <a:srgbClr val="FFFF00"/>
                </a:solidFill>
                <a:latin typeface="Arial"/>
                <a:ea typeface="Arial"/>
                <a:cs typeface="Arial"/>
                <a:sym typeface="Arial"/>
              </a:rPr>
              <a:t>   </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500"/>
                                        <p:tgtEl>
                                          <p:spTgt spid="1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 calcmode="lin" valueType="num">
                                      <p:cBhvr additive="base">
                                        <p:cTn dur="500"/>
                                        <p:tgtEl>
                                          <p:spTgt spid="161">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500"/>
                                        <p:tgtEl>
                                          <p:spTgt spid="1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457200" y="274637"/>
            <a:ext cx="8153400" cy="715962"/>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000"/>
              <a:buFont typeface="Arial"/>
              <a:buNone/>
            </a:pPr>
            <a:r>
              <a:rPr b="1" i="0" lang="en-US" sz="4000" u="none" cap="none" strike="noStrike">
                <a:solidFill>
                  <a:srgbClr val="FFFF00"/>
                </a:solidFill>
                <a:latin typeface="Arial"/>
                <a:ea typeface="Arial"/>
                <a:cs typeface="Arial"/>
                <a:sym typeface="Arial"/>
              </a:rPr>
              <a:t>Leading Marines</a:t>
            </a:r>
            <a:endParaRPr/>
          </a:p>
        </p:txBody>
      </p:sp>
      <p:sp>
        <p:nvSpPr>
          <p:cNvPr id="171" name="Google Shape;171;p25"/>
          <p:cNvSpPr txBox="1"/>
          <p:nvPr>
            <p:ph idx="1" type="body"/>
          </p:nvPr>
        </p:nvSpPr>
        <p:spPr>
          <a:xfrm>
            <a:off x="228600" y="1600200"/>
            <a:ext cx="8610600" cy="4953000"/>
          </a:xfrm>
          <a:prstGeom prst="rect">
            <a:avLst/>
          </a:prstGeom>
          <a:solidFill>
            <a:schemeClr val="dk2"/>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Being a Marine is a </a:t>
            </a:r>
            <a:r>
              <a:rPr b="1" i="0" lang="en-US" sz="2800" u="none">
                <a:solidFill>
                  <a:schemeClr val="lt1"/>
                </a:solidFill>
                <a:latin typeface="Arial"/>
                <a:ea typeface="Arial"/>
                <a:cs typeface="Arial"/>
                <a:sym typeface="Arial"/>
              </a:rPr>
              <a:t>state of mind</a:t>
            </a:r>
            <a:r>
              <a:rPr b="1" i="0" lang="en-US" sz="2800" u="none">
                <a:solidFill>
                  <a:srgbClr val="FFFF00"/>
                </a:solidFill>
                <a:latin typeface="Arial"/>
                <a:ea typeface="Arial"/>
                <a:cs typeface="Arial"/>
                <a:sym typeface="Arial"/>
              </a:rPr>
              <a:t>.</a:t>
            </a:r>
            <a:endParaRPr/>
          </a:p>
          <a:p>
            <a:pPr indent="-165100" lvl="0" marL="342900" marR="0" rtl="0" algn="l">
              <a:lnSpc>
                <a:spcPct val="90000"/>
              </a:lnSpc>
              <a:spcBef>
                <a:spcPts val="560"/>
              </a:spcBef>
              <a:spcAft>
                <a:spcPts val="0"/>
              </a:spcAft>
              <a:buClr>
                <a:schemeClr val="dk1"/>
              </a:buClr>
              <a:buSzPts val="2800"/>
              <a:buFont typeface="Arial"/>
              <a:buNone/>
            </a:pPr>
            <a:r>
              <a:t/>
            </a:r>
            <a:endParaRPr b="1" i="0" sz="2800" u="none">
              <a:solidFill>
                <a:srgbClr val="FFFF00"/>
              </a:solidFill>
              <a:latin typeface="Arial"/>
              <a:ea typeface="Arial"/>
              <a:cs typeface="Arial"/>
              <a:sym typeface="Arial"/>
            </a:endParaRPr>
          </a:p>
          <a:p>
            <a:pPr indent="-342900" lvl="0" marL="342900" marR="0" rtl="0" algn="l">
              <a:lnSpc>
                <a:spcPct val="90000"/>
              </a:lnSpc>
              <a:spcBef>
                <a:spcPts val="56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Ethical behavior is </a:t>
            </a:r>
            <a:r>
              <a:rPr b="1" i="0" lang="en-US" sz="2800" u="none">
                <a:solidFill>
                  <a:schemeClr val="lt1"/>
                </a:solidFill>
                <a:latin typeface="Arial"/>
                <a:ea typeface="Arial"/>
                <a:cs typeface="Arial"/>
                <a:sym typeface="Arial"/>
              </a:rPr>
              <a:t>action</a:t>
            </a:r>
            <a:r>
              <a:rPr b="1" i="0" lang="en-US" sz="2800" u="none">
                <a:solidFill>
                  <a:srgbClr val="FFFF00"/>
                </a:solidFill>
                <a:latin typeface="Arial"/>
                <a:ea typeface="Arial"/>
                <a:cs typeface="Arial"/>
                <a:sym typeface="Arial"/>
              </a:rPr>
              <a:t> taken specifically in observance of a defined standard of conduct. </a:t>
            </a:r>
            <a:endParaRPr/>
          </a:p>
          <a:p>
            <a:pPr indent="-342900" lvl="0" marL="342900" marR="0" rtl="0" algn="l">
              <a:lnSpc>
                <a:spcPct val="90000"/>
              </a:lnSpc>
              <a:spcBef>
                <a:spcPts val="560"/>
              </a:spcBef>
              <a:spcAft>
                <a:spcPts val="0"/>
              </a:spcAft>
              <a:buClr>
                <a:srgbClr val="FFFF00"/>
              </a:buClr>
              <a:buSzPts val="2800"/>
              <a:buFont typeface="Arial"/>
              <a:buChar char="•"/>
            </a:pPr>
            <a:r>
              <a:rPr b="1" i="0" lang="en-US" sz="2800" u="none">
                <a:solidFill>
                  <a:srgbClr val="FFFF00"/>
                </a:solidFill>
                <a:latin typeface="Arial"/>
                <a:ea typeface="Arial"/>
                <a:cs typeface="Arial"/>
                <a:sym typeface="Arial"/>
              </a:rPr>
              <a:t>For Marines, </a:t>
            </a:r>
            <a:r>
              <a:rPr b="1" i="0" lang="en-US" sz="2800" u="none">
                <a:solidFill>
                  <a:schemeClr val="lt1"/>
                </a:solidFill>
                <a:latin typeface="Arial"/>
                <a:ea typeface="Arial"/>
                <a:cs typeface="Arial"/>
                <a:sym typeface="Arial"/>
              </a:rPr>
              <a:t>ethics are the standards of our corps</a:t>
            </a:r>
            <a:r>
              <a:rPr b="1" i="0" lang="en-US" sz="2800" u="none">
                <a:solidFill>
                  <a:srgbClr val="FFFF00"/>
                </a:solidFill>
                <a:latin typeface="Arial"/>
                <a:ea typeface="Arial"/>
                <a:cs typeface="Arial"/>
                <a:sym typeface="Arial"/>
              </a:rPr>
              <a:t>. As a result, the individual is obligated to apply judgment  to a given set of circumstances. </a:t>
            </a:r>
            <a:endParaRPr/>
          </a:p>
          <a:p>
            <a:pPr indent="-342900" lvl="0" marL="342900" marR="0" rtl="0" algn="l">
              <a:lnSpc>
                <a:spcPct val="90000"/>
              </a:lnSpc>
              <a:spcBef>
                <a:spcPts val="560"/>
              </a:spcBef>
              <a:spcAft>
                <a:spcPts val="0"/>
              </a:spcAft>
              <a:buClr>
                <a:schemeClr val="lt1"/>
              </a:buClr>
              <a:buSzPts val="2800"/>
              <a:buFont typeface="Arial"/>
              <a:buChar char="•"/>
            </a:pPr>
            <a:r>
              <a:rPr b="1" i="0" lang="en-US" sz="2800" u="none">
                <a:solidFill>
                  <a:schemeClr val="lt1"/>
                </a:solidFill>
                <a:latin typeface="Arial"/>
                <a:ea typeface="Arial"/>
                <a:cs typeface="Arial"/>
                <a:sym typeface="Arial"/>
              </a:rPr>
              <a:t>Judgment and therefore choice, is at the center of ethical conduct</a:t>
            </a:r>
            <a:r>
              <a:rPr b="1" i="0" lang="en-US" sz="2800" u="none">
                <a:solidFill>
                  <a:srgbClr val="FFFF00"/>
                </a:solidFill>
                <a:latin typeface="Arial"/>
                <a:ea typeface="Arial"/>
                <a:cs typeface="Arial"/>
                <a:sym typeface="Arial"/>
              </a:rPr>
              <a:t>. Every Marine, regardless of grade, has this responsibility.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6"/>
          <p:cNvSpPr txBox="1"/>
          <p:nvPr>
            <p:ph idx="1" type="body"/>
          </p:nvPr>
        </p:nvSpPr>
        <p:spPr>
          <a:xfrm>
            <a:off x="304800" y="2057400"/>
            <a:ext cx="8382000" cy="1752600"/>
          </a:xfrm>
          <a:prstGeom prst="rect">
            <a:avLst/>
          </a:prstGeom>
          <a:solidFill>
            <a:schemeClr val="dk1"/>
          </a:solidFill>
          <a:ln cap="flat" cmpd="sng" w="3810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FFFF00"/>
              </a:buClr>
              <a:buSzPts val="4000"/>
              <a:buFont typeface="Arial"/>
              <a:buNone/>
            </a:pPr>
            <a:r>
              <a:rPr b="1" i="0" lang="en-US" sz="4000" u="none">
                <a:solidFill>
                  <a:srgbClr val="FFFF00"/>
                </a:solidFill>
                <a:latin typeface="Arial"/>
                <a:ea typeface="Arial"/>
                <a:cs typeface="Arial"/>
                <a:sym typeface="Arial"/>
              </a:rPr>
              <a:t>How do we make decisions in a simple or simplified moral field?</a:t>
            </a:r>
            <a:endParaRPr/>
          </a:p>
        </p:txBody>
      </p:sp>
      <p:sp>
        <p:nvSpPr>
          <p:cNvPr id="177" name="Google Shape;177;p26"/>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