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63" r:id="rId5"/>
    <p:sldId id="264" r:id="rId6"/>
    <p:sldId id="265" r:id="rId7"/>
    <p:sldId id="319" r:id="rId8"/>
    <p:sldId id="266" r:id="rId9"/>
    <p:sldId id="260" r:id="rId10"/>
    <p:sldId id="267" r:id="rId11"/>
    <p:sldId id="268" r:id="rId12"/>
    <p:sldId id="270" r:id="rId13"/>
    <p:sldId id="269" r:id="rId14"/>
    <p:sldId id="278" r:id="rId15"/>
    <p:sldId id="320" r:id="rId16"/>
    <p:sldId id="313" r:id="rId17"/>
    <p:sldId id="314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88A9"/>
    <a:srgbClr val="65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7D551-C59B-4EF4-9E1F-1FB70F1E2B62}" v="1" dt="2024-07-03T16:43:27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4E557-4459-4296-9A23-0C17F3CF10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0E8214-B2BE-4CD3-A6C2-92AC50E0293E}">
      <dgm:prSet phldrT="[Text]" phldr="0"/>
      <dgm:spPr/>
      <dgm:t>
        <a:bodyPr/>
        <a:lstStyle/>
        <a:p>
          <a:r>
            <a:rPr lang="en-US" b="1">
              <a:solidFill>
                <a:schemeClr val="bg1"/>
              </a:solidFill>
              <a:latin typeface="Calibri"/>
              <a:ea typeface="Calibri"/>
              <a:cs typeface="Calibri"/>
            </a:rPr>
            <a:t>Archives</a:t>
          </a:r>
          <a:endParaRPr lang="en-US">
            <a:solidFill>
              <a:schemeClr val="bg1"/>
            </a:solidFill>
          </a:endParaRPr>
        </a:p>
      </dgm:t>
    </dgm:pt>
    <dgm:pt modelId="{6EBFB4CF-4BA1-48E3-869C-5241F944EE22}" type="parTrans" cxnId="{5970A36F-D25A-499F-B582-0CB76E1B2228}">
      <dgm:prSet/>
      <dgm:spPr/>
      <dgm:t>
        <a:bodyPr/>
        <a:lstStyle/>
        <a:p>
          <a:endParaRPr lang="en-US"/>
        </a:p>
      </dgm:t>
    </dgm:pt>
    <dgm:pt modelId="{EDCB04E6-5863-4750-99F2-99C91F02C997}" type="sibTrans" cxnId="{5970A36F-D25A-499F-B582-0CB76E1B2228}">
      <dgm:prSet/>
      <dgm:spPr/>
      <dgm:t>
        <a:bodyPr/>
        <a:lstStyle/>
        <a:p>
          <a:endParaRPr lang="en-US"/>
        </a:p>
      </dgm:t>
    </dgm:pt>
    <dgm:pt modelId="{037E16D9-F9DC-4063-BC62-608C4699FC17}">
      <dgm:prSet phldrT="[Text]" phldr="0"/>
      <dgm:spPr/>
      <dgm:t>
        <a:bodyPr/>
        <a:lstStyle/>
        <a:p>
          <a:pPr rtl="0"/>
          <a:r>
            <a:rPr lang="en-US">
              <a:solidFill>
                <a:srgbClr val="000000"/>
              </a:solidFill>
              <a:latin typeface="Calibri"/>
              <a:ea typeface="Calibri"/>
              <a:cs typeface="Calibri"/>
            </a:rPr>
            <a:t>Holdings estimated 20M pages, &gt;4M photographs, 30K maps. </a:t>
          </a:r>
          <a:endParaRPr lang="en-US"/>
        </a:p>
      </dgm:t>
    </dgm:pt>
    <dgm:pt modelId="{03EB110C-AB37-4822-B869-6D49DBDC88D4}" type="parTrans" cxnId="{6D37C3D5-625F-4C6C-A45E-A8093DAB5019}">
      <dgm:prSet/>
      <dgm:spPr/>
      <dgm:t>
        <a:bodyPr/>
        <a:lstStyle/>
        <a:p>
          <a:endParaRPr lang="en-US"/>
        </a:p>
      </dgm:t>
    </dgm:pt>
    <dgm:pt modelId="{129C1A69-1C37-4929-96A6-DDF40B6EA4E1}" type="sibTrans" cxnId="{6D37C3D5-625F-4C6C-A45E-A8093DAB5019}">
      <dgm:prSet/>
      <dgm:spPr/>
      <dgm:t>
        <a:bodyPr/>
        <a:lstStyle/>
        <a:p>
          <a:endParaRPr lang="en-US"/>
        </a:p>
      </dgm:t>
    </dgm:pt>
    <dgm:pt modelId="{89F17D03-BAF2-491A-9D12-C9F4AE5626EF}">
      <dgm:prSet phldrT="[Text]" phldr="0"/>
      <dgm:spPr/>
      <dgm:t>
        <a:bodyPr/>
        <a:lstStyle/>
        <a:p>
          <a:pPr rtl="0"/>
          <a:r>
            <a:rPr lang="en-US" b="1">
              <a:solidFill>
                <a:schemeClr val="bg1"/>
              </a:solidFill>
              <a:latin typeface="Calibri"/>
              <a:ea typeface="Calibri"/>
              <a:cs typeface="Calibri"/>
            </a:rPr>
            <a:t>Field Historians</a:t>
          </a:r>
          <a:endParaRPr lang="en-US">
            <a:solidFill>
              <a:schemeClr val="bg1"/>
            </a:solidFill>
            <a:latin typeface="Aptos Display" panose="02110004020202020204"/>
            <a:ea typeface="Calibri"/>
            <a:cs typeface="Calibri"/>
          </a:endParaRPr>
        </a:p>
      </dgm:t>
    </dgm:pt>
    <dgm:pt modelId="{72E08115-F4AC-4A84-BABD-F5BC80281911}" type="parTrans" cxnId="{61788BF0-F10C-4B83-B22F-66153877AD2B}">
      <dgm:prSet/>
      <dgm:spPr/>
      <dgm:t>
        <a:bodyPr/>
        <a:lstStyle/>
        <a:p>
          <a:endParaRPr lang="en-US"/>
        </a:p>
      </dgm:t>
    </dgm:pt>
    <dgm:pt modelId="{ABAD6434-B153-45E5-B83D-011EEA1CA4C4}" type="sibTrans" cxnId="{61788BF0-F10C-4B83-B22F-66153877AD2B}">
      <dgm:prSet/>
      <dgm:spPr/>
      <dgm:t>
        <a:bodyPr/>
        <a:lstStyle/>
        <a:p>
          <a:endParaRPr lang="en-US"/>
        </a:p>
      </dgm:t>
    </dgm:pt>
    <dgm:pt modelId="{C5092BD1-2040-4A1F-B987-E28526521700}">
      <dgm:prSet phldrT="[Text]" phldr="0"/>
      <dgm:spPr/>
      <dgm:t>
        <a:bodyPr/>
        <a:lstStyle/>
        <a:p>
          <a:r>
            <a:rPr lang="en-US" b="1">
              <a:solidFill>
                <a:schemeClr val="bg1"/>
              </a:solidFill>
              <a:latin typeface="Calibri"/>
              <a:ea typeface="Calibri"/>
              <a:cs typeface="Calibri"/>
            </a:rPr>
            <a:t>Histories</a:t>
          </a:r>
          <a:endParaRPr lang="en-US">
            <a:solidFill>
              <a:schemeClr val="bg1"/>
            </a:solidFill>
          </a:endParaRPr>
        </a:p>
      </dgm:t>
    </dgm:pt>
    <dgm:pt modelId="{459C0EF9-ACC7-45DA-BC87-FAD3880D0422}" type="parTrans" cxnId="{423BDC72-CD19-458A-BEB0-6213710696AF}">
      <dgm:prSet/>
      <dgm:spPr/>
      <dgm:t>
        <a:bodyPr/>
        <a:lstStyle/>
        <a:p>
          <a:endParaRPr lang="en-US"/>
        </a:p>
      </dgm:t>
    </dgm:pt>
    <dgm:pt modelId="{9092A56E-A2FF-44A7-8AC3-ED2B902D9DC6}" type="sibTrans" cxnId="{423BDC72-CD19-458A-BEB0-6213710696AF}">
      <dgm:prSet/>
      <dgm:spPr/>
      <dgm:t>
        <a:bodyPr/>
        <a:lstStyle/>
        <a:p>
          <a:endParaRPr lang="en-US"/>
        </a:p>
      </dgm:t>
    </dgm:pt>
    <dgm:pt modelId="{74B51770-D1FF-46ED-9224-DF169AC0DDFE}">
      <dgm:prSet phldr="0"/>
      <dgm:spPr/>
      <dgm:t>
        <a:bodyPr/>
        <a:lstStyle/>
        <a:p>
          <a:pPr rtl="0"/>
          <a:r>
            <a:rPr lang="en-US">
              <a:solidFill>
                <a:srgbClr val="000000"/>
              </a:solidFill>
              <a:latin typeface="Calibri"/>
              <a:ea typeface="Calibri"/>
              <a:cs typeface="Calibri"/>
            </a:rPr>
            <a:t>95% of records declassified - available to all researchers</a:t>
          </a:r>
        </a:p>
      </dgm:t>
    </dgm:pt>
    <dgm:pt modelId="{75649B76-1928-4AC0-9327-C64131C9B922}" type="parTrans" cxnId="{D57B89A3-8BCC-4C97-A813-8736C3FDFFAB}">
      <dgm:prSet/>
      <dgm:spPr/>
      <dgm:t>
        <a:bodyPr/>
        <a:lstStyle/>
        <a:p>
          <a:endParaRPr lang="en-US"/>
        </a:p>
      </dgm:t>
    </dgm:pt>
    <dgm:pt modelId="{E2286997-55DD-4501-BF73-BB341F8F565D}" type="sibTrans" cxnId="{D57B89A3-8BCC-4C97-A813-8736C3FDFFAB}">
      <dgm:prSet/>
      <dgm:spPr/>
      <dgm:t>
        <a:bodyPr/>
        <a:lstStyle/>
        <a:p>
          <a:endParaRPr lang="en-US"/>
        </a:p>
      </dgm:t>
    </dgm:pt>
    <dgm:pt modelId="{13D58CFC-5268-4863-A995-F2E885EBF520}">
      <dgm:prSet phldr="0"/>
      <dgm:spPr/>
      <dgm:t>
        <a:bodyPr/>
        <a:lstStyle/>
        <a:p>
          <a:pPr algn="l" rtl="0"/>
          <a:r>
            <a:rPr lang="en-US">
              <a:solidFill>
                <a:srgbClr val="000000"/>
              </a:solidFill>
              <a:latin typeface="Calibri"/>
              <a:ea typeface="Calibri"/>
              <a:cs typeface="Calibri"/>
            </a:rPr>
            <a:t>&gt;2M digitized record pages and photographs (90% of all Command Chronologies)</a:t>
          </a:r>
        </a:p>
      </dgm:t>
    </dgm:pt>
    <dgm:pt modelId="{07B3C501-B1A2-4343-A386-394983D76CD3}" type="parTrans" cxnId="{47A880FE-CB04-4F10-B5E8-521000637872}">
      <dgm:prSet/>
      <dgm:spPr/>
      <dgm:t>
        <a:bodyPr/>
        <a:lstStyle/>
        <a:p>
          <a:endParaRPr lang="en-US"/>
        </a:p>
      </dgm:t>
    </dgm:pt>
    <dgm:pt modelId="{3D683E6C-B671-4580-8FC4-542DC7E042D9}" type="sibTrans" cxnId="{47A880FE-CB04-4F10-B5E8-521000637872}">
      <dgm:prSet/>
      <dgm:spPr/>
      <dgm:t>
        <a:bodyPr/>
        <a:lstStyle/>
        <a:p>
          <a:endParaRPr lang="en-US"/>
        </a:p>
      </dgm:t>
    </dgm:pt>
    <dgm:pt modelId="{3F45952A-3191-4C28-BFE8-40E6AD2D4048}">
      <dgm:prSet phldr="0"/>
      <dgm:spPr/>
      <dgm:t>
        <a:bodyPr/>
        <a:lstStyle/>
        <a:p>
          <a:pPr rtl="0"/>
          <a:r>
            <a:rPr lang="en-US">
              <a:solidFill>
                <a:srgbClr val="000000"/>
              </a:solidFill>
              <a:latin typeface="Calibri"/>
              <a:ea typeface="Calibri"/>
              <a:cs typeface="Calibri"/>
            </a:rPr>
            <a:t>Reserve Individual Mobilization Augmentees </a:t>
          </a:r>
          <a:endParaRPr lang="en-US">
            <a:latin typeface="Aptos Display" panose="02110004020202020204"/>
            <a:ea typeface="Calibri"/>
            <a:cs typeface="Calibri"/>
          </a:endParaRPr>
        </a:p>
      </dgm:t>
    </dgm:pt>
    <dgm:pt modelId="{EAC570C4-F188-4958-A0D6-9F6B4B9DE4D6}" type="parTrans" cxnId="{9A4BF454-8E98-403A-A74C-C728EED0332E}">
      <dgm:prSet/>
      <dgm:spPr/>
      <dgm:t>
        <a:bodyPr/>
        <a:lstStyle/>
        <a:p>
          <a:endParaRPr lang="en-US"/>
        </a:p>
      </dgm:t>
    </dgm:pt>
    <dgm:pt modelId="{6BE5CA6D-6A34-40B5-8934-A598C7AF1169}" type="sibTrans" cxnId="{9A4BF454-8E98-403A-A74C-C728EED0332E}">
      <dgm:prSet/>
      <dgm:spPr/>
      <dgm:t>
        <a:bodyPr/>
        <a:lstStyle/>
        <a:p>
          <a:endParaRPr lang="en-US"/>
        </a:p>
      </dgm:t>
    </dgm:pt>
    <dgm:pt modelId="{6FA05D13-1A05-4D8C-8BC2-2A1AFF05BF64}">
      <dgm:prSet phldr="0"/>
      <dgm:spPr/>
      <dgm:t>
        <a:bodyPr/>
        <a:lstStyle/>
        <a:p>
          <a:pPr rtl="0"/>
          <a:r>
            <a:rPr lang="en-US">
              <a:solidFill>
                <a:srgbClr val="000000"/>
              </a:solidFill>
              <a:latin typeface="Calibri"/>
              <a:ea typeface="Calibri"/>
              <a:cs typeface="Calibri"/>
            </a:rPr>
            <a:t>HD’s “forward presence” with MEFs and operating </a:t>
          </a:r>
          <a:r>
            <a:rPr lang="en-US">
              <a:latin typeface="Calibri"/>
              <a:ea typeface="Calibri"/>
              <a:cs typeface="Calibri"/>
            </a:rPr>
            <a:t>units</a:t>
          </a:r>
          <a:endParaRPr lang="en-US">
            <a:latin typeface="Aptos Display" panose="02110004020202020204"/>
            <a:ea typeface="Calibri"/>
            <a:cs typeface="Calibri"/>
          </a:endParaRPr>
        </a:p>
      </dgm:t>
    </dgm:pt>
    <dgm:pt modelId="{3068C017-31EF-487E-BE80-6A0B0599FF0F}" type="parTrans" cxnId="{FDC37E26-7E7C-4D72-B361-139BB74765DA}">
      <dgm:prSet/>
      <dgm:spPr/>
      <dgm:t>
        <a:bodyPr/>
        <a:lstStyle/>
        <a:p>
          <a:endParaRPr lang="en-US"/>
        </a:p>
      </dgm:t>
    </dgm:pt>
    <dgm:pt modelId="{ADB3D944-DCAA-4AD4-9881-140277B441F2}" type="sibTrans" cxnId="{FDC37E26-7E7C-4D72-B361-139BB74765DA}">
      <dgm:prSet/>
      <dgm:spPr/>
      <dgm:t>
        <a:bodyPr/>
        <a:lstStyle/>
        <a:p>
          <a:endParaRPr lang="en-US"/>
        </a:p>
      </dgm:t>
    </dgm:pt>
    <dgm:pt modelId="{D92674D3-68AF-410D-A639-93F4E1F73CD7}">
      <dgm:prSet phldr="0"/>
      <dgm:spPr/>
      <dgm:t>
        <a:bodyPr/>
        <a:lstStyle/>
        <a:p>
          <a:r>
            <a:rPr lang="en-US">
              <a:solidFill>
                <a:srgbClr val="000000"/>
              </a:solidFill>
              <a:latin typeface="Calibri"/>
              <a:ea typeface="Calibri"/>
              <a:cs typeface="Calibri"/>
            </a:rPr>
            <a:t>Collect “real time” records and oral histories, contribute written products</a:t>
          </a:r>
          <a:endParaRPr lang="en-US"/>
        </a:p>
      </dgm:t>
    </dgm:pt>
    <dgm:pt modelId="{F043C311-2C0D-43B0-B7B6-C0B2AF8B4A7F}" type="parTrans" cxnId="{17BE4927-A32F-4EE6-BAA9-1011C003EBC9}">
      <dgm:prSet/>
      <dgm:spPr/>
      <dgm:t>
        <a:bodyPr/>
        <a:lstStyle/>
        <a:p>
          <a:endParaRPr lang="en-US"/>
        </a:p>
      </dgm:t>
    </dgm:pt>
    <dgm:pt modelId="{7143339C-BAF0-4E70-87F3-C64E24628DAD}" type="sibTrans" cxnId="{17BE4927-A32F-4EE6-BAA9-1011C003EBC9}">
      <dgm:prSet/>
      <dgm:spPr/>
      <dgm:t>
        <a:bodyPr/>
        <a:lstStyle/>
        <a:p>
          <a:endParaRPr lang="en-US"/>
        </a:p>
      </dgm:t>
    </dgm:pt>
    <dgm:pt modelId="{61F024BA-B87C-4417-A9CE-6E9D3A0B8432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Calibri"/>
              <a:ea typeface="Calibri"/>
              <a:cs typeface="Calibri"/>
            </a:rPr>
            <a:t> research and write official operational and institutional history</a:t>
          </a:r>
        </a:p>
      </dgm:t>
    </dgm:pt>
    <dgm:pt modelId="{4C5513F2-0A86-4138-9CC4-EC2C80EF8B32}" type="parTrans" cxnId="{7A67F92D-A2D4-484F-A240-141DAF8E8C8E}">
      <dgm:prSet/>
      <dgm:spPr/>
      <dgm:t>
        <a:bodyPr/>
        <a:lstStyle/>
        <a:p>
          <a:endParaRPr lang="en-US"/>
        </a:p>
      </dgm:t>
    </dgm:pt>
    <dgm:pt modelId="{26015E84-526F-4815-9B5C-2CAE830EF22A}" type="sibTrans" cxnId="{7A67F92D-A2D4-484F-A240-141DAF8E8C8E}">
      <dgm:prSet/>
      <dgm:spPr/>
      <dgm:t>
        <a:bodyPr/>
        <a:lstStyle/>
        <a:p>
          <a:endParaRPr lang="en-US"/>
        </a:p>
      </dgm:t>
    </dgm:pt>
    <dgm:pt modelId="{0B321B61-B432-445B-974D-F5DE9E87A46A}">
      <dgm:prSet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Calibri"/>
              <a:ea typeface="Calibri"/>
              <a:cs typeface="Calibri"/>
            </a:rPr>
            <a:t>Multi-volume series; commemoratives, monographs, battle studies, etc.</a:t>
          </a:r>
          <a:endParaRPr lang="en-US">
            <a:solidFill>
              <a:schemeClr val="tx1"/>
            </a:solidFill>
            <a:latin typeface="Aptos Display" panose="02110004020202020204"/>
            <a:ea typeface="Calibri"/>
            <a:cs typeface="Calibri"/>
          </a:endParaRPr>
        </a:p>
      </dgm:t>
    </dgm:pt>
    <dgm:pt modelId="{00378BE6-FDF0-48D5-8C88-DAABA5A070BD}" type="parTrans" cxnId="{AB14B712-5AEF-4C68-864B-8C9F086E32C5}">
      <dgm:prSet/>
      <dgm:spPr/>
      <dgm:t>
        <a:bodyPr/>
        <a:lstStyle/>
        <a:p>
          <a:endParaRPr lang="en-US"/>
        </a:p>
      </dgm:t>
    </dgm:pt>
    <dgm:pt modelId="{D320ABC2-D334-4EF1-BB4A-21BF13FD84D0}" type="sibTrans" cxnId="{AB14B712-5AEF-4C68-864B-8C9F086E32C5}">
      <dgm:prSet/>
      <dgm:spPr/>
      <dgm:t>
        <a:bodyPr/>
        <a:lstStyle/>
        <a:p>
          <a:endParaRPr lang="en-US"/>
        </a:p>
      </dgm:t>
    </dgm:pt>
    <dgm:pt modelId="{D406F5B9-23E0-4FC8-9D95-7BCAE8EC26BC}">
      <dgm:prSet phldr="0"/>
      <dgm:spPr/>
      <dgm:t>
        <a:bodyPr/>
        <a:lstStyle/>
        <a:p>
          <a:r>
            <a:rPr lang="en-US">
              <a:solidFill>
                <a:schemeClr val="tx1"/>
              </a:solidFill>
              <a:latin typeface="Calibri"/>
              <a:ea typeface="Calibri"/>
              <a:cs typeface="Calibri"/>
            </a:rPr>
            <a:t>WWII “Red” Books, Vietnam Series, </a:t>
          </a:r>
          <a:r>
            <a:rPr lang="en-US" i="1">
              <a:solidFill>
                <a:schemeClr val="tx1"/>
              </a:solidFill>
              <a:latin typeface="Calibri"/>
              <a:ea typeface="Calibri"/>
              <a:cs typeface="Calibri"/>
            </a:rPr>
            <a:t>Quantico: Crossroads of the Marine Corp</a:t>
          </a:r>
          <a:endParaRPr lang="en-US" b="0">
            <a:solidFill>
              <a:schemeClr val="tx1"/>
            </a:solidFill>
            <a:latin typeface="Calibri"/>
            <a:ea typeface="Calibri"/>
            <a:cs typeface="Calibri"/>
          </a:endParaRPr>
        </a:p>
      </dgm:t>
    </dgm:pt>
    <dgm:pt modelId="{8970B9AB-6966-4635-8108-E8FF0D9B21F2}" type="parTrans" cxnId="{76F701B3-504F-4F2D-90E9-8D61E97BDB63}">
      <dgm:prSet/>
      <dgm:spPr/>
      <dgm:t>
        <a:bodyPr/>
        <a:lstStyle/>
        <a:p>
          <a:endParaRPr lang="en-US"/>
        </a:p>
      </dgm:t>
    </dgm:pt>
    <dgm:pt modelId="{657FC63D-F1FF-4CD8-A2C3-96D7A1361408}" type="sibTrans" cxnId="{76F701B3-504F-4F2D-90E9-8D61E97BDB63}">
      <dgm:prSet/>
      <dgm:spPr/>
      <dgm:t>
        <a:bodyPr/>
        <a:lstStyle/>
        <a:p>
          <a:endParaRPr lang="en-US"/>
        </a:p>
      </dgm:t>
    </dgm:pt>
    <dgm:pt modelId="{56946319-94F3-44E1-AA69-4D245532B5EE}" type="pres">
      <dgm:prSet presAssocID="{18C4E557-4459-4296-9A23-0C17F3CF10BC}" presName="Name0" presStyleCnt="0">
        <dgm:presLayoutVars>
          <dgm:dir/>
          <dgm:animLvl val="lvl"/>
          <dgm:resizeHandles val="exact"/>
        </dgm:presLayoutVars>
      </dgm:prSet>
      <dgm:spPr/>
    </dgm:pt>
    <dgm:pt modelId="{C39840D5-078C-48AE-AA02-625D6D1C727C}" type="pres">
      <dgm:prSet presAssocID="{C00E8214-B2BE-4CD3-A6C2-92AC50E0293E}" presName="composite" presStyleCnt="0"/>
      <dgm:spPr/>
    </dgm:pt>
    <dgm:pt modelId="{A0BF781E-1654-4433-9389-8EDCD1718AD9}" type="pres">
      <dgm:prSet presAssocID="{C00E8214-B2BE-4CD3-A6C2-92AC50E0293E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solidFill>
          <a:srgbClr val="650600"/>
        </a:solidFill>
      </dgm:spPr>
    </dgm:pt>
    <dgm:pt modelId="{C70C1336-52C2-48C8-9D49-CAF95430DD54}" type="pres">
      <dgm:prSet presAssocID="{C00E8214-B2BE-4CD3-A6C2-92AC50E0293E}" presName="desTx" presStyleLbl="alignAccFollowNode1" presStyleIdx="0" presStyleCnt="3">
        <dgm:presLayoutVars>
          <dgm:bulletEnabled val="1"/>
        </dgm:presLayoutVars>
      </dgm:prSet>
      <dgm:spPr/>
    </dgm:pt>
    <dgm:pt modelId="{A1079DCD-263A-490F-96B0-6F36AF9E401B}" type="pres">
      <dgm:prSet presAssocID="{EDCB04E6-5863-4750-99F2-99C91F02C997}" presName="space" presStyleCnt="0"/>
      <dgm:spPr/>
    </dgm:pt>
    <dgm:pt modelId="{009DE569-94A3-41E3-B348-35533FA508BA}" type="pres">
      <dgm:prSet presAssocID="{89F17D03-BAF2-491A-9D12-C9F4AE5626EF}" presName="composite" presStyleCnt="0"/>
      <dgm:spPr/>
    </dgm:pt>
    <dgm:pt modelId="{28EC2CFD-668B-4D9A-AF39-63589287B93E}" type="pres">
      <dgm:prSet presAssocID="{89F17D03-BAF2-491A-9D12-C9F4AE5626EF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solidFill>
          <a:srgbClr val="650600"/>
        </a:solidFill>
      </dgm:spPr>
    </dgm:pt>
    <dgm:pt modelId="{3237EA93-21D6-4FC8-A665-F8B2DBB7C219}" type="pres">
      <dgm:prSet presAssocID="{89F17D03-BAF2-491A-9D12-C9F4AE5626EF}" presName="desTx" presStyleLbl="alignAccFollowNode1" presStyleIdx="1" presStyleCnt="3">
        <dgm:presLayoutVars>
          <dgm:bulletEnabled val="1"/>
        </dgm:presLayoutVars>
      </dgm:prSet>
      <dgm:spPr/>
    </dgm:pt>
    <dgm:pt modelId="{63ED7F59-8556-4F56-BBFE-EE6CFF0E501D}" type="pres">
      <dgm:prSet presAssocID="{ABAD6434-B153-45E5-B83D-011EEA1CA4C4}" presName="space" presStyleCnt="0"/>
      <dgm:spPr/>
    </dgm:pt>
    <dgm:pt modelId="{ED4BD851-862B-48B0-B1A1-303CFFBE2B44}" type="pres">
      <dgm:prSet presAssocID="{C5092BD1-2040-4A1F-B987-E28526521700}" presName="composite" presStyleCnt="0"/>
      <dgm:spPr/>
    </dgm:pt>
    <dgm:pt modelId="{E96AC905-5562-4686-B79A-B43414861426}" type="pres">
      <dgm:prSet presAssocID="{C5092BD1-2040-4A1F-B987-E28526521700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solidFill>
          <a:srgbClr val="650600"/>
        </a:solidFill>
      </dgm:spPr>
    </dgm:pt>
    <dgm:pt modelId="{4912F483-C589-4979-BE4B-7DF66B045B5D}" type="pres">
      <dgm:prSet presAssocID="{C5092BD1-2040-4A1F-B987-E2852652170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B14B712-5AEF-4C68-864B-8C9F086E32C5}" srcId="{C5092BD1-2040-4A1F-B987-E28526521700}" destId="{0B321B61-B432-445B-974D-F5DE9E87A46A}" srcOrd="1" destOrd="0" parTransId="{00378BE6-FDF0-48D5-8C88-DAABA5A070BD}" sibTransId="{D320ABC2-D334-4EF1-BB4A-21BF13FD84D0}"/>
    <dgm:cxn modelId="{FDC37E26-7E7C-4D72-B361-139BB74765DA}" srcId="{89F17D03-BAF2-491A-9D12-C9F4AE5626EF}" destId="{6FA05D13-1A05-4D8C-8BC2-2A1AFF05BF64}" srcOrd="1" destOrd="0" parTransId="{3068C017-31EF-487E-BE80-6A0B0599FF0F}" sibTransId="{ADB3D944-DCAA-4AD4-9881-140277B441F2}"/>
    <dgm:cxn modelId="{17BE4927-A32F-4EE6-BAA9-1011C003EBC9}" srcId="{89F17D03-BAF2-491A-9D12-C9F4AE5626EF}" destId="{D92674D3-68AF-410D-A639-93F4E1F73CD7}" srcOrd="2" destOrd="0" parTransId="{F043C311-2C0D-43B0-B7B6-C0B2AF8B4A7F}" sibTransId="{7143339C-BAF0-4E70-87F3-C64E24628DAD}"/>
    <dgm:cxn modelId="{7A67F92D-A2D4-484F-A240-141DAF8E8C8E}" srcId="{C5092BD1-2040-4A1F-B987-E28526521700}" destId="{61F024BA-B87C-4417-A9CE-6E9D3A0B8432}" srcOrd="0" destOrd="0" parTransId="{4C5513F2-0A86-4138-9CC4-EC2C80EF8B32}" sibTransId="{26015E84-526F-4815-9B5C-2CAE830EF22A}"/>
    <dgm:cxn modelId="{6CE5313E-A67B-468E-AFF4-4B9C2C9A616A}" type="presOf" srcId="{89F17D03-BAF2-491A-9D12-C9F4AE5626EF}" destId="{28EC2CFD-668B-4D9A-AF39-63589287B93E}" srcOrd="0" destOrd="0" presId="urn:microsoft.com/office/officeart/2005/8/layout/hList1"/>
    <dgm:cxn modelId="{5970A36F-D25A-499F-B582-0CB76E1B2228}" srcId="{18C4E557-4459-4296-9A23-0C17F3CF10BC}" destId="{C00E8214-B2BE-4CD3-A6C2-92AC50E0293E}" srcOrd="0" destOrd="0" parTransId="{6EBFB4CF-4BA1-48E3-869C-5241F944EE22}" sibTransId="{EDCB04E6-5863-4750-99F2-99C91F02C997}"/>
    <dgm:cxn modelId="{423BDC72-CD19-458A-BEB0-6213710696AF}" srcId="{18C4E557-4459-4296-9A23-0C17F3CF10BC}" destId="{C5092BD1-2040-4A1F-B987-E28526521700}" srcOrd="2" destOrd="0" parTransId="{459C0EF9-ACC7-45DA-BC87-FAD3880D0422}" sibTransId="{9092A56E-A2FF-44A7-8AC3-ED2B902D9DC6}"/>
    <dgm:cxn modelId="{9A4BF454-8E98-403A-A74C-C728EED0332E}" srcId="{89F17D03-BAF2-491A-9D12-C9F4AE5626EF}" destId="{3F45952A-3191-4C28-BFE8-40E6AD2D4048}" srcOrd="0" destOrd="0" parTransId="{EAC570C4-F188-4958-A0D6-9F6B4B9DE4D6}" sibTransId="{6BE5CA6D-6A34-40B5-8934-A598C7AF1169}"/>
    <dgm:cxn modelId="{1CE85E7B-369F-4C66-8BCB-2BD3721841F9}" type="presOf" srcId="{D92674D3-68AF-410D-A639-93F4E1F73CD7}" destId="{3237EA93-21D6-4FC8-A665-F8B2DBB7C219}" srcOrd="0" destOrd="2" presId="urn:microsoft.com/office/officeart/2005/8/layout/hList1"/>
    <dgm:cxn modelId="{DD0B6887-6DA9-42FA-BA6A-AF4710835176}" type="presOf" srcId="{13D58CFC-5268-4863-A995-F2E885EBF520}" destId="{C70C1336-52C2-48C8-9D49-CAF95430DD54}" srcOrd="0" destOrd="2" presId="urn:microsoft.com/office/officeart/2005/8/layout/hList1"/>
    <dgm:cxn modelId="{BA55A68F-9E53-4285-9DBA-A98604B18071}" type="presOf" srcId="{74B51770-D1FF-46ED-9224-DF169AC0DDFE}" destId="{C70C1336-52C2-48C8-9D49-CAF95430DD54}" srcOrd="0" destOrd="0" presId="urn:microsoft.com/office/officeart/2005/8/layout/hList1"/>
    <dgm:cxn modelId="{5D534A9B-3AB6-4E01-9281-35244D9EC6F3}" type="presOf" srcId="{037E16D9-F9DC-4063-BC62-608C4699FC17}" destId="{C70C1336-52C2-48C8-9D49-CAF95430DD54}" srcOrd="0" destOrd="1" presId="urn:microsoft.com/office/officeart/2005/8/layout/hList1"/>
    <dgm:cxn modelId="{131A709C-8CE2-49C5-8752-F267F2597771}" type="presOf" srcId="{18C4E557-4459-4296-9A23-0C17F3CF10BC}" destId="{56946319-94F3-44E1-AA69-4D245532B5EE}" srcOrd="0" destOrd="0" presId="urn:microsoft.com/office/officeart/2005/8/layout/hList1"/>
    <dgm:cxn modelId="{A4B8D29D-64C6-46E2-A5C9-8277BCBFC2A5}" type="presOf" srcId="{61F024BA-B87C-4417-A9CE-6E9D3A0B8432}" destId="{4912F483-C589-4979-BE4B-7DF66B045B5D}" srcOrd="0" destOrd="0" presId="urn:microsoft.com/office/officeart/2005/8/layout/hList1"/>
    <dgm:cxn modelId="{872457A3-B271-461A-B437-59470301040F}" type="presOf" srcId="{D406F5B9-23E0-4FC8-9D95-7BCAE8EC26BC}" destId="{4912F483-C589-4979-BE4B-7DF66B045B5D}" srcOrd="0" destOrd="2" presId="urn:microsoft.com/office/officeart/2005/8/layout/hList1"/>
    <dgm:cxn modelId="{D57B89A3-8BCC-4C97-A813-8736C3FDFFAB}" srcId="{C00E8214-B2BE-4CD3-A6C2-92AC50E0293E}" destId="{74B51770-D1FF-46ED-9224-DF169AC0DDFE}" srcOrd="0" destOrd="0" parTransId="{75649B76-1928-4AC0-9327-C64131C9B922}" sibTransId="{E2286997-55DD-4501-BF73-BB341F8F565D}"/>
    <dgm:cxn modelId="{99D73EB1-EE18-46D6-925F-2EDE3DECB535}" type="presOf" srcId="{C00E8214-B2BE-4CD3-A6C2-92AC50E0293E}" destId="{A0BF781E-1654-4433-9389-8EDCD1718AD9}" srcOrd="0" destOrd="0" presId="urn:microsoft.com/office/officeart/2005/8/layout/hList1"/>
    <dgm:cxn modelId="{76F701B3-504F-4F2D-90E9-8D61E97BDB63}" srcId="{C5092BD1-2040-4A1F-B987-E28526521700}" destId="{D406F5B9-23E0-4FC8-9D95-7BCAE8EC26BC}" srcOrd="2" destOrd="0" parTransId="{8970B9AB-6966-4635-8108-E8FF0D9B21F2}" sibTransId="{657FC63D-F1FF-4CD8-A2C3-96D7A1361408}"/>
    <dgm:cxn modelId="{2E5B26C6-EB2F-4170-AB16-0248698A0398}" type="presOf" srcId="{6FA05D13-1A05-4D8C-8BC2-2A1AFF05BF64}" destId="{3237EA93-21D6-4FC8-A665-F8B2DBB7C219}" srcOrd="0" destOrd="1" presId="urn:microsoft.com/office/officeart/2005/8/layout/hList1"/>
    <dgm:cxn modelId="{6D37C3D5-625F-4C6C-A45E-A8093DAB5019}" srcId="{C00E8214-B2BE-4CD3-A6C2-92AC50E0293E}" destId="{037E16D9-F9DC-4063-BC62-608C4699FC17}" srcOrd="1" destOrd="0" parTransId="{03EB110C-AB37-4822-B869-6D49DBDC88D4}" sibTransId="{129C1A69-1C37-4929-96A6-DDF40B6EA4E1}"/>
    <dgm:cxn modelId="{C57DE8DA-D0CF-46EE-909D-32BC0AF9F1B4}" type="presOf" srcId="{C5092BD1-2040-4A1F-B987-E28526521700}" destId="{E96AC905-5562-4686-B79A-B43414861426}" srcOrd="0" destOrd="0" presId="urn:microsoft.com/office/officeart/2005/8/layout/hList1"/>
    <dgm:cxn modelId="{D8F06EE3-02F2-4C14-841C-63AF9D31E8EA}" type="presOf" srcId="{3F45952A-3191-4C28-BFE8-40E6AD2D4048}" destId="{3237EA93-21D6-4FC8-A665-F8B2DBB7C219}" srcOrd="0" destOrd="0" presId="urn:microsoft.com/office/officeart/2005/8/layout/hList1"/>
    <dgm:cxn modelId="{6303CBE9-A768-4486-B07A-7C4FB2E532F8}" type="presOf" srcId="{0B321B61-B432-445B-974D-F5DE9E87A46A}" destId="{4912F483-C589-4979-BE4B-7DF66B045B5D}" srcOrd="0" destOrd="1" presId="urn:microsoft.com/office/officeart/2005/8/layout/hList1"/>
    <dgm:cxn modelId="{61788BF0-F10C-4B83-B22F-66153877AD2B}" srcId="{18C4E557-4459-4296-9A23-0C17F3CF10BC}" destId="{89F17D03-BAF2-491A-9D12-C9F4AE5626EF}" srcOrd="1" destOrd="0" parTransId="{72E08115-F4AC-4A84-BABD-F5BC80281911}" sibTransId="{ABAD6434-B153-45E5-B83D-011EEA1CA4C4}"/>
    <dgm:cxn modelId="{47A880FE-CB04-4F10-B5E8-521000637872}" srcId="{037E16D9-F9DC-4063-BC62-608C4699FC17}" destId="{13D58CFC-5268-4863-A995-F2E885EBF520}" srcOrd="0" destOrd="0" parTransId="{07B3C501-B1A2-4343-A386-394983D76CD3}" sibTransId="{3D683E6C-B671-4580-8FC4-542DC7E042D9}"/>
    <dgm:cxn modelId="{E970A9EA-CD5B-4219-A6A7-B8B2CAEC862A}" type="presParOf" srcId="{56946319-94F3-44E1-AA69-4D245532B5EE}" destId="{C39840D5-078C-48AE-AA02-625D6D1C727C}" srcOrd="0" destOrd="0" presId="urn:microsoft.com/office/officeart/2005/8/layout/hList1"/>
    <dgm:cxn modelId="{06B1970B-E82E-4FDC-B8C2-5BADC6D0F19E}" type="presParOf" srcId="{C39840D5-078C-48AE-AA02-625D6D1C727C}" destId="{A0BF781E-1654-4433-9389-8EDCD1718AD9}" srcOrd="0" destOrd="0" presId="urn:microsoft.com/office/officeart/2005/8/layout/hList1"/>
    <dgm:cxn modelId="{B13E538C-2295-4E1C-8964-B48301EBFC0B}" type="presParOf" srcId="{C39840D5-078C-48AE-AA02-625D6D1C727C}" destId="{C70C1336-52C2-48C8-9D49-CAF95430DD54}" srcOrd="1" destOrd="0" presId="urn:microsoft.com/office/officeart/2005/8/layout/hList1"/>
    <dgm:cxn modelId="{F523A60A-3D3A-46B1-A756-89D254002A65}" type="presParOf" srcId="{56946319-94F3-44E1-AA69-4D245532B5EE}" destId="{A1079DCD-263A-490F-96B0-6F36AF9E401B}" srcOrd="1" destOrd="0" presId="urn:microsoft.com/office/officeart/2005/8/layout/hList1"/>
    <dgm:cxn modelId="{A18AB43E-99F9-4B5D-B141-C0F1B41E518D}" type="presParOf" srcId="{56946319-94F3-44E1-AA69-4D245532B5EE}" destId="{009DE569-94A3-41E3-B348-35533FA508BA}" srcOrd="2" destOrd="0" presId="urn:microsoft.com/office/officeart/2005/8/layout/hList1"/>
    <dgm:cxn modelId="{08B76DD2-4C9B-4361-9731-ACE863C68A1F}" type="presParOf" srcId="{009DE569-94A3-41E3-B348-35533FA508BA}" destId="{28EC2CFD-668B-4D9A-AF39-63589287B93E}" srcOrd="0" destOrd="0" presId="urn:microsoft.com/office/officeart/2005/8/layout/hList1"/>
    <dgm:cxn modelId="{5D02607D-892D-43E4-9B64-2F232F3B9593}" type="presParOf" srcId="{009DE569-94A3-41E3-B348-35533FA508BA}" destId="{3237EA93-21D6-4FC8-A665-F8B2DBB7C219}" srcOrd="1" destOrd="0" presId="urn:microsoft.com/office/officeart/2005/8/layout/hList1"/>
    <dgm:cxn modelId="{56B4E6EF-6B61-4810-A224-66A51DE11264}" type="presParOf" srcId="{56946319-94F3-44E1-AA69-4D245532B5EE}" destId="{63ED7F59-8556-4F56-BBFE-EE6CFF0E501D}" srcOrd="3" destOrd="0" presId="urn:microsoft.com/office/officeart/2005/8/layout/hList1"/>
    <dgm:cxn modelId="{33F9628C-1902-4701-91D7-542F0A34D021}" type="presParOf" srcId="{56946319-94F3-44E1-AA69-4D245532B5EE}" destId="{ED4BD851-862B-48B0-B1A1-303CFFBE2B44}" srcOrd="4" destOrd="0" presId="urn:microsoft.com/office/officeart/2005/8/layout/hList1"/>
    <dgm:cxn modelId="{BF6D0A1E-0E0E-4618-BCC2-FF8B651F5371}" type="presParOf" srcId="{ED4BD851-862B-48B0-B1A1-303CFFBE2B44}" destId="{E96AC905-5562-4686-B79A-B43414861426}" srcOrd="0" destOrd="0" presId="urn:microsoft.com/office/officeart/2005/8/layout/hList1"/>
    <dgm:cxn modelId="{926BCCB7-6704-48D0-B73D-6360D0829D3F}" type="presParOf" srcId="{ED4BD851-862B-48B0-B1A1-303CFFBE2B44}" destId="{4912F483-C589-4979-BE4B-7DF66B045B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66B842-3421-42DB-937D-BD73B28165B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9FD2D90-82C5-47E3-AC29-2D91EA933B4E}">
      <dgm:prSet phldrT="[Text]" phldr="0"/>
      <dgm:spPr/>
      <dgm:t>
        <a:bodyPr/>
        <a:lstStyle/>
        <a:p>
          <a:pPr algn="l"/>
          <a:r>
            <a:rPr lang="en-US">
              <a:solidFill>
                <a:schemeClr val="bg1"/>
              </a:solidFill>
              <a:latin typeface="Calibri"/>
              <a:ea typeface="Calibri"/>
              <a:cs typeface="Calibri"/>
            </a:rPr>
            <a:t>Produce definitive history projects on OIF and OEF</a:t>
          </a:r>
          <a:endParaRPr lang="en-US">
            <a:solidFill>
              <a:schemeClr val="bg1"/>
            </a:solidFill>
          </a:endParaRPr>
        </a:p>
      </dgm:t>
    </dgm:pt>
    <dgm:pt modelId="{27C07E41-933A-4241-ACCF-97712621EAD2}" type="parTrans" cxnId="{5E4594D5-3FB6-477A-9F37-6BDBB74A58A8}">
      <dgm:prSet/>
      <dgm:spPr/>
      <dgm:t>
        <a:bodyPr/>
        <a:lstStyle/>
        <a:p>
          <a:endParaRPr lang="en-US"/>
        </a:p>
      </dgm:t>
    </dgm:pt>
    <dgm:pt modelId="{32CAF060-B86A-487D-A7BC-D8D690F25317}" type="sibTrans" cxnId="{5E4594D5-3FB6-477A-9F37-6BDBB74A58A8}">
      <dgm:prSet/>
      <dgm:spPr/>
      <dgm:t>
        <a:bodyPr/>
        <a:lstStyle/>
        <a:p>
          <a:endParaRPr lang="en-US"/>
        </a:p>
      </dgm:t>
    </dgm:pt>
    <dgm:pt modelId="{7188BE17-14D0-4829-B11C-AF7DB57F28E2}">
      <dgm:prSet phldr="0"/>
      <dgm:spPr/>
      <dgm:t>
        <a:bodyPr/>
        <a:lstStyle/>
        <a:p>
          <a:pPr algn="l" rtl="0"/>
          <a:r>
            <a:rPr lang="en-US">
              <a:solidFill>
                <a:schemeClr val="bg1"/>
              </a:solidFill>
              <a:latin typeface="Calibri"/>
              <a:ea typeface="Calibri"/>
              <a:cs typeface="Calibri"/>
            </a:rPr>
            <a:t>Digitize and develop remote accessibility of archival collection</a:t>
          </a:r>
        </a:p>
      </dgm:t>
    </dgm:pt>
    <dgm:pt modelId="{86EE1BD4-17E9-4433-86B5-4C8E4D00AEF0}" type="parTrans" cxnId="{66B7AFD6-3F27-493D-A79B-0BB5DD2462AD}">
      <dgm:prSet/>
      <dgm:spPr/>
      <dgm:t>
        <a:bodyPr/>
        <a:lstStyle/>
        <a:p>
          <a:endParaRPr lang="en-US"/>
        </a:p>
      </dgm:t>
    </dgm:pt>
    <dgm:pt modelId="{B299E8BF-B5BB-476F-B9F2-429E71D6F43A}" type="sibTrans" cxnId="{66B7AFD6-3F27-493D-A79B-0BB5DD2462AD}">
      <dgm:prSet/>
      <dgm:spPr/>
      <dgm:t>
        <a:bodyPr/>
        <a:lstStyle/>
        <a:p>
          <a:endParaRPr lang="en-US"/>
        </a:p>
      </dgm:t>
    </dgm:pt>
    <dgm:pt modelId="{57F86524-B4E0-485F-BD12-3693FFDD8471}">
      <dgm:prSet phldr="0"/>
      <dgm:spPr/>
      <dgm:t>
        <a:bodyPr/>
        <a:lstStyle/>
        <a:p>
          <a:pPr algn="l"/>
          <a:r>
            <a:rPr lang="en-US">
              <a:solidFill>
                <a:schemeClr val="bg1"/>
              </a:solidFill>
              <a:latin typeface="Calibri"/>
              <a:ea typeface="Calibri"/>
              <a:cs typeface="Calibri"/>
            </a:rPr>
            <a:t>Develop and execute collection plan for OIF, OEF, and current operations</a:t>
          </a:r>
        </a:p>
      </dgm:t>
    </dgm:pt>
    <dgm:pt modelId="{DA8BF9A2-7C25-409D-AD93-E8F86FDC1009}" type="parTrans" cxnId="{56E4426C-7B54-4412-AE43-720B0535C2E1}">
      <dgm:prSet/>
      <dgm:spPr/>
      <dgm:t>
        <a:bodyPr/>
        <a:lstStyle/>
        <a:p>
          <a:endParaRPr lang="en-US"/>
        </a:p>
      </dgm:t>
    </dgm:pt>
    <dgm:pt modelId="{31C74ECF-0EC2-42BC-A28E-773B0C4B78F1}" type="sibTrans" cxnId="{56E4426C-7B54-4412-AE43-720B0535C2E1}">
      <dgm:prSet/>
      <dgm:spPr/>
      <dgm:t>
        <a:bodyPr/>
        <a:lstStyle/>
        <a:p>
          <a:endParaRPr lang="en-US"/>
        </a:p>
      </dgm:t>
    </dgm:pt>
    <dgm:pt modelId="{7DE80319-CAB7-49D3-A3A6-EEA446B28722}" type="pres">
      <dgm:prSet presAssocID="{4266B842-3421-42DB-937D-BD73B28165B0}" presName="Name0" presStyleCnt="0">
        <dgm:presLayoutVars>
          <dgm:dir/>
          <dgm:resizeHandles val="exact"/>
        </dgm:presLayoutVars>
      </dgm:prSet>
      <dgm:spPr/>
    </dgm:pt>
    <dgm:pt modelId="{5CF6F077-9909-4C93-84AF-897CED485374}" type="pres">
      <dgm:prSet presAssocID="{7188BE17-14D0-4829-B11C-AF7DB57F28E2}" presName="parTxOnly" presStyleLbl="node1" presStyleIdx="0" presStyleCnt="3">
        <dgm:presLayoutVars>
          <dgm:bulletEnabled val="1"/>
        </dgm:presLayoutVars>
      </dgm:prSet>
      <dgm:spPr>
        <a:solidFill>
          <a:srgbClr val="650600"/>
        </a:solidFill>
      </dgm:spPr>
    </dgm:pt>
    <dgm:pt modelId="{34138AE8-D6AD-465C-A97F-13F1A9ACDAEE}" type="pres">
      <dgm:prSet presAssocID="{B299E8BF-B5BB-476F-B9F2-429E71D6F43A}" presName="parSpace" presStyleCnt="0"/>
      <dgm:spPr/>
    </dgm:pt>
    <dgm:pt modelId="{00597CE8-1C87-45F9-BDFE-053D094B669F}" type="pres">
      <dgm:prSet presAssocID="{57F86524-B4E0-485F-BD12-3693FFDD8471}" presName="parTxOnly" presStyleLbl="node1" presStyleIdx="1" presStyleCnt="3">
        <dgm:presLayoutVars>
          <dgm:bulletEnabled val="1"/>
        </dgm:presLayoutVars>
      </dgm:prSet>
      <dgm:spPr>
        <a:solidFill>
          <a:srgbClr val="650600"/>
        </a:solidFill>
      </dgm:spPr>
    </dgm:pt>
    <dgm:pt modelId="{4A6DC7D0-BF4D-42B0-AD54-A4ED2E80CF29}" type="pres">
      <dgm:prSet presAssocID="{31C74ECF-0EC2-42BC-A28E-773B0C4B78F1}" presName="parSpace" presStyleCnt="0"/>
      <dgm:spPr/>
    </dgm:pt>
    <dgm:pt modelId="{BD948BB2-D483-4497-93AE-3E4140DDDC36}" type="pres">
      <dgm:prSet presAssocID="{E9FD2D90-82C5-47E3-AC29-2D91EA933B4E}" presName="parTxOnly" presStyleLbl="node1" presStyleIdx="2" presStyleCnt="3">
        <dgm:presLayoutVars>
          <dgm:bulletEnabled val="1"/>
        </dgm:presLayoutVars>
      </dgm:prSet>
      <dgm:spPr>
        <a:solidFill>
          <a:srgbClr val="650600"/>
        </a:solidFill>
      </dgm:spPr>
    </dgm:pt>
  </dgm:ptLst>
  <dgm:cxnLst>
    <dgm:cxn modelId="{3D7F591C-1B95-4A72-9757-8E7DE13BA3D8}" type="presOf" srcId="{7188BE17-14D0-4829-B11C-AF7DB57F28E2}" destId="{5CF6F077-9909-4C93-84AF-897CED485374}" srcOrd="0" destOrd="0" presId="urn:microsoft.com/office/officeart/2005/8/layout/hChevron3"/>
    <dgm:cxn modelId="{5D9B1B67-7ADF-476A-B534-47DF65B7F57A}" type="presOf" srcId="{57F86524-B4E0-485F-BD12-3693FFDD8471}" destId="{00597CE8-1C87-45F9-BDFE-053D094B669F}" srcOrd="0" destOrd="0" presId="urn:microsoft.com/office/officeart/2005/8/layout/hChevron3"/>
    <dgm:cxn modelId="{56E4426C-7B54-4412-AE43-720B0535C2E1}" srcId="{4266B842-3421-42DB-937D-BD73B28165B0}" destId="{57F86524-B4E0-485F-BD12-3693FFDD8471}" srcOrd="1" destOrd="0" parTransId="{DA8BF9A2-7C25-409D-AD93-E8F86FDC1009}" sibTransId="{31C74ECF-0EC2-42BC-A28E-773B0C4B78F1}"/>
    <dgm:cxn modelId="{4FAE80C6-E6BE-4C86-B7B5-62FB700B40AA}" type="presOf" srcId="{E9FD2D90-82C5-47E3-AC29-2D91EA933B4E}" destId="{BD948BB2-D483-4497-93AE-3E4140DDDC36}" srcOrd="0" destOrd="0" presId="urn:microsoft.com/office/officeart/2005/8/layout/hChevron3"/>
    <dgm:cxn modelId="{5E4594D5-3FB6-477A-9F37-6BDBB74A58A8}" srcId="{4266B842-3421-42DB-937D-BD73B28165B0}" destId="{E9FD2D90-82C5-47E3-AC29-2D91EA933B4E}" srcOrd="2" destOrd="0" parTransId="{27C07E41-933A-4241-ACCF-97712621EAD2}" sibTransId="{32CAF060-B86A-487D-A7BC-D8D690F25317}"/>
    <dgm:cxn modelId="{66B7AFD6-3F27-493D-A79B-0BB5DD2462AD}" srcId="{4266B842-3421-42DB-937D-BD73B28165B0}" destId="{7188BE17-14D0-4829-B11C-AF7DB57F28E2}" srcOrd="0" destOrd="0" parTransId="{86EE1BD4-17E9-4433-86B5-4C8E4D00AEF0}" sibTransId="{B299E8BF-B5BB-476F-B9F2-429E71D6F43A}"/>
    <dgm:cxn modelId="{3F5521EB-6A01-4680-AB7C-0A5936E0AFAA}" type="presOf" srcId="{4266B842-3421-42DB-937D-BD73B28165B0}" destId="{7DE80319-CAB7-49D3-A3A6-EEA446B28722}" srcOrd="0" destOrd="0" presId="urn:microsoft.com/office/officeart/2005/8/layout/hChevron3"/>
    <dgm:cxn modelId="{057CA906-49F3-4F95-9603-185DAC12A723}" type="presParOf" srcId="{7DE80319-CAB7-49D3-A3A6-EEA446B28722}" destId="{5CF6F077-9909-4C93-84AF-897CED485374}" srcOrd="0" destOrd="0" presId="urn:microsoft.com/office/officeart/2005/8/layout/hChevron3"/>
    <dgm:cxn modelId="{AB13529E-6150-4C38-9B55-AE6D17EBDB21}" type="presParOf" srcId="{7DE80319-CAB7-49D3-A3A6-EEA446B28722}" destId="{34138AE8-D6AD-465C-A97F-13F1A9ACDAEE}" srcOrd="1" destOrd="0" presId="urn:microsoft.com/office/officeart/2005/8/layout/hChevron3"/>
    <dgm:cxn modelId="{35B74709-E96C-4867-887E-9F3D5B8DD03C}" type="presParOf" srcId="{7DE80319-CAB7-49D3-A3A6-EEA446B28722}" destId="{00597CE8-1C87-45F9-BDFE-053D094B669F}" srcOrd="2" destOrd="0" presId="urn:microsoft.com/office/officeart/2005/8/layout/hChevron3"/>
    <dgm:cxn modelId="{36B3F647-E660-4F75-80E9-BF52CDA07F5A}" type="presParOf" srcId="{7DE80319-CAB7-49D3-A3A6-EEA446B28722}" destId="{4A6DC7D0-BF4D-42B0-AD54-A4ED2E80CF29}" srcOrd="3" destOrd="0" presId="urn:microsoft.com/office/officeart/2005/8/layout/hChevron3"/>
    <dgm:cxn modelId="{905F13BE-5C4B-46ED-936E-8EFEA479122B}" type="presParOf" srcId="{7DE80319-CAB7-49D3-A3A6-EEA446B28722}" destId="{BD948BB2-D483-4497-93AE-3E4140DDDC3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33DF50-550E-4750-8408-47C38F30EDB0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5B8E7-B62D-497F-86F1-9D6942457E0A}">
      <dgm:prSet phldrT="[Text]" phldr="0"/>
      <dgm:spPr/>
      <dgm:t>
        <a:bodyPr/>
        <a:lstStyle/>
        <a:p>
          <a:pPr>
            <a:defRPr b="1"/>
          </a:pPr>
          <a:r>
            <a:rPr lang="en-US" b="0">
              <a:solidFill>
                <a:srgbClr val="000000"/>
              </a:solidFill>
              <a:latin typeface="Calibri"/>
              <a:ea typeface="Calibri"/>
              <a:cs typeface="Calibri"/>
            </a:rPr>
            <a:t>Opened to the public 10 Nov 2006, additional galleries opened in 2010</a:t>
          </a:r>
        </a:p>
      </dgm:t>
    </dgm:pt>
    <dgm:pt modelId="{77A5E655-13DD-4158-85F8-67352412F011}" type="parTrans" cxnId="{C58E7F00-25D6-430A-9642-0A19AC39A446}">
      <dgm:prSet/>
      <dgm:spPr/>
      <dgm:t>
        <a:bodyPr/>
        <a:lstStyle/>
        <a:p>
          <a:endParaRPr lang="en-US"/>
        </a:p>
      </dgm:t>
    </dgm:pt>
    <dgm:pt modelId="{EE9117C9-5008-4027-8120-7DC61FE82C1D}" type="sibTrans" cxnId="{C58E7F00-25D6-430A-9642-0A19AC39A446}">
      <dgm:prSet/>
      <dgm:spPr/>
      <dgm:t>
        <a:bodyPr/>
        <a:lstStyle/>
        <a:p>
          <a:endParaRPr lang="en-US"/>
        </a:p>
      </dgm:t>
    </dgm:pt>
    <dgm:pt modelId="{5FBB5373-1810-4975-A6DE-0E7D9AF4006C}">
      <dgm:prSet phldrT="[Text]" phldr="0"/>
      <dgm:spPr/>
      <dgm:t>
        <a:bodyPr/>
        <a:lstStyle/>
        <a:p>
          <a:pPr>
            <a:defRPr b="1"/>
          </a:pPr>
          <a:r>
            <a:rPr lang="en-US" b="0">
              <a:solidFill>
                <a:srgbClr val="000000"/>
              </a:solidFill>
              <a:latin typeface="Calibri"/>
              <a:ea typeface="Calibri"/>
              <a:cs typeface="Calibri"/>
            </a:rPr>
            <a:t>Marine Corps Heritage Foundation raised funds to construct building; GS staff operate Museum</a:t>
          </a:r>
          <a:endParaRPr lang="en-US" b="0">
            <a:latin typeface="Calibri"/>
            <a:ea typeface="Calibri"/>
            <a:cs typeface="Calibri"/>
          </a:endParaRPr>
        </a:p>
      </dgm:t>
    </dgm:pt>
    <dgm:pt modelId="{319702D9-6D5B-43A2-A73C-B22B330DD1F6}" type="parTrans" cxnId="{887E568C-22D2-46B1-8045-0140F97B375E}">
      <dgm:prSet/>
      <dgm:spPr/>
      <dgm:t>
        <a:bodyPr/>
        <a:lstStyle/>
        <a:p>
          <a:endParaRPr lang="en-US"/>
        </a:p>
      </dgm:t>
    </dgm:pt>
    <dgm:pt modelId="{4F930CDD-102E-4252-9D12-F6AD17026BDC}" type="sibTrans" cxnId="{887E568C-22D2-46B1-8045-0140F97B375E}">
      <dgm:prSet/>
      <dgm:spPr/>
      <dgm:t>
        <a:bodyPr/>
        <a:lstStyle/>
        <a:p>
          <a:endParaRPr lang="en-US"/>
        </a:p>
      </dgm:t>
    </dgm:pt>
    <dgm:pt modelId="{250DCE82-8094-40E3-BB45-95FE0162A7E4}">
      <dgm:prSet phldrT="[Text]" phldr="0"/>
      <dgm:spPr/>
      <dgm:t>
        <a:bodyPr/>
        <a:lstStyle/>
        <a:p>
          <a:pPr>
            <a:defRPr b="1"/>
          </a:pPr>
          <a:r>
            <a:rPr lang="en-US" b="0">
              <a:solidFill>
                <a:srgbClr val="000000"/>
              </a:solidFill>
              <a:latin typeface="Calibri"/>
              <a:ea typeface="Calibri"/>
              <a:cs typeface="Calibri"/>
            </a:rPr>
            <a:t>Accredited by American Alliance of Museums (AAM) in 2012; reaccredited in 2022</a:t>
          </a:r>
          <a:endParaRPr lang="en-US">
            <a:latin typeface="Calibri"/>
            <a:ea typeface="Calibri"/>
            <a:cs typeface="Calibri"/>
          </a:endParaRPr>
        </a:p>
      </dgm:t>
    </dgm:pt>
    <dgm:pt modelId="{97E50355-0CC1-42CA-9100-D11F0212899E}" type="parTrans" cxnId="{1592B454-C87C-41B4-91BF-C30167AA85EB}">
      <dgm:prSet/>
      <dgm:spPr/>
      <dgm:t>
        <a:bodyPr/>
        <a:lstStyle/>
        <a:p>
          <a:endParaRPr lang="en-US"/>
        </a:p>
      </dgm:t>
    </dgm:pt>
    <dgm:pt modelId="{49DFBCF2-A847-4A61-A5A6-ECFF1FAEBA1D}" type="sibTrans" cxnId="{1592B454-C87C-41B4-91BF-C30167AA85EB}">
      <dgm:prSet/>
      <dgm:spPr/>
      <dgm:t>
        <a:bodyPr/>
        <a:lstStyle/>
        <a:p>
          <a:endParaRPr lang="en-US"/>
        </a:p>
      </dgm:t>
    </dgm:pt>
    <dgm:pt modelId="{A0B131DD-D7DC-4940-93D1-EB3FE21B43BD}">
      <dgm:prSet phldrT="[Text]" phldr="0"/>
      <dgm:spPr/>
      <dgm:t>
        <a:bodyPr/>
        <a:lstStyle/>
        <a:p>
          <a:pPr>
            <a:defRPr b="1"/>
          </a:pPr>
          <a:r>
            <a:rPr lang="en-US" b="0">
              <a:solidFill>
                <a:srgbClr val="000000"/>
              </a:solidFill>
              <a:latin typeface="Calibri"/>
              <a:ea typeface="Calibri"/>
              <a:cs typeface="Calibri"/>
            </a:rPr>
            <a:t>Final Phase construction began in 2015; Gallery 13 &amp; 14 (post-Vietnam history) to open by 2025</a:t>
          </a:r>
          <a:endParaRPr lang="en-US" b="0">
            <a:latin typeface="Calibri"/>
            <a:ea typeface="Calibri"/>
            <a:cs typeface="Calibri"/>
          </a:endParaRPr>
        </a:p>
      </dgm:t>
    </dgm:pt>
    <dgm:pt modelId="{B878CF58-3972-4493-B0CC-E3FFAE512346}" type="parTrans" cxnId="{51D78456-ACFC-4539-8FAF-ECB0371589D2}">
      <dgm:prSet/>
      <dgm:spPr/>
      <dgm:t>
        <a:bodyPr/>
        <a:lstStyle/>
        <a:p>
          <a:endParaRPr lang="en-US"/>
        </a:p>
      </dgm:t>
    </dgm:pt>
    <dgm:pt modelId="{65394169-34F7-4540-906D-573D99AE8581}" type="sibTrans" cxnId="{51D78456-ACFC-4539-8FAF-ECB0371589D2}">
      <dgm:prSet/>
      <dgm:spPr/>
      <dgm:t>
        <a:bodyPr/>
        <a:lstStyle/>
        <a:p>
          <a:endParaRPr lang="en-US"/>
        </a:p>
      </dgm:t>
    </dgm:pt>
    <dgm:pt modelId="{82795F8D-3D64-49B3-8DD8-3C11465AB779}">
      <dgm:prSet phldrT="[Text]" phldr="0"/>
      <dgm:spPr/>
      <dgm:t>
        <a:bodyPr/>
        <a:lstStyle/>
        <a:p>
          <a:pPr>
            <a:defRPr b="1"/>
          </a:pPr>
          <a:r>
            <a:rPr lang="en-US" b="0">
              <a:solidFill>
                <a:srgbClr val="000000"/>
              </a:solidFill>
              <a:latin typeface="Calibri"/>
              <a:ea typeface="Calibri"/>
              <a:cs typeface="Calibri"/>
            </a:rPr>
            <a:t>Children’s Gallery, Combat Art Gallery, Art Studio with Artist in Residence</a:t>
          </a:r>
          <a:endParaRPr lang="en-US">
            <a:latin typeface="Calibri"/>
            <a:ea typeface="Calibri"/>
            <a:cs typeface="Calibri"/>
          </a:endParaRPr>
        </a:p>
      </dgm:t>
    </dgm:pt>
    <dgm:pt modelId="{8C91294A-6BB6-46DF-8A70-BB8806A52723}" type="parTrans" cxnId="{5C290215-72C1-4162-8F56-BF8D2FDC5D51}">
      <dgm:prSet/>
      <dgm:spPr/>
      <dgm:t>
        <a:bodyPr/>
        <a:lstStyle/>
        <a:p>
          <a:endParaRPr lang="en-US"/>
        </a:p>
      </dgm:t>
    </dgm:pt>
    <dgm:pt modelId="{93BAF735-CC8C-47CB-A4D3-E49C33B6C6EB}" type="sibTrans" cxnId="{5C290215-72C1-4162-8F56-BF8D2FDC5D51}">
      <dgm:prSet/>
      <dgm:spPr/>
      <dgm:t>
        <a:bodyPr/>
        <a:lstStyle/>
        <a:p>
          <a:endParaRPr lang="en-US"/>
        </a:p>
      </dgm:t>
    </dgm:pt>
    <dgm:pt modelId="{4160F602-61ED-4740-95BE-6EA49890D731}" type="pres">
      <dgm:prSet presAssocID="{C833DF50-550E-4750-8408-47C38F30EDB0}" presName="root" presStyleCnt="0">
        <dgm:presLayoutVars>
          <dgm:chMax/>
          <dgm:chPref/>
          <dgm:animLvl val="lvl"/>
        </dgm:presLayoutVars>
      </dgm:prSet>
      <dgm:spPr/>
    </dgm:pt>
    <dgm:pt modelId="{FC8EC425-41AA-4F50-911B-CE055DD1EA1D}" type="pres">
      <dgm:prSet presAssocID="{C833DF50-550E-4750-8408-47C38F30EDB0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1060CE13-20C9-416D-8F73-2BE3A792BADF}" type="pres">
      <dgm:prSet presAssocID="{C833DF50-550E-4750-8408-47C38F30EDB0}" presName="nodes" presStyleCnt="0">
        <dgm:presLayoutVars>
          <dgm:chMax/>
          <dgm:chPref/>
          <dgm:animLvl val="lvl"/>
        </dgm:presLayoutVars>
      </dgm:prSet>
      <dgm:spPr/>
    </dgm:pt>
    <dgm:pt modelId="{88DC8460-6C1D-4089-BCCA-2905D6385BF4}" type="pres">
      <dgm:prSet presAssocID="{E4B5B8E7-B62D-497F-86F1-9D6942457E0A}" presName="composite" presStyleCnt="0"/>
      <dgm:spPr/>
    </dgm:pt>
    <dgm:pt modelId="{B1899126-5679-442D-A580-038755AE539F}" type="pres">
      <dgm:prSet presAssocID="{E4B5B8E7-B62D-497F-86F1-9D6942457E0A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DDB2C21-8310-4763-ADB4-73F2132B409E}" type="pres">
      <dgm:prSet presAssocID="{E4B5B8E7-B62D-497F-86F1-9D6942457E0A}" presName="DropPinPlaceHolder" presStyleCnt="0"/>
      <dgm:spPr/>
    </dgm:pt>
    <dgm:pt modelId="{520CB002-26AA-4AB1-A8C6-CEEDF86691B2}" type="pres">
      <dgm:prSet presAssocID="{E4B5B8E7-B62D-497F-86F1-9D6942457E0A}" presName="DropPin" presStyleLbl="alignNode1" presStyleIdx="0" presStyleCnt="5"/>
      <dgm:spPr/>
    </dgm:pt>
    <dgm:pt modelId="{F4B508D1-0FDC-494F-BB6A-25889C657740}" type="pres">
      <dgm:prSet presAssocID="{E4B5B8E7-B62D-497F-86F1-9D6942457E0A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92078267-B052-4D15-BAB7-1DC307DFBBD2}" type="pres">
      <dgm:prSet presAssocID="{E4B5B8E7-B62D-497F-86F1-9D6942457E0A}" presName="L2TextContainer" presStyleLbl="revTx" presStyleIdx="0" presStyleCnt="10">
        <dgm:presLayoutVars>
          <dgm:bulletEnabled val="1"/>
        </dgm:presLayoutVars>
      </dgm:prSet>
      <dgm:spPr/>
    </dgm:pt>
    <dgm:pt modelId="{D788CCA2-5961-496A-97D8-BAFF3D3B551A}" type="pres">
      <dgm:prSet presAssocID="{E4B5B8E7-B62D-497F-86F1-9D6942457E0A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1F967CBE-0EEE-421F-9233-44DFA4BABBD9}" type="pres">
      <dgm:prSet presAssocID="{E4B5B8E7-B62D-497F-86F1-9D6942457E0A}" presName="ConnectLine" presStyleLbl="sibTrans1D1" presStyleIdx="0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20A27CE-0B9D-4745-A7C9-69416E48D767}" type="pres">
      <dgm:prSet presAssocID="{E4B5B8E7-B62D-497F-86F1-9D6942457E0A}" presName="EmptyPlaceHolder" presStyleCnt="0"/>
      <dgm:spPr/>
    </dgm:pt>
    <dgm:pt modelId="{2D80DD40-837C-43EA-A4C4-50DE37F0E0EE}" type="pres">
      <dgm:prSet presAssocID="{EE9117C9-5008-4027-8120-7DC61FE82C1D}" presName="spaceBetweenRectangles" presStyleCnt="0"/>
      <dgm:spPr/>
    </dgm:pt>
    <dgm:pt modelId="{0237ED2C-3F45-4AAC-A447-A72DCC658984}" type="pres">
      <dgm:prSet presAssocID="{5FBB5373-1810-4975-A6DE-0E7D9AF4006C}" presName="composite" presStyleCnt="0"/>
      <dgm:spPr/>
    </dgm:pt>
    <dgm:pt modelId="{1C5BBCB2-2757-4AC7-8BE5-A37C2C888DE0}" type="pres">
      <dgm:prSet presAssocID="{5FBB5373-1810-4975-A6DE-0E7D9AF4006C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61C4E53-C917-4600-BC56-D51A22C1BDCA}" type="pres">
      <dgm:prSet presAssocID="{5FBB5373-1810-4975-A6DE-0E7D9AF4006C}" presName="DropPinPlaceHolder" presStyleCnt="0"/>
      <dgm:spPr/>
    </dgm:pt>
    <dgm:pt modelId="{9C8742E0-F407-429D-9ABD-721132DFAD39}" type="pres">
      <dgm:prSet presAssocID="{5FBB5373-1810-4975-A6DE-0E7D9AF4006C}" presName="DropPin" presStyleLbl="alignNode1" presStyleIdx="1" presStyleCnt="5"/>
      <dgm:spPr/>
    </dgm:pt>
    <dgm:pt modelId="{AA16029B-1F07-45D6-8CE6-FA319DFCDEDA}" type="pres">
      <dgm:prSet presAssocID="{5FBB5373-1810-4975-A6DE-0E7D9AF4006C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0C0A4691-F0DA-4659-88E4-77C166C3ABEE}" type="pres">
      <dgm:prSet presAssocID="{5FBB5373-1810-4975-A6DE-0E7D9AF4006C}" presName="L2TextContainer" presStyleLbl="revTx" presStyleIdx="2" presStyleCnt="10">
        <dgm:presLayoutVars>
          <dgm:bulletEnabled val="1"/>
        </dgm:presLayoutVars>
      </dgm:prSet>
      <dgm:spPr/>
    </dgm:pt>
    <dgm:pt modelId="{21A3662F-E074-4194-95A2-215A9966D131}" type="pres">
      <dgm:prSet presAssocID="{5FBB5373-1810-4975-A6DE-0E7D9AF4006C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D5C6D83D-AC42-4251-B8BE-377C85440341}" type="pres">
      <dgm:prSet presAssocID="{5FBB5373-1810-4975-A6DE-0E7D9AF4006C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9A21CCB-3426-4670-A63A-086B790B6B13}" type="pres">
      <dgm:prSet presAssocID="{5FBB5373-1810-4975-A6DE-0E7D9AF4006C}" presName="EmptyPlaceHolder" presStyleCnt="0"/>
      <dgm:spPr/>
    </dgm:pt>
    <dgm:pt modelId="{B24E139F-59D2-4BB9-AA0D-82C3F73E40C7}" type="pres">
      <dgm:prSet presAssocID="{4F930CDD-102E-4252-9D12-F6AD17026BDC}" presName="spaceBetweenRectangles" presStyleCnt="0"/>
      <dgm:spPr/>
    </dgm:pt>
    <dgm:pt modelId="{388B14DA-B4F4-42C7-8D00-9B306071AD61}" type="pres">
      <dgm:prSet presAssocID="{250DCE82-8094-40E3-BB45-95FE0162A7E4}" presName="composite" presStyleCnt="0"/>
      <dgm:spPr/>
    </dgm:pt>
    <dgm:pt modelId="{EBB16356-5599-4D25-8B15-67397422FB91}" type="pres">
      <dgm:prSet presAssocID="{250DCE82-8094-40E3-BB45-95FE0162A7E4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590EE32-5AEB-4FB9-BF56-A3B36AC02D36}" type="pres">
      <dgm:prSet presAssocID="{250DCE82-8094-40E3-BB45-95FE0162A7E4}" presName="DropPinPlaceHolder" presStyleCnt="0"/>
      <dgm:spPr/>
    </dgm:pt>
    <dgm:pt modelId="{E82722D3-B24C-416A-AF7C-FB3CD16418A5}" type="pres">
      <dgm:prSet presAssocID="{250DCE82-8094-40E3-BB45-95FE0162A7E4}" presName="DropPin" presStyleLbl="alignNode1" presStyleIdx="2" presStyleCnt="5"/>
      <dgm:spPr/>
    </dgm:pt>
    <dgm:pt modelId="{41086402-B606-45F2-9836-F3B71CFDC3F5}" type="pres">
      <dgm:prSet presAssocID="{250DCE82-8094-40E3-BB45-95FE0162A7E4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C1B8451D-425B-4C29-BD48-79A5994E947E}" type="pres">
      <dgm:prSet presAssocID="{250DCE82-8094-40E3-BB45-95FE0162A7E4}" presName="L2TextContainer" presStyleLbl="revTx" presStyleIdx="4" presStyleCnt="10">
        <dgm:presLayoutVars>
          <dgm:bulletEnabled val="1"/>
        </dgm:presLayoutVars>
      </dgm:prSet>
      <dgm:spPr/>
    </dgm:pt>
    <dgm:pt modelId="{353828A9-0152-4CCE-AA6A-49893F8BB1A8}" type="pres">
      <dgm:prSet presAssocID="{250DCE82-8094-40E3-BB45-95FE0162A7E4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5E206AE9-4599-40AB-B3A1-FF14CCFBBFCA}" type="pres">
      <dgm:prSet presAssocID="{250DCE82-8094-40E3-BB45-95FE0162A7E4}" presName="ConnectLine" presStyleLbl="sibTrans1D1" presStyleIdx="2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28AD377-CB71-4214-BC6D-F902BD00C464}" type="pres">
      <dgm:prSet presAssocID="{250DCE82-8094-40E3-BB45-95FE0162A7E4}" presName="EmptyPlaceHolder" presStyleCnt="0"/>
      <dgm:spPr/>
    </dgm:pt>
    <dgm:pt modelId="{76EF0578-4D71-44F3-AC72-1AC22B3253F2}" type="pres">
      <dgm:prSet presAssocID="{49DFBCF2-A847-4A61-A5A6-ECFF1FAEBA1D}" presName="spaceBetweenRectangles" presStyleCnt="0"/>
      <dgm:spPr/>
    </dgm:pt>
    <dgm:pt modelId="{77B0EB22-BC0C-4FFE-8FE5-CA31BE9660AD}" type="pres">
      <dgm:prSet presAssocID="{A0B131DD-D7DC-4940-93D1-EB3FE21B43BD}" presName="composite" presStyleCnt="0"/>
      <dgm:spPr/>
    </dgm:pt>
    <dgm:pt modelId="{187D38F2-1F2E-475C-AC5E-9DA32045367A}" type="pres">
      <dgm:prSet presAssocID="{A0B131DD-D7DC-4940-93D1-EB3FE21B43BD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09C0453-20DD-41FE-A5D6-FBAC29C49DA4}" type="pres">
      <dgm:prSet presAssocID="{A0B131DD-D7DC-4940-93D1-EB3FE21B43BD}" presName="DropPinPlaceHolder" presStyleCnt="0"/>
      <dgm:spPr/>
    </dgm:pt>
    <dgm:pt modelId="{4E938940-D0FA-4E3B-81F6-AAA5AF0D9847}" type="pres">
      <dgm:prSet presAssocID="{A0B131DD-D7DC-4940-93D1-EB3FE21B43BD}" presName="DropPin" presStyleLbl="alignNode1" presStyleIdx="3" presStyleCnt="5"/>
      <dgm:spPr/>
    </dgm:pt>
    <dgm:pt modelId="{FA91C12B-5D8C-4F60-92EF-63E4FA6A1AEA}" type="pres">
      <dgm:prSet presAssocID="{A0B131DD-D7DC-4940-93D1-EB3FE21B43BD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8969E2D-F338-4D0E-B04D-B76C63FA4968}" type="pres">
      <dgm:prSet presAssocID="{A0B131DD-D7DC-4940-93D1-EB3FE21B43BD}" presName="L2TextContainer" presStyleLbl="revTx" presStyleIdx="6" presStyleCnt="10">
        <dgm:presLayoutVars>
          <dgm:bulletEnabled val="1"/>
        </dgm:presLayoutVars>
      </dgm:prSet>
      <dgm:spPr/>
    </dgm:pt>
    <dgm:pt modelId="{58B28891-B2CD-44F5-96D9-259C94334953}" type="pres">
      <dgm:prSet presAssocID="{A0B131DD-D7DC-4940-93D1-EB3FE21B43BD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9462C39B-BE4A-4538-9B9E-3866C266B3E7}" type="pres">
      <dgm:prSet presAssocID="{A0B131DD-D7DC-4940-93D1-EB3FE21B43BD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8978D05-4B99-47AB-92B2-A32EEB6BB3B0}" type="pres">
      <dgm:prSet presAssocID="{A0B131DD-D7DC-4940-93D1-EB3FE21B43BD}" presName="EmptyPlaceHolder" presStyleCnt="0"/>
      <dgm:spPr/>
    </dgm:pt>
    <dgm:pt modelId="{00612F63-6B06-4008-9E03-E7BA5C8D1D93}" type="pres">
      <dgm:prSet presAssocID="{65394169-34F7-4540-906D-573D99AE8581}" presName="spaceBetweenRectangles" presStyleCnt="0"/>
      <dgm:spPr/>
    </dgm:pt>
    <dgm:pt modelId="{62965F76-ED32-4742-9608-8A265962BE72}" type="pres">
      <dgm:prSet presAssocID="{82795F8D-3D64-49B3-8DD8-3C11465AB779}" presName="composite" presStyleCnt="0"/>
      <dgm:spPr/>
    </dgm:pt>
    <dgm:pt modelId="{B1DEB1A0-427C-4655-810E-174139533D47}" type="pres">
      <dgm:prSet presAssocID="{82795F8D-3D64-49B3-8DD8-3C11465AB779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3ED6809-FB58-4907-81E0-6BA731E5AD54}" type="pres">
      <dgm:prSet presAssocID="{82795F8D-3D64-49B3-8DD8-3C11465AB779}" presName="DropPinPlaceHolder" presStyleCnt="0"/>
      <dgm:spPr/>
    </dgm:pt>
    <dgm:pt modelId="{9DDEAFB8-915A-425B-8DF0-276CDE7070D4}" type="pres">
      <dgm:prSet presAssocID="{82795F8D-3D64-49B3-8DD8-3C11465AB779}" presName="DropPin" presStyleLbl="alignNode1" presStyleIdx="4" presStyleCnt="5"/>
      <dgm:spPr/>
    </dgm:pt>
    <dgm:pt modelId="{592B736A-4CBF-4A82-9A08-764F01581E63}" type="pres">
      <dgm:prSet presAssocID="{82795F8D-3D64-49B3-8DD8-3C11465AB779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763D0A47-5310-4706-BB49-AB3547220A75}" type="pres">
      <dgm:prSet presAssocID="{82795F8D-3D64-49B3-8DD8-3C11465AB779}" presName="L2TextContainer" presStyleLbl="revTx" presStyleIdx="8" presStyleCnt="10">
        <dgm:presLayoutVars>
          <dgm:bulletEnabled val="1"/>
        </dgm:presLayoutVars>
      </dgm:prSet>
      <dgm:spPr/>
    </dgm:pt>
    <dgm:pt modelId="{542182B9-7ACD-4399-85E5-9F12A4C242E2}" type="pres">
      <dgm:prSet presAssocID="{82795F8D-3D64-49B3-8DD8-3C11465AB779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7EF95C98-AC56-46D0-9382-0C663AEA961D}" type="pres">
      <dgm:prSet presAssocID="{82795F8D-3D64-49B3-8DD8-3C11465AB779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52201AC-06DE-43EC-9765-99C4AC0BE38B}" type="pres">
      <dgm:prSet presAssocID="{82795F8D-3D64-49B3-8DD8-3C11465AB779}" presName="EmptyPlaceHolder" presStyleCnt="0"/>
      <dgm:spPr/>
    </dgm:pt>
  </dgm:ptLst>
  <dgm:cxnLst>
    <dgm:cxn modelId="{C58E7F00-25D6-430A-9642-0A19AC39A446}" srcId="{C833DF50-550E-4750-8408-47C38F30EDB0}" destId="{E4B5B8E7-B62D-497F-86F1-9D6942457E0A}" srcOrd="0" destOrd="0" parTransId="{77A5E655-13DD-4158-85F8-67352412F011}" sibTransId="{EE9117C9-5008-4027-8120-7DC61FE82C1D}"/>
    <dgm:cxn modelId="{7AADC704-2877-4E5B-906D-74C73997526C}" type="presOf" srcId="{5FBB5373-1810-4975-A6DE-0E7D9AF4006C}" destId="{21A3662F-E074-4194-95A2-215A9966D131}" srcOrd="0" destOrd="0" presId="urn:microsoft.com/office/officeart/2017/3/layout/DropPinTimeline"/>
    <dgm:cxn modelId="{5C290215-72C1-4162-8F56-BF8D2FDC5D51}" srcId="{C833DF50-550E-4750-8408-47C38F30EDB0}" destId="{82795F8D-3D64-49B3-8DD8-3C11465AB779}" srcOrd="4" destOrd="0" parTransId="{8C91294A-6BB6-46DF-8A70-BB8806A52723}" sibTransId="{93BAF735-CC8C-47CB-A4D3-E49C33B6C6EB}"/>
    <dgm:cxn modelId="{2C9AB134-DB14-45B0-9335-6965E538FD2A}" type="presOf" srcId="{250DCE82-8094-40E3-BB45-95FE0162A7E4}" destId="{353828A9-0152-4CCE-AA6A-49893F8BB1A8}" srcOrd="0" destOrd="0" presId="urn:microsoft.com/office/officeart/2017/3/layout/DropPinTimeline"/>
    <dgm:cxn modelId="{0B6B376B-FB4F-4956-9151-6A675FB97FBE}" type="presOf" srcId="{E4B5B8E7-B62D-497F-86F1-9D6942457E0A}" destId="{D788CCA2-5961-496A-97D8-BAFF3D3B551A}" srcOrd="0" destOrd="0" presId="urn:microsoft.com/office/officeart/2017/3/layout/DropPinTimeline"/>
    <dgm:cxn modelId="{1592B454-C87C-41B4-91BF-C30167AA85EB}" srcId="{C833DF50-550E-4750-8408-47C38F30EDB0}" destId="{250DCE82-8094-40E3-BB45-95FE0162A7E4}" srcOrd="2" destOrd="0" parTransId="{97E50355-0CC1-42CA-9100-D11F0212899E}" sibTransId="{49DFBCF2-A847-4A61-A5A6-ECFF1FAEBA1D}"/>
    <dgm:cxn modelId="{51D78456-ACFC-4539-8FAF-ECB0371589D2}" srcId="{C833DF50-550E-4750-8408-47C38F30EDB0}" destId="{A0B131DD-D7DC-4940-93D1-EB3FE21B43BD}" srcOrd="3" destOrd="0" parTransId="{B878CF58-3972-4493-B0CC-E3FFAE512346}" sibTransId="{65394169-34F7-4540-906D-573D99AE8581}"/>
    <dgm:cxn modelId="{887E568C-22D2-46B1-8045-0140F97B375E}" srcId="{C833DF50-550E-4750-8408-47C38F30EDB0}" destId="{5FBB5373-1810-4975-A6DE-0E7D9AF4006C}" srcOrd="1" destOrd="0" parTransId="{319702D9-6D5B-43A2-A73C-B22B330DD1F6}" sibTransId="{4F930CDD-102E-4252-9D12-F6AD17026BDC}"/>
    <dgm:cxn modelId="{7BB861C9-8B81-4EEA-9048-765B974C5767}" type="presOf" srcId="{C833DF50-550E-4750-8408-47C38F30EDB0}" destId="{4160F602-61ED-4740-95BE-6EA49890D731}" srcOrd="0" destOrd="0" presId="urn:microsoft.com/office/officeart/2017/3/layout/DropPinTimeline"/>
    <dgm:cxn modelId="{D1D55BDB-EAC5-4F13-B1E7-303E6FE50786}" type="presOf" srcId="{82795F8D-3D64-49B3-8DD8-3C11465AB779}" destId="{542182B9-7ACD-4399-85E5-9F12A4C242E2}" srcOrd="0" destOrd="0" presId="urn:microsoft.com/office/officeart/2017/3/layout/DropPinTimeline"/>
    <dgm:cxn modelId="{EAF42EF0-EDCE-4F81-A41D-7C8D44E97F5E}" type="presOf" srcId="{A0B131DD-D7DC-4940-93D1-EB3FE21B43BD}" destId="{58B28891-B2CD-44F5-96D9-259C94334953}" srcOrd="0" destOrd="0" presId="urn:microsoft.com/office/officeart/2017/3/layout/DropPinTimeline"/>
    <dgm:cxn modelId="{DCE476C2-1FF2-4ECF-AADE-7396C8AC241B}" type="presParOf" srcId="{4160F602-61ED-4740-95BE-6EA49890D731}" destId="{FC8EC425-41AA-4F50-911B-CE055DD1EA1D}" srcOrd="0" destOrd="0" presId="urn:microsoft.com/office/officeart/2017/3/layout/DropPinTimeline"/>
    <dgm:cxn modelId="{56065801-C6DF-43DE-8A6E-46DF793DC3B4}" type="presParOf" srcId="{4160F602-61ED-4740-95BE-6EA49890D731}" destId="{1060CE13-20C9-416D-8F73-2BE3A792BADF}" srcOrd="1" destOrd="0" presId="urn:microsoft.com/office/officeart/2017/3/layout/DropPinTimeline"/>
    <dgm:cxn modelId="{00B650F1-9CE5-4687-B6CB-2BF01387FE76}" type="presParOf" srcId="{1060CE13-20C9-416D-8F73-2BE3A792BADF}" destId="{88DC8460-6C1D-4089-BCCA-2905D6385BF4}" srcOrd="0" destOrd="0" presId="urn:microsoft.com/office/officeart/2017/3/layout/DropPinTimeline"/>
    <dgm:cxn modelId="{34BA6A26-323F-48E8-98D0-66E592C7C78F}" type="presParOf" srcId="{88DC8460-6C1D-4089-BCCA-2905D6385BF4}" destId="{B1899126-5679-442D-A580-038755AE539F}" srcOrd="0" destOrd="0" presId="urn:microsoft.com/office/officeart/2017/3/layout/DropPinTimeline"/>
    <dgm:cxn modelId="{758357FD-B004-4141-B0C6-EA0BC9D2A4DC}" type="presParOf" srcId="{88DC8460-6C1D-4089-BCCA-2905D6385BF4}" destId="{EDDB2C21-8310-4763-ADB4-73F2132B409E}" srcOrd="1" destOrd="0" presId="urn:microsoft.com/office/officeart/2017/3/layout/DropPinTimeline"/>
    <dgm:cxn modelId="{32D7A4FD-3D73-4756-9696-E4DAE518B051}" type="presParOf" srcId="{EDDB2C21-8310-4763-ADB4-73F2132B409E}" destId="{520CB002-26AA-4AB1-A8C6-CEEDF86691B2}" srcOrd="0" destOrd="0" presId="urn:microsoft.com/office/officeart/2017/3/layout/DropPinTimeline"/>
    <dgm:cxn modelId="{8B860CAD-962E-4801-8FD1-608DAD02F0E9}" type="presParOf" srcId="{EDDB2C21-8310-4763-ADB4-73F2132B409E}" destId="{F4B508D1-0FDC-494F-BB6A-25889C657740}" srcOrd="1" destOrd="0" presId="urn:microsoft.com/office/officeart/2017/3/layout/DropPinTimeline"/>
    <dgm:cxn modelId="{0009C080-862D-4785-B90D-2B7BD43D8B23}" type="presParOf" srcId="{88DC8460-6C1D-4089-BCCA-2905D6385BF4}" destId="{92078267-B052-4D15-BAB7-1DC307DFBBD2}" srcOrd="2" destOrd="0" presId="urn:microsoft.com/office/officeart/2017/3/layout/DropPinTimeline"/>
    <dgm:cxn modelId="{AEAE28E9-CF72-447E-8A5E-DDA301A10CE6}" type="presParOf" srcId="{88DC8460-6C1D-4089-BCCA-2905D6385BF4}" destId="{D788CCA2-5961-496A-97D8-BAFF3D3B551A}" srcOrd="3" destOrd="0" presId="urn:microsoft.com/office/officeart/2017/3/layout/DropPinTimeline"/>
    <dgm:cxn modelId="{D7B0661A-E5A4-4F9A-990A-5F37F0BD2539}" type="presParOf" srcId="{88DC8460-6C1D-4089-BCCA-2905D6385BF4}" destId="{1F967CBE-0EEE-421F-9233-44DFA4BABBD9}" srcOrd="4" destOrd="0" presId="urn:microsoft.com/office/officeart/2017/3/layout/DropPinTimeline"/>
    <dgm:cxn modelId="{B83B0C59-DB6C-4EB3-A579-ABAD40738065}" type="presParOf" srcId="{88DC8460-6C1D-4089-BCCA-2905D6385BF4}" destId="{920A27CE-0B9D-4745-A7C9-69416E48D767}" srcOrd="5" destOrd="0" presId="urn:microsoft.com/office/officeart/2017/3/layout/DropPinTimeline"/>
    <dgm:cxn modelId="{E9083110-F4AD-490F-9C2C-DE05AF57E947}" type="presParOf" srcId="{1060CE13-20C9-416D-8F73-2BE3A792BADF}" destId="{2D80DD40-837C-43EA-A4C4-50DE37F0E0EE}" srcOrd="1" destOrd="0" presId="urn:microsoft.com/office/officeart/2017/3/layout/DropPinTimeline"/>
    <dgm:cxn modelId="{6E7E3E58-88BF-4C8E-86C7-671206C32CEC}" type="presParOf" srcId="{1060CE13-20C9-416D-8F73-2BE3A792BADF}" destId="{0237ED2C-3F45-4AAC-A447-A72DCC658984}" srcOrd="2" destOrd="0" presId="urn:microsoft.com/office/officeart/2017/3/layout/DropPinTimeline"/>
    <dgm:cxn modelId="{21D16D33-C7D9-4DBF-B7BE-30FBCC5F43F0}" type="presParOf" srcId="{0237ED2C-3F45-4AAC-A447-A72DCC658984}" destId="{1C5BBCB2-2757-4AC7-8BE5-A37C2C888DE0}" srcOrd="0" destOrd="0" presId="urn:microsoft.com/office/officeart/2017/3/layout/DropPinTimeline"/>
    <dgm:cxn modelId="{73503F55-5678-48AC-ACB1-A0D107A9B949}" type="presParOf" srcId="{0237ED2C-3F45-4AAC-A447-A72DCC658984}" destId="{961C4E53-C917-4600-BC56-D51A22C1BDCA}" srcOrd="1" destOrd="0" presId="urn:microsoft.com/office/officeart/2017/3/layout/DropPinTimeline"/>
    <dgm:cxn modelId="{9B018E07-B4E4-4D2F-B31D-90609486C911}" type="presParOf" srcId="{961C4E53-C917-4600-BC56-D51A22C1BDCA}" destId="{9C8742E0-F407-429D-9ABD-721132DFAD39}" srcOrd="0" destOrd="0" presId="urn:microsoft.com/office/officeart/2017/3/layout/DropPinTimeline"/>
    <dgm:cxn modelId="{EC0B1126-3FC8-4AC0-B5D2-D3E599F8F947}" type="presParOf" srcId="{961C4E53-C917-4600-BC56-D51A22C1BDCA}" destId="{AA16029B-1F07-45D6-8CE6-FA319DFCDEDA}" srcOrd="1" destOrd="0" presId="urn:microsoft.com/office/officeart/2017/3/layout/DropPinTimeline"/>
    <dgm:cxn modelId="{730AEBF4-9D60-4368-8B6A-A459DA4B632F}" type="presParOf" srcId="{0237ED2C-3F45-4AAC-A447-A72DCC658984}" destId="{0C0A4691-F0DA-4659-88E4-77C166C3ABEE}" srcOrd="2" destOrd="0" presId="urn:microsoft.com/office/officeart/2017/3/layout/DropPinTimeline"/>
    <dgm:cxn modelId="{4BF1C981-210D-4E1A-8BE9-AD92B3F40F84}" type="presParOf" srcId="{0237ED2C-3F45-4AAC-A447-A72DCC658984}" destId="{21A3662F-E074-4194-95A2-215A9966D131}" srcOrd="3" destOrd="0" presId="urn:microsoft.com/office/officeart/2017/3/layout/DropPinTimeline"/>
    <dgm:cxn modelId="{B59CC017-4EA3-4B3A-AE58-94EC67E977F0}" type="presParOf" srcId="{0237ED2C-3F45-4AAC-A447-A72DCC658984}" destId="{D5C6D83D-AC42-4251-B8BE-377C85440341}" srcOrd="4" destOrd="0" presId="urn:microsoft.com/office/officeart/2017/3/layout/DropPinTimeline"/>
    <dgm:cxn modelId="{FF79A7A9-5F92-435F-A06B-C3F2C87F545C}" type="presParOf" srcId="{0237ED2C-3F45-4AAC-A447-A72DCC658984}" destId="{79A21CCB-3426-4670-A63A-086B790B6B13}" srcOrd="5" destOrd="0" presId="urn:microsoft.com/office/officeart/2017/3/layout/DropPinTimeline"/>
    <dgm:cxn modelId="{409F0936-021A-4243-B87F-6F39EEC5118F}" type="presParOf" srcId="{1060CE13-20C9-416D-8F73-2BE3A792BADF}" destId="{B24E139F-59D2-4BB9-AA0D-82C3F73E40C7}" srcOrd="3" destOrd="0" presId="urn:microsoft.com/office/officeart/2017/3/layout/DropPinTimeline"/>
    <dgm:cxn modelId="{3310B752-563F-4367-BD15-615208017971}" type="presParOf" srcId="{1060CE13-20C9-416D-8F73-2BE3A792BADF}" destId="{388B14DA-B4F4-42C7-8D00-9B306071AD61}" srcOrd="4" destOrd="0" presId="urn:microsoft.com/office/officeart/2017/3/layout/DropPinTimeline"/>
    <dgm:cxn modelId="{6B6FBD82-5574-49B4-AFF0-5874C50A5E06}" type="presParOf" srcId="{388B14DA-B4F4-42C7-8D00-9B306071AD61}" destId="{EBB16356-5599-4D25-8B15-67397422FB91}" srcOrd="0" destOrd="0" presId="urn:microsoft.com/office/officeart/2017/3/layout/DropPinTimeline"/>
    <dgm:cxn modelId="{93EB9B04-FBE2-4567-81C2-A30DB7A9C43C}" type="presParOf" srcId="{388B14DA-B4F4-42C7-8D00-9B306071AD61}" destId="{4590EE32-5AEB-4FB9-BF56-A3B36AC02D36}" srcOrd="1" destOrd="0" presId="urn:microsoft.com/office/officeart/2017/3/layout/DropPinTimeline"/>
    <dgm:cxn modelId="{B1DFFA30-E2F2-4448-9B86-C2615C33C15A}" type="presParOf" srcId="{4590EE32-5AEB-4FB9-BF56-A3B36AC02D36}" destId="{E82722D3-B24C-416A-AF7C-FB3CD16418A5}" srcOrd="0" destOrd="0" presId="urn:microsoft.com/office/officeart/2017/3/layout/DropPinTimeline"/>
    <dgm:cxn modelId="{DDF566C1-1BF4-4865-963F-26D69F46A93D}" type="presParOf" srcId="{4590EE32-5AEB-4FB9-BF56-A3B36AC02D36}" destId="{41086402-B606-45F2-9836-F3B71CFDC3F5}" srcOrd="1" destOrd="0" presId="urn:microsoft.com/office/officeart/2017/3/layout/DropPinTimeline"/>
    <dgm:cxn modelId="{A03DD795-86A8-4BB1-965E-C59E8AAA5B9B}" type="presParOf" srcId="{388B14DA-B4F4-42C7-8D00-9B306071AD61}" destId="{C1B8451D-425B-4C29-BD48-79A5994E947E}" srcOrd="2" destOrd="0" presId="urn:microsoft.com/office/officeart/2017/3/layout/DropPinTimeline"/>
    <dgm:cxn modelId="{EDAAF609-3BA2-47E8-BB68-BA40B7658ADE}" type="presParOf" srcId="{388B14DA-B4F4-42C7-8D00-9B306071AD61}" destId="{353828A9-0152-4CCE-AA6A-49893F8BB1A8}" srcOrd="3" destOrd="0" presId="urn:microsoft.com/office/officeart/2017/3/layout/DropPinTimeline"/>
    <dgm:cxn modelId="{86732839-285C-4944-B647-2B729ACFA6AA}" type="presParOf" srcId="{388B14DA-B4F4-42C7-8D00-9B306071AD61}" destId="{5E206AE9-4599-40AB-B3A1-FF14CCFBBFCA}" srcOrd="4" destOrd="0" presId="urn:microsoft.com/office/officeart/2017/3/layout/DropPinTimeline"/>
    <dgm:cxn modelId="{10299F59-A139-4BB3-8F1B-9060D20A9D35}" type="presParOf" srcId="{388B14DA-B4F4-42C7-8D00-9B306071AD61}" destId="{C28AD377-CB71-4214-BC6D-F902BD00C464}" srcOrd="5" destOrd="0" presId="urn:microsoft.com/office/officeart/2017/3/layout/DropPinTimeline"/>
    <dgm:cxn modelId="{243CEDC2-BD41-47FC-9FFC-4235D00FEA4E}" type="presParOf" srcId="{1060CE13-20C9-416D-8F73-2BE3A792BADF}" destId="{76EF0578-4D71-44F3-AC72-1AC22B3253F2}" srcOrd="5" destOrd="0" presId="urn:microsoft.com/office/officeart/2017/3/layout/DropPinTimeline"/>
    <dgm:cxn modelId="{6D6F9FB1-8804-4639-8C92-87EF56048D98}" type="presParOf" srcId="{1060CE13-20C9-416D-8F73-2BE3A792BADF}" destId="{77B0EB22-BC0C-4FFE-8FE5-CA31BE9660AD}" srcOrd="6" destOrd="0" presId="urn:microsoft.com/office/officeart/2017/3/layout/DropPinTimeline"/>
    <dgm:cxn modelId="{322963FA-5188-42E8-8060-E91A84F407CB}" type="presParOf" srcId="{77B0EB22-BC0C-4FFE-8FE5-CA31BE9660AD}" destId="{187D38F2-1F2E-475C-AC5E-9DA32045367A}" srcOrd="0" destOrd="0" presId="urn:microsoft.com/office/officeart/2017/3/layout/DropPinTimeline"/>
    <dgm:cxn modelId="{6CB586EE-0F6D-459F-9B38-8607A9BD0D39}" type="presParOf" srcId="{77B0EB22-BC0C-4FFE-8FE5-CA31BE9660AD}" destId="{109C0453-20DD-41FE-A5D6-FBAC29C49DA4}" srcOrd="1" destOrd="0" presId="urn:microsoft.com/office/officeart/2017/3/layout/DropPinTimeline"/>
    <dgm:cxn modelId="{765850CB-84B6-4CCF-9D9C-7E65166C553E}" type="presParOf" srcId="{109C0453-20DD-41FE-A5D6-FBAC29C49DA4}" destId="{4E938940-D0FA-4E3B-81F6-AAA5AF0D9847}" srcOrd="0" destOrd="0" presId="urn:microsoft.com/office/officeart/2017/3/layout/DropPinTimeline"/>
    <dgm:cxn modelId="{89092F07-4919-498B-A072-3FE1E07BE344}" type="presParOf" srcId="{109C0453-20DD-41FE-A5D6-FBAC29C49DA4}" destId="{FA91C12B-5D8C-4F60-92EF-63E4FA6A1AEA}" srcOrd="1" destOrd="0" presId="urn:microsoft.com/office/officeart/2017/3/layout/DropPinTimeline"/>
    <dgm:cxn modelId="{9F26E483-AC33-41EC-B28D-9EE477DB03CE}" type="presParOf" srcId="{77B0EB22-BC0C-4FFE-8FE5-CA31BE9660AD}" destId="{48969E2D-F338-4D0E-B04D-B76C63FA4968}" srcOrd="2" destOrd="0" presId="urn:microsoft.com/office/officeart/2017/3/layout/DropPinTimeline"/>
    <dgm:cxn modelId="{00B221CE-2509-426B-A0BC-F050AFBB58B6}" type="presParOf" srcId="{77B0EB22-BC0C-4FFE-8FE5-CA31BE9660AD}" destId="{58B28891-B2CD-44F5-96D9-259C94334953}" srcOrd="3" destOrd="0" presId="urn:microsoft.com/office/officeart/2017/3/layout/DropPinTimeline"/>
    <dgm:cxn modelId="{086C88FA-0727-40DD-A54C-EDF7CAD98EAD}" type="presParOf" srcId="{77B0EB22-BC0C-4FFE-8FE5-CA31BE9660AD}" destId="{9462C39B-BE4A-4538-9B9E-3866C266B3E7}" srcOrd="4" destOrd="0" presId="urn:microsoft.com/office/officeart/2017/3/layout/DropPinTimeline"/>
    <dgm:cxn modelId="{A27C5DF5-CE56-47D2-9B7E-658CCF9AF044}" type="presParOf" srcId="{77B0EB22-BC0C-4FFE-8FE5-CA31BE9660AD}" destId="{98978D05-4B99-47AB-92B2-A32EEB6BB3B0}" srcOrd="5" destOrd="0" presId="urn:microsoft.com/office/officeart/2017/3/layout/DropPinTimeline"/>
    <dgm:cxn modelId="{DFF09384-007E-4133-A377-0D93F1C616F9}" type="presParOf" srcId="{1060CE13-20C9-416D-8F73-2BE3A792BADF}" destId="{00612F63-6B06-4008-9E03-E7BA5C8D1D93}" srcOrd="7" destOrd="0" presId="urn:microsoft.com/office/officeart/2017/3/layout/DropPinTimeline"/>
    <dgm:cxn modelId="{28B4BCE1-E0AD-40E0-9E72-9BAD5D2E2925}" type="presParOf" srcId="{1060CE13-20C9-416D-8F73-2BE3A792BADF}" destId="{62965F76-ED32-4742-9608-8A265962BE72}" srcOrd="8" destOrd="0" presId="urn:microsoft.com/office/officeart/2017/3/layout/DropPinTimeline"/>
    <dgm:cxn modelId="{963F9E83-6195-4943-86AB-6A97616014AE}" type="presParOf" srcId="{62965F76-ED32-4742-9608-8A265962BE72}" destId="{B1DEB1A0-427C-4655-810E-174139533D47}" srcOrd="0" destOrd="0" presId="urn:microsoft.com/office/officeart/2017/3/layout/DropPinTimeline"/>
    <dgm:cxn modelId="{2E8CC21E-623B-4252-9151-F603FA40E525}" type="presParOf" srcId="{62965F76-ED32-4742-9608-8A265962BE72}" destId="{A3ED6809-FB58-4907-81E0-6BA731E5AD54}" srcOrd="1" destOrd="0" presId="urn:microsoft.com/office/officeart/2017/3/layout/DropPinTimeline"/>
    <dgm:cxn modelId="{9EE27950-3064-45AB-9A5F-E7A9D526A3BE}" type="presParOf" srcId="{A3ED6809-FB58-4907-81E0-6BA731E5AD54}" destId="{9DDEAFB8-915A-425B-8DF0-276CDE7070D4}" srcOrd="0" destOrd="0" presId="urn:microsoft.com/office/officeart/2017/3/layout/DropPinTimeline"/>
    <dgm:cxn modelId="{CADB962F-361A-4DBD-8733-78D88A99382C}" type="presParOf" srcId="{A3ED6809-FB58-4907-81E0-6BA731E5AD54}" destId="{592B736A-4CBF-4A82-9A08-764F01581E63}" srcOrd="1" destOrd="0" presId="urn:microsoft.com/office/officeart/2017/3/layout/DropPinTimeline"/>
    <dgm:cxn modelId="{650D1A3F-33CE-42D9-B7AF-881DCA92CCAD}" type="presParOf" srcId="{62965F76-ED32-4742-9608-8A265962BE72}" destId="{763D0A47-5310-4706-BB49-AB3547220A75}" srcOrd="2" destOrd="0" presId="urn:microsoft.com/office/officeart/2017/3/layout/DropPinTimeline"/>
    <dgm:cxn modelId="{85D6CA23-DF2D-49BB-A0D0-ACFC218E4F6A}" type="presParOf" srcId="{62965F76-ED32-4742-9608-8A265962BE72}" destId="{542182B9-7ACD-4399-85E5-9F12A4C242E2}" srcOrd="3" destOrd="0" presId="urn:microsoft.com/office/officeart/2017/3/layout/DropPinTimeline"/>
    <dgm:cxn modelId="{3C27F35A-643A-4B51-BAF2-4FC2EF217464}" type="presParOf" srcId="{62965F76-ED32-4742-9608-8A265962BE72}" destId="{7EF95C98-AC56-46D0-9382-0C663AEA961D}" srcOrd="4" destOrd="0" presId="urn:microsoft.com/office/officeart/2017/3/layout/DropPinTimeline"/>
    <dgm:cxn modelId="{C9DD95C5-631E-492D-A904-B0152ADC17C5}" type="presParOf" srcId="{62965F76-ED32-4742-9608-8A265962BE72}" destId="{E52201AC-06DE-43EC-9765-99C4AC0BE38B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F781E-1654-4433-9389-8EDCD1718AD9}">
      <dsp:nvSpPr>
        <dsp:cNvPr id="0" name=""/>
        <dsp:cNvSpPr/>
      </dsp:nvSpPr>
      <dsp:spPr>
        <a:xfrm>
          <a:off x="2190" y="87866"/>
          <a:ext cx="2135981" cy="403200"/>
        </a:xfrm>
        <a:prstGeom prst="rect">
          <a:avLst/>
        </a:prstGeom>
        <a:solidFill>
          <a:srgbClr val="6506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bg1"/>
              </a:solidFill>
              <a:latin typeface="Calibri"/>
              <a:ea typeface="Calibri"/>
              <a:cs typeface="Calibri"/>
            </a:rPr>
            <a:t>Archives</a:t>
          </a:r>
          <a:endParaRPr lang="en-US" sz="1400" kern="1200">
            <a:solidFill>
              <a:schemeClr val="bg1"/>
            </a:solidFill>
          </a:endParaRPr>
        </a:p>
      </dsp:txBody>
      <dsp:txXfrm>
        <a:off x="2190" y="87866"/>
        <a:ext cx="2135981" cy="403200"/>
      </dsp:txXfrm>
    </dsp:sp>
    <dsp:sp modelId="{C70C1336-52C2-48C8-9D49-CAF95430DD54}">
      <dsp:nvSpPr>
        <dsp:cNvPr id="0" name=""/>
        <dsp:cNvSpPr/>
      </dsp:nvSpPr>
      <dsp:spPr>
        <a:xfrm>
          <a:off x="2190" y="491066"/>
          <a:ext cx="2135981" cy="26468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95% of records declassified - available to all researchers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Holdings estimated 20M pages, &gt;4M photographs, 30K maps. </a:t>
          </a:r>
          <a:endParaRPr lang="en-US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&gt;2M digitized record pages and photographs (90% of all Command Chronologies)</a:t>
          </a:r>
        </a:p>
      </dsp:txBody>
      <dsp:txXfrm>
        <a:off x="2190" y="491066"/>
        <a:ext cx="2135981" cy="2646866"/>
      </dsp:txXfrm>
    </dsp:sp>
    <dsp:sp modelId="{28EC2CFD-668B-4D9A-AF39-63589287B93E}">
      <dsp:nvSpPr>
        <dsp:cNvPr id="0" name=""/>
        <dsp:cNvSpPr/>
      </dsp:nvSpPr>
      <dsp:spPr>
        <a:xfrm>
          <a:off x="2437209" y="87866"/>
          <a:ext cx="2135981" cy="403200"/>
        </a:xfrm>
        <a:prstGeom prst="rect">
          <a:avLst/>
        </a:prstGeom>
        <a:solidFill>
          <a:srgbClr val="6506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bg1"/>
              </a:solidFill>
              <a:latin typeface="Calibri"/>
              <a:ea typeface="Calibri"/>
              <a:cs typeface="Calibri"/>
            </a:rPr>
            <a:t>Field Historians</a:t>
          </a:r>
          <a:endParaRPr lang="en-US" sz="1400" kern="1200">
            <a:solidFill>
              <a:schemeClr val="bg1"/>
            </a:solidFill>
            <a:latin typeface="Aptos Display" panose="02110004020202020204"/>
            <a:ea typeface="Calibri"/>
            <a:cs typeface="Calibri"/>
          </a:endParaRPr>
        </a:p>
      </dsp:txBody>
      <dsp:txXfrm>
        <a:off x="2437209" y="87866"/>
        <a:ext cx="2135981" cy="403200"/>
      </dsp:txXfrm>
    </dsp:sp>
    <dsp:sp modelId="{3237EA93-21D6-4FC8-A665-F8B2DBB7C219}">
      <dsp:nvSpPr>
        <dsp:cNvPr id="0" name=""/>
        <dsp:cNvSpPr/>
      </dsp:nvSpPr>
      <dsp:spPr>
        <a:xfrm>
          <a:off x="2437209" y="491066"/>
          <a:ext cx="2135981" cy="26468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Reserve Individual Mobilization Augmentees </a:t>
          </a:r>
          <a:endParaRPr lang="en-US" sz="1400" kern="1200">
            <a:latin typeface="Aptos Display" panose="02110004020202020204"/>
            <a:ea typeface="Calibri"/>
            <a:cs typeface="Calibri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HD’s “forward presence” with MEFs and operating </a:t>
          </a:r>
          <a:r>
            <a:rPr lang="en-US" sz="1400" kern="1200">
              <a:latin typeface="Calibri"/>
              <a:ea typeface="Calibri"/>
              <a:cs typeface="Calibri"/>
            </a:rPr>
            <a:t>units</a:t>
          </a:r>
          <a:endParaRPr lang="en-US" sz="1400" kern="1200">
            <a:latin typeface="Aptos Display" panose="02110004020202020204"/>
            <a:ea typeface="Calibri"/>
            <a:cs typeface="Calibri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000000"/>
              </a:solidFill>
              <a:latin typeface="Calibri"/>
              <a:ea typeface="Calibri"/>
              <a:cs typeface="Calibri"/>
            </a:rPr>
            <a:t>Collect “real time” records and oral histories, contribute written products</a:t>
          </a:r>
          <a:endParaRPr lang="en-US" sz="1400" kern="1200"/>
        </a:p>
      </dsp:txBody>
      <dsp:txXfrm>
        <a:off x="2437209" y="491066"/>
        <a:ext cx="2135981" cy="2646866"/>
      </dsp:txXfrm>
    </dsp:sp>
    <dsp:sp modelId="{E96AC905-5562-4686-B79A-B43414861426}">
      <dsp:nvSpPr>
        <dsp:cNvPr id="0" name=""/>
        <dsp:cNvSpPr/>
      </dsp:nvSpPr>
      <dsp:spPr>
        <a:xfrm>
          <a:off x="4872228" y="87866"/>
          <a:ext cx="2135981" cy="403200"/>
        </a:xfrm>
        <a:prstGeom prst="rect">
          <a:avLst/>
        </a:prstGeom>
        <a:solidFill>
          <a:srgbClr val="6506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bg1"/>
              </a:solidFill>
              <a:latin typeface="Calibri"/>
              <a:ea typeface="Calibri"/>
              <a:cs typeface="Calibri"/>
            </a:rPr>
            <a:t>Histories</a:t>
          </a:r>
          <a:endParaRPr lang="en-US" sz="1400" kern="1200">
            <a:solidFill>
              <a:schemeClr val="bg1"/>
            </a:solidFill>
          </a:endParaRPr>
        </a:p>
      </dsp:txBody>
      <dsp:txXfrm>
        <a:off x="4872228" y="87866"/>
        <a:ext cx="2135981" cy="403200"/>
      </dsp:txXfrm>
    </dsp:sp>
    <dsp:sp modelId="{4912F483-C589-4979-BE4B-7DF66B045B5D}">
      <dsp:nvSpPr>
        <dsp:cNvPr id="0" name=""/>
        <dsp:cNvSpPr/>
      </dsp:nvSpPr>
      <dsp:spPr>
        <a:xfrm>
          <a:off x="4872228" y="491066"/>
          <a:ext cx="2135981" cy="26468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  <a:latin typeface="Calibri"/>
              <a:ea typeface="Calibri"/>
              <a:cs typeface="Calibri"/>
            </a:rPr>
            <a:t> research and write official operational and institutional history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  <a:latin typeface="Calibri"/>
              <a:ea typeface="Calibri"/>
              <a:cs typeface="Calibri"/>
            </a:rPr>
            <a:t>Multi-volume series; commemoratives, monographs, battle studies, etc.</a:t>
          </a:r>
          <a:endParaRPr lang="en-US" sz="1400" kern="1200">
            <a:solidFill>
              <a:schemeClr val="tx1"/>
            </a:solidFill>
            <a:latin typeface="Aptos Display" panose="02110004020202020204"/>
            <a:ea typeface="Calibri"/>
            <a:cs typeface="Calibri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chemeClr val="tx1"/>
              </a:solidFill>
              <a:latin typeface="Calibri"/>
              <a:ea typeface="Calibri"/>
              <a:cs typeface="Calibri"/>
            </a:rPr>
            <a:t>WWII “Red” Books, Vietnam Series, </a:t>
          </a:r>
          <a:r>
            <a:rPr lang="en-US" sz="1400" i="1" kern="1200">
              <a:solidFill>
                <a:schemeClr val="tx1"/>
              </a:solidFill>
              <a:latin typeface="Calibri"/>
              <a:ea typeface="Calibri"/>
              <a:cs typeface="Calibri"/>
            </a:rPr>
            <a:t>Quantico: Crossroads of the Marine Corp</a:t>
          </a:r>
          <a:endParaRPr lang="en-US" sz="1400" b="0" kern="1200">
            <a:solidFill>
              <a:schemeClr val="tx1"/>
            </a:solidFill>
            <a:latin typeface="Calibri"/>
            <a:ea typeface="Calibri"/>
            <a:cs typeface="Calibri"/>
          </a:endParaRPr>
        </a:p>
      </dsp:txBody>
      <dsp:txXfrm>
        <a:off x="4872228" y="491066"/>
        <a:ext cx="2135981" cy="2646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6F077-9909-4C93-84AF-897CED485374}">
      <dsp:nvSpPr>
        <dsp:cNvPr id="0" name=""/>
        <dsp:cNvSpPr/>
      </dsp:nvSpPr>
      <dsp:spPr>
        <a:xfrm>
          <a:off x="3054" y="894583"/>
          <a:ext cx="2670830" cy="1068332"/>
        </a:xfrm>
        <a:prstGeom prst="homePlate">
          <a:avLst/>
        </a:prstGeom>
        <a:solidFill>
          <a:srgbClr val="650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1"/>
              </a:solidFill>
              <a:latin typeface="Calibri"/>
              <a:ea typeface="Calibri"/>
              <a:cs typeface="Calibri"/>
            </a:rPr>
            <a:t>Digitize and develop remote accessibility of archival collection</a:t>
          </a:r>
        </a:p>
      </dsp:txBody>
      <dsp:txXfrm>
        <a:off x="3054" y="894583"/>
        <a:ext cx="2403747" cy="1068332"/>
      </dsp:txXfrm>
    </dsp:sp>
    <dsp:sp modelId="{00597CE8-1C87-45F9-BDFE-053D094B669F}">
      <dsp:nvSpPr>
        <dsp:cNvPr id="0" name=""/>
        <dsp:cNvSpPr/>
      </dsp:nvSpPr>
      <dsp:spPr>
        <a:xfrm>
          <a:off x="2139719" y="894583"/>
          <a:ext cx="2670830" cy="1068332"/>
        </a:xfrm>
        <a:prstGeom prst="chevron">
          <a:avLst/>
        </a:prstGeom>
        <a:solidFill>
          <a:srgbClr val="650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1"/>
              </a:solidFill>
              <a:latin typeface="Calibri"/>
              <a:ea typeface="Calibri"/>
              <a:cs typeface="Calibri"/>
            </a:rPr>
            <a:t>Develop and execute collection plan for OIF, OEF, and current operations</a:t>
          </a:r>
        </a:p>
      </dsp:txBody>
      <dsp:txXfrm>
        <a:off x="2673885" y="894583"/>
        <a:ext cx="1602498" cy="1068332"/>
      </dsp:txXfrm>
    </dsp:sp>
    <dsp:sp modelId="{BD948BB2-D483-4497-93AE-3E4140DDDC36}">
      <dsp:nvSpPr>
        <dsp:cNvPr id="0" name=""/>
        <dsp:cNvSpPr/>
      </dsp:nvSpPr>
      <dsp:spPr>
        <a:xfrm>
          <a:off x="4276383" y="894583"/>
          <a:ext cx="2670830" cy="1068332"/>
        </a:xfrm>
        <a:prstGeom prst="chevron">
          <a:avLst/>
        </a:prstGeom>
        <a:solidFill>
          <a:srgbClr val="650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bg1"/>
              </a:solidFill>
              <a:latin typeface="Calibri"/>
              <a:ea typeface="Calibri"/>
              <a:cs typeface="Calibri"/>
            </a:rPr>
            <a:t>Produce definitive history projects on OIF and OEF</a:t>
          </a:r>
          <a:endParaRPr lang="en-US" sz="1400" kern="1200">
            <a:solidFill>
              <a:schemeClr val="bg1"/>
            </a:solidFill>
          </a:endParaRPr>
        </a:p>
      </dsp:txBody>
      <dsp:txXfrm>
        <a:off x="4810549" y="894583"/>
        <a:ext cx="1602498" cy="10683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EC425-41AA-4F50-911B-CE055DD1EA1D}">
      <dsp:nvSpPr>
        <dsp:cNvPr id="0" name=""/>
        <dsp:cNvSpPr/>
      </dsp:nvSpPr>
      <dsp:spPr>
        <a:xfrm>
          <a:off x="0" y="1200150"/>
          <a:ext cx="91440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CB002-26AA-4AB1-A8C6-CEEDF86691B2}">
      <dsp:nvSpPr>
        <dsp:cNvPr id="0" name=""/>
        <dsp:cNvSpPr/>
      </dsp:nvSpPr>
      <dsp:spPr>
        <a:xfrm rot="8100000">
          <a:off x="42598" y="276587"/>
          <a:ext cx="176515" cy="17651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508D1-0FDC-494F-BB6A-25889C657740}">
      <dsp:nvSpPr>
        <dsp:cNvPr id="0" name=""/>
        <dsp:cNvSpPr/>
      </dsp:nvSpPr>
      <dsp:spPr>
        <a:xfrm>
          <a:off x="62207" y="296197"/>
          <a:ext cx="137297" cy="1372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78267-B052-4D15-BAB7-1DC307DFBBD2}">
      <dsp:nvSpPr>
        <dsp:cNvPr id="0" name=""/>
        <dsp:cNvSpPr/>
      </dsp:nvSpPr>
      <dsp:spPr>
        <a:xfrm>
          <a:off x="255671" y="489661"/>
          <a:ext cx="2534781" cy="710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8CCA2-5961-496A-97D8-BAFF3D3B551A}">
      <dsp:nvSpPr>
        <dsp:cNvPr id="0" name=""/>
        <dsp:cNvSpPr/>
      </dsp:nvSpPr>
      <dsp:spPr>
        <a:xfrm>
          <a:off x="255671" y="240029"/>
          <a:ext cx="2534781" cy="24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0" kern="1200">
              <a:solidFill>
                <a:srgbClr val="000000"/>
              </a:solidFill>
              <a:latin typeface="Calibri"/>
              <a:ea typeface="Calibri"/>
              <a:cs typeface="Calibri"/>
            </a:rPr>
            <a:t>Opened to the public 10 Nov 2006, additional galleries opened in 2010</a:t>
          </a:r>
        </a:p>
      </dsp:txBody>
      <dsp:txXfrm>
        <a:off x="255671" y="240029"/>
        <a:ext cx="2534781" cy="249631"/>
      </dsp:txXfrm>
    </dsp:sp>
    <dsp:sp modelId="{1F967CBE-0EEE-421F-9233-44DFA4BABBD9}">
      <dsp:nvSpPr>
        <dsp:cNvPr id="0" name=""/>
        <dsp:cNvSpPr/>
      </dsp:nvSpPr>
      <dsp:spPr>
        <a:xfrm>
          <a:off x="130856" y="489661"/>
          <a:ext cx="0" cy="71048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99126-5679-442D-A580-038755AE539F}">
      <dsp:nvSpPr>
        <dsp:cNvPr id="0" name=""/>
        <dsp:cNvSpPr/>
      </dsp:nvSpPr>
      <dsp:spPr>
        <a:xfrm>
          <a:off x="108389" y="1177683"/>
          <a:ext cx="44933" cy="44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742E0-F407-429D-9ABD-721132DFAD39}">
      <dsp:nvSpPr>
        <dsp:cNvPr id="0" name=""/>
        <dsp:cNvSpPr/>
      </dsp:nvSpPr>
      <dsp:spPr>
        <a:xfrm rot="18900000">
          <a:off x="1569574" y="1947196"/>
          <a:ext cx="176515" cy="17651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6029B-1F07-45D6-8CE6-FA319DFCDEDA}">
      <dsp:nvSpPr>
        <dsp:cNvPr id="0" name=""/>
        <dsp:cNvSpPr/>
      </dsp:nvSpPr>
      <dsp:spPr>
        <a:xfrm>
          <a:off x="1589184" y="1966805"/>
          <a:ext cx="137297" cy="1372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A4691-F0DA-4659-88E4-77C166C3ABEE}">
      <dsp:nvSpPr>
        <dsp:cNvPr id="0" name=""/>
        <dsp:cNvSpPr/>
      </dsp:nvSpPr>
      <dsp:spPr>
        <a:xfrm>
          <a:off x="1782648" y="1200150"/>
          <a:ext cx="2528568" cy="710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3662F-E074-4194-95A2-215A9966D131}">
      <dsp:nvSpPr>
        <dsp:cNvPr id="0" name=""/>
        <dsp:cNvSpPr/>
      </dsp:nvSpPr>
      <dsp:spPr>
        <a:xfrm>
          <a:off x="1782648" y="1910638"/>
          <a:ext cx="2528568" cy="24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0" kern="1200">
              <a:solidFill>
                <a:srgbClr val="000000"/>
              </a:solidFill>
              <a:latin typeface="Calibri"/>
              <a:ea typeface="Calibri"/>
              <a:cs typeface="Calibri"/>
            </a:rPr>
            <a:t>Marine Corps Heritage Foundation raised funds to construct building; GS staff operate Museum</a:t>
          </a:r>
          <a:endParaRPr lang="en-US" sz="1300" b="0" kern="1200">
            <a:latin typeface="Calibri"/>
            <a:ea typeface="Calibri"/>
            <a:cs typeface="Calibri"/>
          </a:endParaRPr>
        </a:p>
      </dsp:txBody>
      <dsp:txXfrm>
        <a:off x="1782648" y="1910638"/>
        <a:ext cx="2528568" cy="249631"/>
      </dsp:txXfrm>
    </dsp:sp>
    <dsp:sp modelId="{D5C6D83D-AC42-4251-B8BE-377C85440341}">
      <dsp:nvSpPr>
        <dsp:cNvPr id="0" name=""/>
        <dsp:cNvSpPr/>
      </dsp:nvSpPr>
      <dsp:spPr>
        <a:xfrm>
          <a:off x="1657832" y="1200150"/>
          <a:ext cx="0" cy="71048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BBCB2-2757-4AC7-8BE5-A37C2C888DE0}">
      <dsp:nvSpPr>
        <dsp:cNvPr id="0" name=""/>
        <dsp:cNvSpPr/>
      </dsp:nvSpPr>
      <dsp:spPr>
        <a:xfrm>
          <a:off x="1635366" y="1177683"/>
          <a:ext cx="44933" cy="44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722D3-B24C-416A-AF7C-FB3CD16418A5}">
      <dsp:nvSpPr>
        <dsp:cNvPr id="0" name=""/>
        <dsp:cNvSpPr/>
      </dsp:nvSpPr>
      <dsp:spPr>
        <a:xfrm rot="8100000">
          <a:off x="3089066" y="276587"/>
          <a:ext cx="176515" cy="17651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86402-B606-45F2-9836-F3B71CFDC3F5}">
      <dsp:nvSpPr>
        <dsp:cNvPr id="0" name=""/>
        <dsp:cNvSpPr/>
      </dsp:nvSpPr>
      <dsp:spPr>
        <a:xfrm>
          <a:off x="3108675" y="296197"/>
          <a:ext cx="137297" cy="1372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8451D-425B-4C29-BD48-79A5994E947E}">
      <dsp:nvSpPr>
        <dsp:cNvPr id="0" name=""/>
        <dsp:cNvSpPr/>
      </dsp:nvSpPr>
      <dsp:spPr>
        <a:xfrm>
          <a:off x="3302139" y="489661"/>
          <a:ext cx="2528568" cy="710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828A9-0152-4CCE-AA6A-49893F8BB1A8}">
      <dsp:nvSpPr>
        <dsp:cNvPr id="0" name=""/>
        <dsp:cNvSpPr/>
      </dsp:nvSpPr>
      <dsp:spPr>
        <a:xfrm>
          <a:off x="3302139" y="240029"/>
          <a:ext cx="2528568" cy="24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0" kern="1200">
              <a:solidFill>
                <a:srgbClr val="000000"/>
              </a:solidFill>
              <a:latin typeface="Calibri"/>
              <a:ea typeface="Calibri"/>
              <a:cs typeface="Calibri"/>
            </a:rPr>
            <a:t>Accredited by American Alliance of Museums (AAM) in 2012; reaccredited in 2022</a:t>
          </a:r>
          <a:endParaRPr lang="en-US" sz="1300" kern="1200">
            <a:latin typeface="Calibri"/>
            <a:ea typeface="Calibri"/>
            <a:cs typeface="Calibri"/>
          </a:endParaRPr>
        </a:p>
      </dsp:txBody>
      <dsp:txXfrm>
        <a:off x="3302139" y="240029"/>
        <a:ext cx="2528568" cy="249631"/>
      </dsp:txXfrm>
    </dsp:sp>
    <dsp:sp modelId="{5E206AE9-4599-40AB-B3A1-FF14CCFBBFCA}">
      <dsp:nvSpPr>
        <dsp:cNvPr id="0" name=""/>
        <dsp:cNvSpPr/>
      </dsp:nvSpPr>
      <dsp:spPr>
        <a:xfrm>
          <a:off x="3177324" y="489661"/>
          <a:ext cx="0" cy="71048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B16356-5599-4D25-8B15-67397422FB91}">
      <dsp:nvSpPr>
        <dsp:cNvPr id="0" name=""/>
        <dsp:cNvSpPr/>
      </dsp:nvSpPr>
      <dsp:spPr>
        <a:xfrm>
          <a:off x="3154857" y="1177683"/>
          <a:ext cx="44933" cy="44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38940-D0FA-4E3B-81F6-AAA5AF0D9847}">
      <dsp:nvSpPr>
        <dsp:cNvPr id="0" name=""/>
        <dsp:cNvSpPr/>
      </dsp:nvSpPr>
      <dsp:spPr>
        <a:xfrm rot="18900000">
          <a:off x="4608557" y="1947196"/>
          <a:ext cx="176515" cy="17651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1C12B-5D8C-4F60-92EF-63E4FA6A1AEA}">
      <dsp:nvSpPr>
        <dsp:cNvPr id="0" name=""/>
        <dsp:cNvSpPr/>
      </dsp:nvSpPr>
      <dsp:spPr>
        <a:xfrm>
          <a:off x="4628167" y="1966805"/>
          <a:ext cx="137297" cy="1372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69E2D-F338-4D0E-B04D-B76C63FA4968}">
      <dsp:nvSpPr>
        <dsp:cNvPr id="0" name=""/>
        <dsp:cNvSpPr/>
      </dsp:nvSpPr>
      <dsp:spPr>
        <a:xfrm>
          <a:off x="4821631" y="1200150"/>
          <a:ext cx="2528568" cy="710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8891-B2CD-44F5-96D9-259C94334953}">
      <dsp:nvSpPr>
        <dsp:cNvPr id="0" name=""/>
        <dsp:cNvSpPr/>
      </dsp:nvSpPr>
      <dsp:spPr>
        <a:xfrm>
          <a:off x="4821631" y="1910638"/>
          <a:ext cx="2528568" cy="24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0" kern="1200">
              <a:solidFill>
                <a:srgbClr val="000000"/>
              </a:solidFill>
              <a:latin typeface="Calibri"/>
              <a:ea typeface="Calibri"/>
              <a:cs typeface="Calibri"/>
            </a:rPr>
            <a:t>Final Phase construction began in 2015; Gallery 13 &amp; 14 (post-Vietnam history) to open by 2025</a:t>
          </a:r>
          <a:endParaRPr lang="en-US" sz="1300" b="0" kern="1200">
            <a:latin typeface="Calibri"/>
            <a:ea typeface="Calibri"/>
            <a:cs typeface="Calibri"/>
          </a:endParaRPr>
        </a:p>
      </dsp:txBody>
      <dsp:txXfrm>
        <a:off x="4821631" y="1910638"/>
        <a:ext cx="2528568" cy="249631"/>
      </dsp:txXfrm>
    </dsp:sp>
    <dsp:sp modelId="{9462C39B-BE4A-4538-9B9E-3866C266B3E7}">
      <dsp:nvSpPr>
        <dsp:cNvPr id="0" name=""/>
        <dsp:cNvSpPr/>
      </dsp:nvSpPr>
      <dsp:spPr>
        <a:xfrm>
          <a:off x="4696815" y="1200150"/>
          <a:ext cx="0" cy="71048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D38F2-1F2E-475C-AC5E-9DA32045367A}">
      <dsp:nvSpPr>
        <dsp:cNvPr id="0" name=""/>
        <dsp:cNvSpPr/>
      </dsp:nvSpPr>
      <dsp:spPr>
        <a:xfrm>
          <a:off x="4674348" y="1177683"/>
          <a:ext cx="44933" cy="44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EAFB8-915A-425B-8DF0-276CDE7070D4}">
      <dsp:nvSpPr>
        <dsp:cNvPr id="0" name=""/>
        <dsp:cNvSpPr/>
      </dsp:nvSpPr>
      <dsp:spPr>
        <a:xfrm rot="8100000">
          <a:off x="6128049" y="276587"/>
          <a:ext cx="176515" cy="17651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B736A-4CBF-4A82-9A08-764F01581E63}">
      <dsp:nvSpPr>
        <dsp:cNvPr id="0" name=""/>
        <dsp:cNvSpPr/>
      </dsp:nvSpPr>
      <dsp:spPr>
        <a:xfrm>
          <a:off x="6147658" y="296197"/>
          <a:ext cx="137297" cy="13729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D0A47-5310-4706-BB49-AB3547220A75}">
      <dsp:nvSpPr>
        <dsp:cNvPr id="0" name=""/>
        <dsp:cNvSpPr/>
      </dsp:nvSpPr>
      <dsp:spPr>
        <a:xfrm>
          <a:off x="6341122" y="489661"/>
          <a:ext cx="2528568" cy="710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182B9-7ACD-4399-85E5-9F12A4C242E2}">
      <dsp:nvSpPr>
        <dsp:cNvPr id="0" name=""/>
        <dsp:cNvSpPr/>
      </dsp:nvSpPr>
      <dsp:spPr>
        <a:xfrm>
          <a:off x="6341122" y="240029"/>
          <a:ext cx="2528568" cy="249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b="0" kern="1200">
              <a:solidFill>
                <a:srgbClr val="000000"/>
              </a:solidFill>
              <a:latin typeface="Calibri"/>
              <a:ea typeface="Calibri"/>
              <a:cs typeface="Calibri"/>
            </a:rPr>
            <a:t>Children’s Gallery, Combat Art Gallery, Art Studio with Artist in Residence</a:t>
          </a:r>
          <a:endParaRPr lang="en-US" sz="1300" kern="1200">
            <a:latin typeface="Calibri"/>
            <a:ea typeface="Calibri"/>
            <a:cs typeface="Calibri"/>
          </a:endParaRPr>
        </a:p>
      </dsp:txBody>
      <dsp:txXfrm>
        <a:off x="6341122" y="240029"/>
        <a:ext cx="2528568" cy="249631"/>
      </dsp:txXfrm>
    </dsp:sp>
    <dsp:sp modelId="{7EF95C98-AC56-46D0-9382-0C663AEA961D}">
      <dsp:nvSpPr>
        <dsp:cNvPr id="0" name=""/>
        <dsp:cNvSpPr/>
      </dsp:nvSpPr>
      <dsp:spPr>
        <a:xfrm>
          <a:off x="6216306" y="489661"/>
          <a:ext cx="0" cy="71048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EB1A0-427C-4655-810E-174139533D47}">
      <dsp:nvSpPr>
        <dsp:cNvPr id="0" name=""/>
        <dsp:cNvSpPr/>
      </dsp:nvSpPr>
      <dsp:spPr>
        <a:xfrm>
          <a:off x="6193840" y="1177683"/>
          <a:ext cx="44933" cy="44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92E58-65CE-4B8D-AA48-6859DEF31804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DC8E2-55EC-48DC-9479-FA2DE4A0B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9232F-03B7-4C13-B130-0BA9A76355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3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C8E2-55EC-48DC-9479-FA2DE4A0B8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5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uilding with a fountain in front of it">
            <a:extLst>
              <a:ext uri="{FF2B5EF4-FFF2-40B4-BE49-F238E27FC236}">
                <a16:creationId xmlns:a16="http://schemas.microsoft.com/office/drawing/2014/main" id="{58A70CCE-96B9-672A-3D46-41707C221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D3DFE0-DCF2-1718-131C-FF3BA0206A26}"/>
              </a:ext>
            </a:extLst>
          </p:cNvPr>
          <p:cNvSpPr txBox="1"/>
          <p:nvPr userDrawn="1"/>
        </p:nvSpPr>
        <p:spPr>
          <a:xfrm>
            <a:off x="1626476" y="361054"/>
            <a:ext cx="893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spc="225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Educating Marines to prevail in combat</a:t>
            </a:r>
          </a:p>
        </p:txBody>
      </p:sp>
      <p:pic>
        <p:nvPicPr>
          <p:cNvPr id="16" name="Picture 15" descr="A eagle with a globe and flags&#10;&#10;Description automatically generated">
            <a:extLst>
              <a:ext uri="{FF2B5EF4-FFF2-40B4-BE49-F238E27FC236}">
                <a16:creationId xmlns:a16="http://schemas.microsoft.com/office/drawing/2014/main" id="{21967013-7221-06DF-0365-BC526FF759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867" y="873965"/>
            <a:ext cx="3238500" cy="33147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DC9D0-9408-5945-EB9C-167EE88C53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5879" y="6146596"/>
            <a:ext cx="7864475" cy="369888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 algn="ctr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 algn="ctr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 algn="ctr">
              <a:buNone/>
              <a:defRPr sz="18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DD MMM YYYY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E99B9-69B6-D88E-5AC1-0E55152225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810" y="4188665"/>
            <a:ext cx="9218612" cy="872433"/>
          </a:xfrm>
        </p:spPr>
        <p:txBody>
          <a:bodyPr>
            <a:normAutofit/>
          </a:bodyPr>
          <a:lstStyle>
            <a:lvl1pPr marL="0" indent="0" algn="ctr">
              <a:buNone/>
              <a:defRPr sz="5250">
                <a:solidFill>
                  <a:schemeClr val="bg1"/>
                </a:solidFill>
                <a:latin typeface="Colossalis Regular" panose="02020500000000000000" pitchFamily="18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Command or Entity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14F0E3-4B7F-CF39-0F88-63F7F9C705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05112" y="5071434"/>
            <a:ext cx="6581775" cy="744130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1pPr>
            <a:lvl2pPr marL="457200" indent="0" algn="ctr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2pPr>
            <a:lvl3pPr marL="914400" indent="0" algn="ctr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3pPr>
            <a:lvl4pPr marL="1371600" indent="0" algn="ctr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4pPr>
            <a:lvl5pPr marL="1828800" indent="0" algn="ctr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5pPr>
          </a:lstStyle>
          <a:p>
            <a:pPr lvl="0"/>
            <a:r>
              <a:rPr lang="en-US"/>
              <a:t>Name of Brief</a:t>
            </a:r>
          </a:p>
        </p:txBody>
      </p:sp>
    </p:spTree>
    <p:extLst>
      <p:ext uri="{BB962C8B-B14F-4D97-AF65-F5344CB8AC3E}">
        <p14:creationId xmlns:p14="http://schemas.microsoft.com/office/powerpoint/2010/main" val="306638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19AEF-C659-DAEB-69E1-D96FEEF53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54489"/>
            <a:ext cx="10331667" cy="2255473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1E4FC-8679-5D4B-55B7-146D73F1F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93666"/>
            <a:ext cx="10331667" cy="1564134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B797E-B545-25AC-2BC8-15992287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5733" y="6356349"/>
            <a:ext cx="587730" cy="365125"/>
          </a:xfrm>
        </p:spPr>
        <p:txBody>
          <a:bodyPr anchor="ctr" anchorCtr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2512E3-6782-46CA-8D7F-E7168A78A6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648BA7-FCD1-A103-2420-8514FB64328F}"/>
              </a:ext>
            </a:extLst>
          </p:cNvPr>
          <p:cNvSpPr/>
          <p:nvPr userDrawn="1"/>
        </p:nvSpPr>
        <p:spPr>
          <a:xfrm>
            <a:off x="0" y="0"/>
            <a:ext cx="12192000" cy="1254490"/>
          </a:xfrm>
          <a:prstGeom prst="rect">
            <a:avLst/>
          </a:prstGeom>
          <a:solidFill>
            <a:srgbClr val="650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940000"/>
              </a:solidFill>
            </a:endParaRPr>
          </a:p>
        </p:txBody>
      </p:sp>
      <p:sp>
        <p:nvSpPr>
          <p:cNvPr id="8" name="Triangle 4">
            <a:extLst>
              <a:ext uri="{FF2B5EF4-FFF2-40B4-BE49-F238E27FC236}">
                <a16:creationId xmlns:a16="http://schemas.microsoft.com/office/drawing/2014/main" id="{5EB5C964-365A-802A-52E1-70E28669EF60}"/>
              </a:ext>
            </a:extLst>
          </p:cNvPr>
          <p:cNvSpPr/>
          <p:nvPr userDrawn="1"/>
        </p:nvSpPr>
        <p:spPr>
          <a:xfrm rot="10800000">
            <a:off x="275734" y="1254490"/>
            <a:ext cx="1767526" cy="534030"/>
          </a:xfrm>
          <a:prstGeom prst="triangle">
            <a:avLst/>
          </a:prstGeom>
          <a:solidFill>
            <a:srgbClr val="650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A eagle with a globe and flags&#10;&#10;Description automatically generated">
            <a:extLst>
              <a:ext uri="{FF2B5EF4-FFF2-40B4-BE49-F238E27FC236}">
                <a16:creationId xmlns:a16="http://schemas.microsoft.com/office/drawing/2014/main" id="{975A3519-9111-9931-59C0-7FCC0F8337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90" y="81071"/>
            <a:ext cx="1313413" cy="134431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A5CCEF-E700-76E3-C1C8-7048070AB2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1840880" y="3371722"/>
            <a:ext cx="4719538" cy="98901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800">
                <a:solidFill>
                  <a:srgbClr val="650600"/>
                </a:solidFill>
                <a:latin typeface="Colossalis Regular" panose="02020500000000000000" pitchFamily="18" charset="0"/>
              </a:defRPr>
            </a:lvl1pPr>
            <a:lvl2pPr>
              <a:defRPr sz="3800">
                <a:latin typeface="Colossalis Regular" panose="02020500000000000000" pitchFamily="18" charset="0"/>
              </a:defRPr>
            </a:lvl2pPr>
            <a:lvl3pPr>
              <a:defRPr sz="3800">
                <a:latin typeface="Colossalis Regular" panose="02020500000000000000" pitchFamily="18" charset="0"/>
              </a:defRPr>
            </a:lvl3pPr>
            <a:lvl4pPr>
              <a:defRPr sz="3800">
                <a:latin typeface="Colossalis Regular" panose="02020500000000000000" pitchFamily="18" charset="0"/>
              </a:defRPr>
            </a:lvl4pPr>
            <a:lvl5pPr>
              <a:defRPr sz="3800">
                <a:latin typeface="Colossalis Regular" panose="02020500000000000000" pitchFamily="18" charset="0"/>
              </a:defRPr>
            </a:lvl5pPr>
          </a:lstStyle>
          <a:p>
            <a:pPr lvl="0"/>
            <a:r>
              <a:rPr lang="en-US"/>
              <a:t>COMMAND or ENTITY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45D11E-0E53-C573-9728-2F23614640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9050" y="136525"/>
            <a:ext cx="9622641" cy="11179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1pPr>
            <a:lvl2pPr marL="4572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2pPr>
            <a:lvl3pPr marL="9144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3pPr>
            <a:lvl4pPr marL="13716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4pPr>
            <a:lvl5pPr marL="18288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71E49D-B0E4-26D9-9898-00B57DE6C1ED}"/>
              </a:ext>
            </a:extLst>
          </p:cNvPr>
          <p:cNvCxnSpPr>
            <a:cxnSpLocks/>
          </p:cNvCxnSpPr>
          <p:nvPr userDrawn="1"/>
        </p:nvCxnSpPr>
        <p:spPr>
          <a:xfrm>
            <a:off x="1159497" y="1634958"/>
            <a:ext cx="0" cy="5223042"/>
          </a:xfrm>
          <a:prstGeom prst="line">
            <a:avLst/>
          </a:prstGeom>
          <a:ln w="50800" cap="rnd">
            <a:solidFill>
              <a:srgbClr val="6506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3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2B5BA7-D74E-B34D-0D7B-4D461DCBC9C7}"/>
              </a:ext>
            </a:extLst>
          </p:cNvPr>
          <p:cNvSpPr/>
          <p:nvPr userDrawn="1"/>
        </p:nvSpPr>
        <p:spPr>
          <a:xfrm>
            <a:off x="0" y="0"/>
            <a:ext cx="12192000" cy="1254490"/>
          </a:xfrm>
          <a:prstGeom prst="rect">
            <a:avLst/>
          </a:prstGeom>
          <a:solidFill>
            <a:srgbClr val="650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940000"/>
              </a:solidFill>
              <a:latin typeface="Colossalis Regular" panose="02020500000000000000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DD2C2-6CBE-26F2-0DA4-D73C646CA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969" y="1534434"/>
            <a:ext cx="1013725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riangle 15">
            <a:extLst>
              <a:ext uri="{FF2B5EF4-FFF2-40B4-BE49-F238E27FC236}">
                <a16:creationId xmlns:a16="http://schemas.microsoft.com/office/drawing/2014/main" id="{4E2E398B-DC99-10B6-6B55-5F81D9B890D7}"/>
              </a:ext>
            </a:extLst>
          </p:cNvPr>
          <p:cNvSpPr/>
          <p:nvPr userDrawn="1"/>
        </p:nvSpPr>
        <p:spPr>
          <a:xfrm rot="10800000">
            <a:off x="275734" y="1254490"/>
            <a:ext cx="1767526" cy="534030"/>
          </a:xfrm>
          <a:prstGeom prst="triangle">
            <a:avLst/>
          </a:prstGeom>
          <a:solidFill>
            <a:srgbClr val="650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A eagle with a globe and flags&#10;&#10;Description automatically generated">
            <a:extLst>
              <a:ext uri="{FF2B5EF4-FFF2-40B4-BE49-F238E27FC236}">
                <a16:creationId xmlns:a16="http://schemas.microsoft.com/office/drawing/2014/main" id="{0B2DB6F7-BAFF-0C4A-F15A-64A7BBAB93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90" y="81071"/>
            <a:ext cx="1313413" cy="134431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82F4437-FBD7-95B1-8837-6C5EF108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6550" y="6356350"/>
            <a:ext cx="236485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6D672E-19F7-4054-AEB8-114ADBC2F1A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57BAEE5-F8FE-4545-DA22-3440173E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9AD7A66-6E6A-38BD-AC95-2AF41493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5733" y="6356349"/>
            <a:ext cx="587730" cy="365125"/>
          </a:xfrm>
        </p:spPr>
        <p:txBody>
          <a:bodyPr anchor="ctr" anchorCtr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2512E3-6782-46CA-8D7F-E7168A78A6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2FD3F2-3D1B-5419-C645-D865CBA700E4}"/>
              </a:ext>
            </a:extLst>
          </p:cNvPr>
          <p:cNvCxnSpPr>
            <a:cxnSpLocks/>
          </p:cNvCxnSpPr>
          <p:nvPr userDrawn="1"/>
        </p:nvCxnSpPr>
        <p:spPr>
          <a:xfrm>
            <a:off x="1159497" y="1634958"/>
            <a:ext cx="0" cy="5223042"/>
          </a:xfrm>
          <a:prstGeom prst="line">
            <a:avLst/>
          </a:prstGeom>
          <a:ln w="50800" cap="rnd">
            <a:solidFill>
              <a:srgbClr val="6506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0F9E9E8-07CC-AC1E-7E02-4F8F4E4211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1840880" y="3371722"/>
            <a:ext cx="4719538" cy="98901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800">
                <a:solidFill>
                  <a:srgbClr val="650600"/>
                </a:solidFill>
                <a:latin typeface="Colossalis Regular" panose="02020500000000000000" pitchFamily="18" charset="0"/>
              </a:defRPr>
            </a:lvl1pPr>
            <a:lvl2pPr>
              <a:defRPr sz="3800">
                <a:latin typeface="Colossalis Regular" panose="02020500000000000000" pitchFamily="18" charset="0"/>
              </a:defRPr>
            </a:lvl2pPr>
            <a:lvl3pPr>
              <a:defRPr sz="3800">
                <a:latin typeface="Colossalis Regular" panose="02020500000000000000" pitchFamily="18" charset="0"/>
              </a:defRPr>
            </a:lvl3pPr>
            <a:lvl4pPr>
              <a:defRPr sz="3800">
                <a:latin typeface="Colossalis Regular" panose="02020500000000000000" pitchFamily="18" charset="0"/>
              </a:defRPr>
            </a:lvl4pPr>
            <a:lvl5pPr>
              <a:defRPr sz="3800">
                <a:latin typeface="Colossalis Regular" panose="02020500000000000000" pitchFamily="18" charset="0"/>
              </a:defRPr>
            </a:lvl5pPr>
          </a:lstStyle>
          <a:p>
            <a:pPr lvl="0"/>
            <a:r>
              <a:rPr lang="en-US"/>
              <a:t>COMMAND or ENTITY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74DE05E-E968-FEEE-B742-58FF7B71C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9051" y="136525"/>
            <a:ext cx="9616168" cy="11179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1pPr>
            <a:lvl2pPr marL="4572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2pPr>
            <a:lvl3pPr marL="9144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3pPr>
            <a:lvl4pPr marL="13716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4pPr>
            <a:lvl5pPr marL="18288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7651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62D1170-8789-A029-EC3F-6A0E11B857A6}"/>
              </a:ext>
            </a:extLst>
          </p:cNvPr>
          <p:cNvGrpSpPr/>
          <p:nvPr userDrawn="1"/>
        </p:nvGrpSpPr>
        <p:grpSpPr>
          <a:xfrm>
            <a:off x="0" y="0"/>
            <a:ext cx="12192000" cy="1788520"/>
            <a:chOff x="0" y="1173"/>
            <a:chExt cx="12192000" cy="17885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4D33F3-F1FE-6122-82C9-95929E34AD94}"/>
                </a:ext>
              </a:extLst>
            </p:cNvPr>
            <p:cNvSpPr/>
            <p:nvPr/>
          </p:nvSpPr>
          <p:spPr>
            <a:xfrm>
              <a:off x="0" y="1173"/>
              <a:ext cx="12192000" cy="1254490"/>
            </a:xfrm>
            <a:prstGeom prst="rect">
              <a:avLst/>
            </a:prstGeom>
            <a:solidFill>
              <a:srgbClr val="650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940000"/>
                </a:solidFill>
              </a:endParaRPr>
            </a:p>
          </p:txBody>
        </p:sp>
        <p:sp>
          <p:nvSpPr>
            <p:cNvPr id="10" name="Triangle 4">
              <a:extLst>
                <a:ext uri="{FF2B5EF4-FFF2-40B4-BE49-F238E27FC236}">
                  <a16:creationId xmlns:a16="http://schemas.microsoft.com/office/drawing/2014/main" id="{8DEA3ED5-CEE9-9C26-7508-3D09808DC582}"/>
                </a:ext>
              </a:extLst>
            </p:cNvPr>
            <p:cNvSpPr/>
            <p:nvPr/>
          </p:nvSpPr>
          <p:spPr>
            <a:xfrm rot="10800000">
              <a:off x="275734" y="1255663"/>
              <a:ext cx="1767526" cy="534030"/>
            </a:xfrm>
            <a:prstGeom prst="triangle">
              <a:avLst/>
            </a:prstGeom>
            <a:solidFill>
              <a:srgbClr val="650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" name="Picture 10" descr="A eagle with a globe and flags&#10;&#10;Description automatically generated">
              <a:extLst>
                <a:ext uri="{FF2B5EF4-FFF2-40B4-BE49-F238E27FC236}">
                  <a16:creationId xmlns:a16="http://schemas.microsoft.com/office/drawing/2014/main" id="{B93E1567-7C97-6994-5C60-EE184A376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90" y="82244"/>
              <a:ext cx="1313413" cy="1344317"/>
            </a:xfrm>
            <a:prstGeom prst="rect">
              <a:avLst/>
            </a:prstGeom>
          </p:spPr>
        </p:pic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0A75FB9-D845-15B3-2067-00AEC9CD7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6550" y="6356350"/>
            <a:ext cx="236485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6D672E-19F7-4054-AEB8-114ADBC2F1A1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B619CD6-DD29-FA61-8B14-2BE805C0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1C6CB09-9F00-8575-E7E1-04B2D277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5733" y="6356349"/>
            <a:ext cx="587730" cy="365125"/>
          </a:xfrm>
        </p:spPr>
        <p:txBody>
          <a:bodyPr anchor="ctr" anchorCtr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2512E3-6782-46CA-8D7F-E7168A78A6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17EA17-93BC-1D54-84E7-4EDECD340ACC}"/>
              </a:ext>
            </a:extLst>
          </p:cNvPr>
          <p:cNvCxnSpPr>
            <a:cxnSpLocks/>
          </p:cNvCxnSpPr>
          <p:nvPr userDrawn="1"/>
        </p:nvCxnSpPr>
        <p:spPr>
          <a:xfrm>
            <a:off x="1159497" y="1634958"/>
            <a:ext cx="0" cy="5223042"/>
          </a:xfrm>
          <a:prstGeom prst="line">
            <a:avLst/>
          </a:prstGeom>
          <a:ln w="50800" cap="rnd">
            <a:solidFill>
              <a:srgbClr val="6506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EA2B6E5-12E3-8907-900D-D7E6316ABA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5400000">
            <a:off x="-1840880" y="3371722"/>
            <a:ext cx="4719538" cy="98901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800">
                <a:solidFill>
                  <a:srgbClr val="650600"/>
                </a:solidFill>
                <a:latin typeface="Colossalis Regular" panose="02020500000000000000" pitchFamily="18" charset="0"/>
              </a:defRPr>
            </a:lvl1pPr>
            <a:lvl2pPr>
              <a:defRPr sz="3800">
                <a:latin typeface="Colossalis Regular" panose="02020500000000000000" pitchFamily="18" charset="0"/>
              </a:defRPr>
            </a:lvl2pPr>
            <a:lvl3pPr>
              <a:defRPr sz="3800">
                <a:latin typeface="Colossalis Regular" panose="02020500000000000000" pitchFamily="18" charset="0"/>
              </a:defRPr>
            </a:lvl3pPr>
            <a:lvl4pPr>
              <a:defRPr sz="3800">
                <a:latin typeface="Colossalis Regular" panose="02020500000000000000" pitchFamily="18" charset="0"/>
              </a:defRPr>
            </a:lvl4pPr>
            <a:lvl5pPr>
              <a:defRPr sz="3800">
                <a:latin typeface="Colossalis Regular" panose="02020500000000000000" pitchFamily="18" charset="0"/>
              </a:defRPr>
            </a:lvl5pPr>
          </a:lstStyle>
          <a:p>
            <a:pPr lvl="0"/>
            <a:r>
              <a:rPr lang="en-US"/>
              <a:t>COMMAND or ENTITY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5C75128-857A-A16E-95EB-322B572424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9051" y="136525"/>
            <a:ext cx="9558434" cy="11179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1pPr>
            <a:lvl2pPr marL="4572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2pPr>
            <a:lvl3pPr marL="9144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3pPr>
            <a:lvl4pPr marL="13716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4pPr>
            <a:lvl5pPr marL="18288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2553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C9750-6018-48CC-C9E4-0D15A1FE5A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0667" y="1724574"/>
            <a:ext cx="5181600" cy="49969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E950F-BB0E-FD79-D1B1-EEA46B191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4667" y="1724574"/>
            <a:ext cx="5181600" cy="49969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47785D-31EE-3F4F-092D-8975241F96EA}"/>
              </a:ext>
            </a:extLst>
          </p:cNvPr>
          <p:cNvSpPr/>
          <p:nvPr userDrawn="1"/>
        </p:nvSpPr>
        <p:spPr>
          <a:xfrm>
            <a:off x="0" y="0"/>
            <a:ext cx="12192000" cy="1254490"/>
          </a:xfrm>
          <a:prstGeom prst="rect">
            <a:avLst/>
          </a:prstGeom>
          <a:solidFill>
            <a:srgbClr val="650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940000"/>
              </a:solidFill>
            </a:endParaRPr>
          </a:p>
        </p:txBody>
      </p:sp>
      <p:sp>
        <p:nvSpPr>
          <p:cNvPr id="9" name="Triangle 4">
            <a:extLst>
              <a:ext uri="{FF2B5EF4-FFF2-40B4-BE49-F238E27FC236}">
                <a16:creationId xmlns:a16="http://schemas.microsoft.com/office/drawing/2014/main" id="{ACBF95B1-89DC-8497-8A65-646B5125AAA6}"/>
              </a:ext>
            </a:extLst>
          </p:cNvPr>
          <p:cNvSpPr/>
          <p:nvPr userDrawn="1"/>
        </p:nvSpPr>
        <p:spPr>
          <a:xfrm rot="10800000">
            <a:off x="275734" y="1254490"/>
            <a:ext cx="1767526" cy="534030"/>
          </a:xfrm>
          <a:prstGeom prst="triangle">
            <a:avLst/>
          </a:prstGeom>
          <a:solidFill>
            <a:srgbClr val="650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 descr="A eagle with a globe and flags&#10;&#10;Description automatically generated">
            <a:extLst>
              <a:ext uri="{FF2B5EF4-FFF2-40B4-BE49-F238E27FC236}">
                <a16:creationId xmlns:a16="http://schemas.microsoft.com/office/drawing/2014/main" id="{7F04490A-8292-C962-2C1D-1AE932937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90" y="81071"/>
            <a:ext cx="1313413" cy="134431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CFEA2B8-41FC-430A-92B5-426CA1E6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5733" y="6356349"/>
            <a:ext cx="587730" cy="365125"/>
          </a:xfrm>
        </p:spPr>
        <p:txBody>
          <a:bodyPr anchor="ctr" anchorCtr="1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2512E3-6782-46CA-8D7F-E7168A78A6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705BF0-5D30-533D-5AA0-DC02FDD33A8E}"/>
              </a:ext>
            </a:extLst>
          </p:cNvPr>
          <p:cNvCxnSpPr>
            <a:cxnSpLocks/>
          </p:cNvCxnSpPr>
          <p:nvPr userDrawn="1"/>
        </p:nvCxnSpPr>
        <p:spPr>
          <a:xfrm>
            <a:off x="1159497" y="1634958"/>
            <a:ext cx="0" cy="5223042"/>
          </a:xfrm>
          <a:prstGeom prst="line">
            <a:avLst/>
          </a:prstGeom>
          <a:ln w="50800" cap="rnd">
            <a:solidFill>
              <a:srgbClr val="6506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402B6C6-7178-2014-FE52-08B567B605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1840880" y="3371722"/>
            <a:ext cx="4719538" cy="98901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800">
                <a:solidFill>
                  <a:srgbClr val="650600"/>
                </a:solidFill>
                <a:latin typeface="Colossalis Regular" panose="02020500000000000000" pitchFamily="18" charset="0"/>
              </a:defRPr>
            </a:lvl1pPr>
            <a:lvl2pPr>
              <a:defRPr sz="3800">
                <a:latin typeface="Colossalis Regular" panose="02020500000000000000" pitchFamily="18" charset="0"/>
              </a:defRPr>
            </a:lvl2pPr>
            <a:lvl3pPr>
              <a:defRPr sz="3800">
                <a:latin typeface="Colossalis Regular" panose="02020500000000000000" pitchFamily="18" charset="0"/>
              </a:defRPr>
            </a:lvl3pPr>
            <a:lvl4pPr>
              <a:defRPr sz="3800">
                <a:latin typeface="Colossalis Regular" panose="02020500000000000000" pitchFamily="18" charset="0"/>
              </a:defRPr>
            </a:lvl4pPr>
            <a:lvl5pPr>
              <a:defRPr sz="3800">
                <a:latin typeface="Colossalis Regular" panose="02020500000000000000" pitchFamily="18" charset="0"/>
              </a:defRPr>
            </a:lvl5pPr>
          </a:lstStyle>
          <a:p>
            <a:pPr lvl="0"/>
            <a:r>
              <a:rPr lang="en-US"/>
              <a:t>COMMAND or ENTITY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C5B4C1F-AA71-5E70-8D3B-2796A640D1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9051" y="136525"/>
            <a:ext cx="9757216" cy="11179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1pPr>
            <a:lvl2pPr marL="4572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2pPr>
            <a:lvl3pPr marL="9144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3pPr>
            <a:lvl4pPr marL="13716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4pPr>
            <a:lvl5pPr marL="1828800" indent="0" algn="l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9604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617B2-150E-3517-840A-93F7523B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672E-19F7-4054-AEB8-114ADBC2F1A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4DE70-1BA0-6541-B4EE-3B9E21FE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C377D-3C7B-B091-328B-1D3CA091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512E3-6782-46CA-8D7F-E7168A78A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2E0C6-5502-7BBD-C6A6-D129841F9F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940000"/>
              </a:solidFill>
              <a:latin typeface="Colossalis Regular" panose="02020500000000000000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FFF509-137A-04A8-94DE-7AFCF1156643}"/>
              </a:ext>
            </a:extLst>
          </p:cNvPr>
          <p:cNvSpPr txBox="1"/>
          <p:nvPr userDrawn="1"/>
        </p:nvSpPr>
        <p:spPr>
          <a:xfrm>
            <a:off x="1626476" y="343453"/>
            <a:ext cx="893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spc="225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Educating Marines to prevail in combat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FDC53-0544-1D8A-F40E-16B26C031033}"/>
              </a:ext>
            </a:extLst>
          </p:cNvPr>
          <p:cNvSpPr txBox="1"/>
          <p:nvPr userDrawn="1"/>
        </p:nvSpPr>
        <p:spPr>
          <a:xfrm>
            <a:off x="1807779" y="4471425"/>
            <a:ext cx="857644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50" spc="375">
                <a:solidFill>
                  <a:schemeClr val="bg1"/>
                </a:solidFill>
                <a:latin typeface="Colossalis Regular" panose="02020500000000000000" pitchFamily="18" charset="0"/>
              </a:rPr>
              <a:t>Marine Corps 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A70E1C-AEF6-654C-41F3-476F516ADF80}"/>
              </a:ext>
            </a:extLst>
          </p:cNvPr>
          <p:cNvSpPr txBox="1"/>
          <p:nvPr userDrawn="1"/>
        </p:nvSpPr>
        <p:spPr>
          <a:xfrm>
            <a:off x="1626476" y="6127614"/>
            <a:ext cx="893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all" spc="225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BACKUP SLIDES</a:t>
            </a:r>
          </a:p>
        </p:txBody>
      </p:sp>
      <p:pic>
        <p:nvPicPr>
          <p:cNvPr id="9" name="Picture 8" descr="A eagle with a globe and flags&#10;&#10;Description automatically generated">
            <a:extLst>
              <a:ext uri="{FF2B5EF4-FFF2-40B4-BE49-F238E27FC236}">
                <a16:creationId xmlns:a16="http://schemas.microsoft.com/office/drawing/2014/main" id="{53CBB28A-7B22-C4A2-3ABA-ECE012638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867" y="873965"/>
            <a:ext cx="3238500" cy="33147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6E3C78-6AFC-026E-B676-2EED77E484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242" y="5368789"/>
            <a:ext cx="6635750" cy="622300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Colossalis Regular" panose="02020500000000000000" pitchFamily="18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of Brief</a:t>
            </a:r>
          </a:p>
        </p:txBody>
      </p:sp>
    </p:spTree>
    <p:extLst>
      <p:ext uri="{BB962C8B-B14F-4D97-AF65-F5344CB8AC3E}">
        <p14:creationId xmlns:p14="http://schemas.microsoft.com/office/powerpoint/2010/main" val="194649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2ABA4-12DF-478D-8C56-5277E611991C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12C6-9200-0048-9E62-A5AA11AAD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2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299D8-B1C1-497B-AB05-2DFD94458322}" type="datetime1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12C6-9200-0048-9E62-A5AA11AAD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2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0D85A-D7EE-4F01-893D-B6B8F9AD6B7D}" type="datetime1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212C6-9200-0048-9E62-A5AA11AAD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B5D695-26FA-8984-E45D-5E6DFA84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F4668-DBA3-7B7D-804C-4BB1220DE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82D7E-E0AE-818D-6793-F95B2B9AA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672E-19F7-4054-AEB8-114ADBC2F1A1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3DEE1-E472-2289-E7F6-5BFF7E3E0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B8FD2-1238-730D-C700-9A3C296CF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512E3-6782-46CA-8D7F-E7168A78A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4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8" r:id="rId7"/>
    <p:sldLayoutId id="2147483660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ejointstaff/24293905588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813C8-4730-F962-B06A-A1C14040ED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cap="all" spc="225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MAY 2024</a:t>
            </a:r>
          </a:p>
          <a:p>
            <a:pPr algn="ctr"/>
            <a:r>
              <a:rPr lang="en-US" cap="all" spc="225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Approved for public release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0106D-99EA-626A-229E-AC8C99D3E7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188665"/>
            <a:ext cx="12192000" cy="872433"/>
          </a:xfrm>
        </p:spPr>
        <p:txBody>
          <a:bodyPr/>
          <a:lstStyle/>
          <a:p>
            <a:r>
              <a:rPr lang="en-US" sz="5400">
                <a:latin typeface="Colossalis Regular"/>
              </a:rPr>
              <a:t>Marine Corps University</a:t>
            </a:r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41C5D-127B-FBEA-F152-D7345E53B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5071434"/>
            <a:ext cx="12192000" cy="744130"/>
          </a:xfrm>
        </p:spPr>
        <p:txBody>
          <a:bodyPr/>
          <a:lstStyle/>
          <a:p>
            <a:r>
              <a:rPr lang="en-US" sz="3600"/>
              <a:t>Academic Year 2024 Command Brief</a:t>
            </a:r>
          </a:p>
        </p:txBody>
      </p:sp>
    </p:spTree>
    <p:extLst>
      <p:ext uri="{BB962C8B-B14F-4D97-AF65-F5344CB8AC3E}">
        <p14:creationId xmlns:p14="http://schemas.microsoft.com/office/powerpoint/2010/main" val="388153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running on a sidewalk&#10;&#10;Description automatically generated">
            <a:extLst>
              <a:ext uri="{FF2B5EF4-FFF2-40B4-BE49-F238E27FC236}">
                <a16:creationId xmlns:a16="http://schemas.microsoft.com/office/drawing/2014/main" id="{12633236-E9A8-993A-0A59-0411E65DC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58984" y="4090269"/>
            <a:ext cx="8826548" cy="24978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6D8E2C-D0B3-3ED6-6AE0-9CC98843542C}"/>
              </a:ext>
            </a:extLst>
          </p:cNvPr>
          <p:cNvSpPr txBox="1"/>
          <p:nvPr/>
        </p:nvSpPr>
        <p:spPr>
          <a:xfrm>
            <a:off x="2715865" y="6870003"/>
            <a:ext cx="8357339" cy="5654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</a:t>
            </a:r>
            <a:r>
              <a:rPr lang="en-US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21B20-48B4-3B87-42C2-427E624A86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800">
                <a:solidFill>
                  <a:srgbClr val="650600"/>
                </a:solidFill>
                <a:latin typeface="Colossalis Regular"/>
              </a:rPr>
              <a:t>Marine Corps University</a:t>
            </a:r>
            <a:endParaRPr lang="en-US">
              <a:solidFill>
                <a:srgbClr val="6506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AA6480-43FD-33F1-5FE2-C2F5A10D56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lossalis Regular" panose="02020500000000000000" pitchFamily="18" charset="0"/>
              </a:rPr>
              <a:t>Resident Officer PME Demographics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280C31-1F46-F12A-A3F0-F1927118DD85}"/>
              </a:ext>
            </a:extLst>
          </p:cNvPr>
          <p:cNvSpPr/>
          <p:nvPr/>
        </p:nvSpPr>
        <p:spPr>
          <a:xfrm>
            <a:off x="2058443" y="4091836"/>
            <a:ext cx="8842272" cy="2484328"/>
          </a:xfrm>
          <a:prstGeom prst="rect">
            <a:avLst/>
          </a:prstGeom>
          <a:solidFill>
            <a:srgbClr val="000000">
              <a:alpha val="7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Google Shape;800;p29">
            <a:extLst>
              <a:ext uri="{FF2B5EF4-FFF2-40B4-BE49-F238E27FC236}">
                <a16:creationId xmlns:a16="http://schemas.microsoft.com/office/drawing/2014/main" id="{B3E058F2-1D5E-E219-A6E7-A918F687BB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1455652"/>
              </p:ext>
            </p:extLst>
          </p:nvPr>
        </p:nvGraphicFramePr>
        <p:xfrm>
          <a:off x="2043259" y="1608915"/>
          <a:ext cx="8842273" cy="21072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7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3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8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3843">
                  <a:extLst>
                    <a:ext uri="{9D8B030D-6E8A-4147-A177-3AD203B41FA5}">
                      <a16:colId xmlns:a16="http://schemas.microsoft.com/office/drawing/2014/main" val="2821711727"/>
                    </a:ext>
                  </a:extLst>
                </a:gridCol>
                <a:gridCol w="8038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38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38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38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3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0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USMC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0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USMCR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0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USA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0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USAF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0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USN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06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USSF</a:t>
                      </a:r>
                      <a:endParaRPr sz="1800" b="1" i="0" u="none" strike="noStrike" cap="none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>
                      <a:solidFill>
                        <a:srgbClr val="CCCCCC"/>
                      </a:solidFill>
                    </a:lnR>
                    <a:lnT w="12700">
                      <a:solidFill>
                        <a:srgbClr val="CCCCCC"/>
                      </a:solidFill>
                    </a:lnT>
                    <a:lnB w="12700">
                      <a:solidFill>
                        <a:srgbClr val="CCCCCC"/>
                      </a:solidFill>
                    </a:lnB>
                    <a:solidFill>
                      <a:srgbClr val="650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USCG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0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IMS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0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CIV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0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0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MCWAR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0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>
                      <a:solidFill>
                        <a:srgbClr val="CCCCCC"/>
                      </a:solidFill>
                    </a:lnR>
                    <a:lnT w="12700">
                      <a:solidFill>
                        <a:srgbClr val="CCCCCC"/>
                      </a:solidFill>
                    </a:lnT>
                    <a:lnB w="12700">
                      <a:solidFill>
                        <a:srgbClr val="CCCCCC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31</a:t>
                      </a:r>
                      <a:endParaRPr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CSC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0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cs typeface="Calibri"/>
                        </a:rPr>
                        <a:t>92</a:t>
                      </a:r>
                      <a:endParaRPr sz="1800" u="none" strike="noStrike" cap="none">
                        <a:latin typeface="Calibri"/>
                        <a:cs typeface="Calibri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cs typeface="Calibri"/>
                        </a:rPr>
                        <a:t>5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cs typeface="Calibri"/>
                        </a:rPr>
                        <a:t>17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>
                      <a:solidFill>
                        <a:srgbClr val="CCCCCC"/>
                      </a:solidFill>
                    </a:lnR>
                    <a:lnT w="12700">
                      <a:solidFill>
                        <a:srgbClr val="CCCCCC"/>
                      </a:solidFill>
                    </a:lnT>
                    <a:lnB w="12700">
                      <a:solidFill>
                        <a:srgbClr val="CCCCCC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cs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SAW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0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>
                      <a:solidFill>
                        <a:srgbClr val="CCCCCC"/>
                      </a:solidFill>
                    </a:lnR>
                    <a:lnT w="12700">
                      <a:solidFill>
                        <a:srgbClr val="CCCCCC"/>
                      </a:solidFill>
                    </a:lnT>
                    <a:lnB w="12700">
                      <a:solidFill>
                        <a:srgbClr val="CCCCCC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EWS</a:t>
                      </a:r>
                      <a:endParaRPr sz="14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0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>
                      <a:solidFill>
                        <a:srgbClr val="CCCCCC"/>
                      </a:solidFill>
                    </a:lnR>
                    <a:lnT w="12700">
                      <a:solidFill>
                        <a:srgbClr val="CCCCCC"/>
                      </a:solidFill>
                    </a:lnT>
                    <a:lnB w="12700">
                      <a:solidFill>
                        <a:srgbClr val="CCCCCC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50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284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8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>
                      <a:solidFill>
                        <a:srgbClr val="CCCCCC"/>
                      </a:solidFill>
                    </a:lnR>
                    <a:lnT w="12700">
                      <a:solidFill>
                        <a:srgbClr val="CCCCCC"/>
                      </a:solidFill>
                    </a:lnT>
                    <a:lnB w="12700">
                      <a:solidFill>
                        <a:srgbClr val="CCCCCC"/>
                      </a:solidFill>
                    </a:lnB>
                    <a:solidFill>
                      <a:srgbClr val="E6E6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400" u="none" strike="noStrike" cap="none"/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498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" marR="6350" marT="6350" marB="0" anchor="ctr">
                    <a:lnL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Google Shape;799;p29">
            <a:extLst>
              <a:ext uri="{FF2B5EF4-FFF2-40B4-BE49-F238E27FC236}">
                <a16:creationId xmlns:a16="http://schemas.microsoft.com/office/drawing/2014/main" id="{BEC56CCC-D09D-16EA-9D42-C5C3FCF913C3}"/>
              </a:ext>
            </a:extLst>
          </p:cNvPr>
          <p:cNvSpPr txBox="1"/>
          <p:nvPr/>
        </p:nvSpPr>
        <p:spPr>
          <a:xfrm>
            <a:off x="2121202" y="4176090"/>
            <a:ext cx="8764330" cy="232981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Civilian Students</a:t>
            </a:r>
            <a:r>
              <a:rPr lang="en-US" sz="18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1800" b="1" i="0" u="none" strike="noStrike" cap="none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r>
              <a:rPr lang="en-US" sz="18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MCWAR:</a:t>
            </a:r>
            <a:r>
              <a:rPr lang="en-US" sz="1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DoS (2), DIA,</a:t>
            </a:r>
            <a:r>
              <a:rPr lang="en-US" sz="1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1800" b="1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r>
              <a:rPr lang="en-US" sz="18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CSC: DoS (</a:t>
            </a:r>
            <a:r>
              <a:rPr lang="en-US" sz="1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8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), DIA, NGIA (2), DC/I (3), DHS, USAID, MARCORSYSCOM.</a:t>
            </a:r>
            <a:r>
              <a:rPr lang="en-US" sz="1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18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International Military Students (IMS)</a:t>
            </a:r>
            <a:r>
              <a:rPr lang="en-US" sz="18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US" sz="1800" b="1" i="0" u="none" strike="noStrike" cap="none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r>
              <a:rPr lang="en-US" sz="18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Argentina, Australia, </a:t>
            </a:r>
            <a:r>
              <a:rPr lang="en-US" sz="1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Bahrain, Brazil</a:t>
            </a:r>
            <a:r>
              <a:rPr lang="en-US" sz="18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Canada, Colombia, </a:t>
            </a:r>
            <a:r>
              <a:rPr lang="en-US" sz="1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Czech Republic, </a:t>
            </a:r>
            <a:r>
              <a:rPr lang="en-US" sz="18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France, Georgia, Greece,</a:t>
            </a:r>
            <a:r>
              <a:rPr lang="en-US" sz="1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India, Indonesia, Italy, Japan, Jordan, Korea, Malaysia, </a:t>
            </a:r>
            <a:r>
              <a:rPr lang="en-US" sz="1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Mexico</a:t>
            </a:r>
            <a:r>
              <a:rPr lang="en-US" sz="18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Mor</a:t>
            </a:r>
            <a:r>
              <a:rPr lang="en-US" sz="1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occo, Nepal, </a:t>
            </a:r>
            <a:r>
              <a:rPr lang="en-US" sz="18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Netherlands, New Zealand, Norway, Philippines, Romania, Singapore, Taiwan, Thailand,</a:t>
            </a:r>
            <a:r>
              <a:rPr lang="en-US" sz="1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United Arab Emirates, United Kingdom.</a:t>
            </a:r>
            <a:r>
              <a:rPr lang="en-US" sz="1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endParaRPr lang="en-US" sz="1800" b="1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00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DAF31-FBE3-C630-28EF-808925461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800">
                <a:solidFill>
                  <a:srgbClr val="650600"/>
                </a:solidFill>
                <a:latin typeface="Colossalis Regular"/>
              </a:rPr>
              <a:t>College of Enlisted Military Education</a:t>
            </a:r>
            <a:endParaRPr lang="en-US">
              <a:solidFill>
                <a:srgbClr val="6506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D8BCB7-5EBA-3D10-EE7C-0BDC7B890B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lossalis Regular" panose="02020500000000000000" pitchFamily="18" charset="0"/>
              </a:rPr>
              <a:t>Enlisted PME Continuum</a:t>
            </a: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2A452F2-14AD-1DF9-1B3C-639CDA108090}"/>
              </a:ext>
            </a:extLst>
          </p:cNvPr>
          <p:cNvGrpSpPr/>
          <p:nvPr/>
        </p:nvGrpSpPr>
        <p:grpSpPr>
          <a:xfrm>
            <a:off x="1483018" y="1266496"/>
            <a:ext cx="10295255" cy="5588864"/>
            <a:chOff x="2043257" y="1266496"/>
            <a:chExt cx="7956425" cy="5671089"/>
          </a:xfrm>
        </p:grpSpPr>
        <p:cxnSp>
          <p:nvCxnSpPr>
            <p:cNvPr id="3" name="Google Shape;186;p33">
              <a:extLst>
                <a:ext uri="{FF2B5EF4-FFF2-40B4-BE49-F238E27FC236}">
                  <a16:creationId xmlns:a16="http://schemas.microsoft.com/office/drawing/2014/main" id="{8B4EE000-0A5D-5C2A-527F-F2D85CEE5DEB}"/>
                </a:ext>
              </a:extLst>
            </p:cNvPr>
            <p:cNvCxnSpPr/>
            <p:nvPr/>
          </p:nvCxnSpPr>
          <p:spPr>
            <a:xfrm>
              <a:off x="6241176" y="5771823"/>
              <a:ext cx="2818871" cy="16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8" name="Google Shape;187;p33">
              <a:extLst>
                <a:ext uri="{FF2B5EF4-FFF2-40B4-BE49-F238E27FC236}">
                  <a16:creationId xmlns:a16="http://schemas.microsoft.com/office/drawing/2014/main" id="{DA3FF870-0126-B497-E26B-A2C459FF6A19}"/>
                </a:ext>
              </a:extLst>
            </p:cNvPr>
            <p:cNvCxnSpPr/>
            <p:nvPr/>
          </p:nvCxnSpPr>
          <p:spPr>
            <a:xfrm flipV="1">
              <a:off x="6774576" y="4925015"/>
              <a:ext cx="2285471" cy="8608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9" name="Google Shape;188;p33">
              <a:extLst>
                <a:ext uri="{FF2B5EF4-FFF2-40B4-BE49-F238E27FC236}">
                  <a16:creationId xmlns:a16="http://schemas.microsoft.com/office/drawing/2014/main" id="{E9AE2F90-D5B5-FE78-7720-8B2FFCE1C605}"/>
                </a:ext>
              </a:extLst>
            </p:cNvPr>
            <p:cNvCxnSpPr/>
            <p:nvPr/>
          </p:nvCxnSpPr>
          <p:spPr>
            <a:xfrm>
              <a:off x="7462049" y="4258877"/>
              <a:ext cx="1597998" cy="85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" name="Google Shape;189;p33">
              <a:extLst>
                <a:ext uri="{FF2B5EF4-FFF2-40B4-BE49-F238E27FC236}">
                  <a16:creationId xmlns:a16="http://schemas.microsoft.com/office/drawing/2014/main" id="{7B8100DD-6D60-5366-E9BC-FE7E92E13529}"/>
                </a:ext>
              </a:extLst>
            </p:cNvPr>
            <p:cNvCxnSpPr/>
            <p:nvPr/>
          </p:nvCxnSpPr>
          <p:spPr>
            <a:xfrm flipV="1">
              <a:off x="8602847" y="2646706"/>
              <a:ext cx="457200" cy="91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4" name="Google Shape;190;p33">
              <a:extLst>
                <a:ext uri="{FF2B5EF4-FFF2-40B4-BE49-F238E27FC236}">
                  <a16:creationId xmlns:a16="http://schemas.microsoft.com/office/drawing/2014/main" id="{316205AC-2CC0-9C38-590A-EFD324B823BB}"/>
                </a:ext>
              </a:extLst>
            </p:cNvPr>
            <p:cNvCxnSpPr/>
            <p:nvPr/>
          </p:nvCxnSpPr>
          <p:spPr>
            <a:xfrm>
              <a:off x="8069976" y="3409623"/>
              <a:ext cx="990071" cy="377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5" name="Google Shape;191;p33">
              <a:extLst>
                <a:ext uri="{FF2B5EF4-FFF2-40B4-BE49-F238E27FC236}">
                  <a16:creationId xmlns:a16="http://schemas.microsoft.com/office/drawing/2014/main" id="{891080A8-82AE-B551-9207-68BB3B19AE17}"/>
                </a:ext>
              </a:extLst>
            </p:cNvPr>
            <p:cNvSpPr/>
            <p:nvPr/>
          </p:nvSpPr>
          <p:spPr>
            <a:xfrm>
              <a:off x="5919872" y="5162223"/>
              <a:ext cx="1524000" cy="3810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200"/>
                <a:buFont typeface="Calibri"/>
                <a:buNone/>
              </a:pPr>
              <a:r>
                <a:rPr lang="en-US" sz="1200" b="1" i="1">
                  <a:latin typeface="Calibri"/>
                  <a:ea typeface="Calibri"/>
                  <a:cs typeface="Calibri"/>
                  <a:sym typeface="Calibri"/>
                </a:rPr>
                <a:t>Ethical Follower</a:t>
              </a:r>
              <a:endParaRPr sz="1200" b="1" i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92;p33">
              <a:extLst>
                <a:ext uri="{FF2B5EF4-FFF2-40B4-BE49-F238E27FC236}">
                  <a16:creationId xmlns:a16="http://schemas.microsoft.com/office/drawing/2014/main" id="{3121A6BA-6664-C741-E97B-1ACEF28FA298}"/>
                </a:ext>
              </a:extLst>
            </p:cNvPr>
            <p:cNvSpPr/>
            <p:nvPr/>
          </p:nvSpPr>
          <p:spPr>
            <a:xfrm>
              <a:off x="6208168" y="4781223"/>
              <a:ext cx="1524000" cy="381000"/>
            </a:xfrm>
            <a:prstGeom prst="rect">
              <a:avLst/>
            </a:prstGeom>
            <a:solidFill>
              <a:srgbClr val="650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100"/>
                <a:buFont typeface="Calibri"/>
                <a:buNone/>
              </a:pPr>
              <a:r>
                <a:rPr lang="en-US" sz="110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Cmd</a:t>
              </a:r>
              <a:r>
                <a:rPr lang="en-US" sz="11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Seminars/</a:t>
              </a:r>
              <a:endParaRPr lang="en-US">
                <a:solidFill>
                  <a:schemeClr val="bg1"/>
                </a:solidFill>
              </a:endParaRPr>
            </a:p>
            <a:p>
              <a:pPr algn="ctr">
                <a:buSzPts val="1100"/>
                <a:buFont typeface="Calibri"/>
                <a:buNone/>
              </a:pPr>
              <a:r>
                <a:rPr lang="en-US" sz="11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Sergeants School</a:t>
              </a:r>
              <a:endParaRPr sz="110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Google Shape;193;p33">
              <a:extLst>
                <a:ext uri="{FF2B5EF4-FFF2-40B4-BE49-F238E27FC236}">
                  <a16:creationId xmlns:a16="http://schemas.microsoft.com/office/drawing/2014/main" id="{B131B6B3-C65C-57A6-E0C1-843930A791B0}"/>
                </a:ext>
              </a:extLst>
            </p:cNvPr>
            <p:cNvSpPr/>
            <p:nvPr/>
          </p:nvSpPr>
          <p:spPr>
            <a:xfrm>
              <a:off x="6208168" y="4400223"/>
              <a:ext cx="1524000" cy="3810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200"/>
                <a:buFont typeface="Calibri"/>
                <a:buNone/>
              </a:pPr>
              <a:r>
                <a:rPr lang="en-US" sz="1200" b="1" i="1">
                  <a:latin typeface="Calibri"/>
                  <a:ea typeface="Calibri"/>
                  <a:cs typeface="Calibri"/>
                  <a:sym typeface="Calibri"/>
                </a:rPr>
                <a:t>Leading </a:t>
              </a:r>
              <a:endParaRPr/>
            </a:p>
            <a:p>
              <a:pPr algn="ctr">
                <a:buSzPts val="1200"/>
                <a:buFont typeface="Calibri"/>
                <a:buNone/>
              </a:pPr>
              <a:r>
                <a:rPr lang="en-US" sz="1200" b="1" i="1">
                  <a:latin typeface="Calibri"/>
                  <a:ea typeface="Calibri"/>
                  <a:cs typeface="Calibri"/>
                  <a:sym typeface="Calibri"/>
                </a:rPr>
                <a:t>Marines</a:t>
              </a:r>
              <a:endParaRPr/>
            </a:p>
          </p:txBody>
        </p:sp>
        <p:sp>
          <p:nvSpPr>
            <p:cNvPr id="18" name="Google Shape;194;p33">
              <a:extLst>
                <a:ext uri="{FF2B5EF4-FFF2-40B4-BE49-F238E27FC236}">
                  <a16:creationId xmlns:a16="http://schemas.microsoft.com/office/drawing/2014/main" id="{F24841E7-6CBB-CF85-52CD-991791843191}"/>
                </a:ext>
              </a:extLst>
            </p:cNvPr>
            <p:cNvSpPr/>
            <p:nvPr/>
          </p:nvSpPr>
          <p:spPr>
            <a:xfrm>
              <a:off x="6538997" y="3562023"/>
              <a:ext cx="1524000" cy="457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200"/>
                <a:buFont typeface="Calibri"/>
                <a:buNone/>
              </a:pPr>
              <a:r>
                <a:rPr lang="en-US" sz="1200" b="1" i="1">
                  <a:latin typeface="Calibri"/>
                  <a:ea typeface="Calibri"/>
                  <a:cs typeface="Calibri"/>
                  <a:sym typeface="Calibri"/>
                </a:rPr>
                <a:t>Leading </a:t>
              </a:r>
              <a:endParaRPr/>
            </a:p>
            <a:p>
              <a:pPr algn="ctr">
                <a:buSzPts val="1200"/>
                <a:buFont typeface="Calibri"/>
                <a:buNone/>
              </a:pPr>
              <a:r>
                <a:rPr lang="en-US" sz="1200" b="1" i="1">
                  <a:latin typeface="Calibri"/>
                  <a:ea typeface="Calibri"/>
                  <a:cs typeface="Calibri"/>
                  <a:sym typeface="Calibri"/>
                </a:rPr>
                <a:t>Subordinate leaders</a:t>
              </a:r>
              <a:endParaRPr/>
            </a:p>
          </p:txBody>
        </p:sp>
        <p:cxnSp>
          <p:nvCxnSpPr>
            <p:cNvPr id="19" name="Google Shape;195;p33">
              <a:extLst>
                <a:ext uri="{FF2B5EF4-FFF2-40B4-BE49-F238E27FC236}">
                  <a16:creationId xmlns:a16="http://schemas.microsoft.com/office/drawing/2014/main" id="{76D01344-B0FC-41A0-9C7D-7DDE93C87098}"/>
                </a:ext>
              </a:extLst>
            </p:cNvPr>
            <p:cNvCxnSpPr/>
            <p:nvPr/>
          </p:nvCxnSpPr>
          <p:spPr>
            <a:xfrm rot="10800000" flipH="1">
              <a:off x="5462672" y="2013415"/>
              <a:ext cx="1600200" cy="3774808"/>
            </a:xfrm>
            <a:prstGeom prst="straightConnector1">
              <a:avLst/>
            </a:prstGeom>
            <a:noFill/>
            <a:ln w="25400" cap="flat" cmpd="sng">
              <a:solidFill>
                <a:srgbClr val="650600"/>
              </a:solidFill>
              <a:prstDash val="solid"/>
              <a:round/>
              <a:headEnd type="none" w="sm" len="sm"/>
              <a:tailEnd type="triangle" w="lg" len="lg"/>
            </a:ln>
          </p:spPr>
        </p:cxnSp>
        <p:sp>
          <p:nvSpPr>
            <p:cNvPr id="20" name="Google Shape;196;p33">
              <a:extLst>
                <a:ext uri="{FF2B5EF4-FFF2-40B4-BE49-F238E27FC236}">
                  <a16:creationId xmlns:a16="http://schemas.microsoft.com/office/drawing/2014/main" id="{70F34DCC-99EB-EEA5-3DD9-531265D18F76}"/>
                </a:ext>
              </a:extLst>
            </p:cNvPr>
            <p:cNvSpPr/>
            <p:nvPr/>
          </p:nvSpPr>
          <p:spPr>
            <a:xfrm>
              <a:off x="5919872" y="5522346"/>
              <a:ext cx="1524000" cy="381000"/>
            </a:xfrm>
            <a:prstGeom prst="rect">
              <a:avLst/>
            </a:prstGeom>
            <a:solidFill>
              <a:srgbClr val="650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100"/>
                <a:buFont typeface="Calibri"/>
                <a:buNone/>
              </a:pPr>
              <a:r>
                <a:rPr lang="en-US" sz="11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RTR/SOI/MOS School/</a:t>
              </a:r>
              <a:endParaRPr lang="en-US">
                <a:solidFill>
                  <a:schemeClr val="bg1"/>
                </a:solidFill>
              </a:endParaRPr>
            </a:p>
            <a:p>
              <a:pPr algn="ctr">
                <a:buSzPts val="1100"/>
              </a:pPr>
              <a:r>
                <a:rPr lang="en-US" sz="1100" err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Cmd</a:t>
              </a:r>
              <a:r>
                <a:rPr lang="en-US" sz="11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Seminars </a:t>
              </a:r>
              <a:endParaRPr sz="110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" name="Google Shape;197;p33">
              <a:extLst>
                <a:ext uri="{FF2B5EF4-FFF2-40B4-BE49-F238E27FC236}">
                  <a16:creationId xmlns:a16="http://schemas.microsoft.com/office/drawing/2014/main" id="{2D8F705F-511D-C77C-9577-B610D3A87394}"/>
                </a:ext>
              </a:extLst>
            </p:cNvPr>
            <p:cNvSpPr/>
            <p:nvPr/>
          </p:nvSpPr>
          <p:spPr>
            <a:xfrm>
              <a:off x="6538997" y="4019223"/>
              <a:ext cx="1524000" cy="381000"/>
            </a:xfrm>
            <a:prstGeom prst="rect">
              <a:avLst/>
            </a:prstGeom>
            <a:solidFill>
              <a:srgbClr val="650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100"/>
                <a:buFont typeface="Calibri"/>
                <a:buNone/>
              </a:pPr>
              <a:r>
                <a:rPr lang="en-US" sz="11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Career School</a:t>
              </a:r>
              <a:endParaRPr lang="en-US" sz="110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2" name="Google Shape;198;p33">
              <a:extLst>
                <a:ext uri="{FF2B5EF4-FFF2-40B4-BE49-F238E27FC236}">
                  <a16:creationId xmlns:a16="http://schemas.microsoft.com/office/drawing/2014/main" id="{097B0D6A-643F-5CAE-DBC2-CEDE2B7C5074}"/>
                </a:ext>
              </a:extLst>
            </p:cNvPr>
            <p:cNvSpPr/>
            <p:nvPr/>
          </p:nvSpPr>
          <p:spPr>
            <a:xfrm>
              <a:off x="6914510" y="2790498"/>
              <a:ext cx="1524000" cy="3810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200"/>
                <a:buFont typeface="Calibri"/>
                <a:buNone/>
              </a:pPr>
              <a:r>
                <a:rPr lang="en-US" sz="1200" b="1" i="1">
                  <a:latin typeface="Calibri"/>
                  <a:ea typeface="Calibri"/>
                  <a:cs typeface="Calibri"/>
                  <a:sym typeface="Calibri"/>
                </a:rPr>
                <a:t>Developing </a:t>
              </a:r>
              <a:endParaRPr/>
            </a:p>
            <a:p>
              <a:pPr algn="ctr">
                <a:buSzPts val="1200"/>
                <a:buFont typeface="Calibri"/>
                <a:buNone/>
              </a:pPr>
              <a:r>
                <a:rPr lang="en-US" sz="1200" b="1" i="1">
                  <a:latin typeface="Calibri"/>
                  <a:ea typeface="Calibri"/>
                  <a:cs typeface="Calibri"/>
                  <a:sym typeface="Calibri"/>
                </a:rPr>
                <a:t>Subordinate leaders</a:t>
              </a:r>
              <a:endParaRPr/>
            </a:p>
          </p:txBody>
        </p:sp>
        <p:sp>
          <p:nvSpPr>
            <p:cNvPr id="23" name="Google Shape;199;p33">
              <a:extLst>
                <a:ext uri="{FF2B5EF4-FFF2-40B4-BE49-F238E27FC236}">
                  <a16:creationId xmlns:a16="http://schemas.microsoft.com/office/drawing/2014/main" id="{D7F248D1-AF09-A12F-11E7-C8A1595AD836}"/>
                </a:ext>
              </a:extLst>
            </p:cNvPr>
            <p:cNvSpPr/>
            <p:nvPr/>
          </p:nvSpPr>
          <p:spPr>
            <a:xfrm>
              <a:off x="7155047" y="2409498"/>
              <a:ext cx="1447800" cy="381000"/>
            </a:xfrm>
            <a:prstGeom prst="rect">
              <a:avLst/>
            </a:prstGeom>
            <a:solidFill>
              <a:srgbClr val="650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100"/>
              </a:pPr>
              <a:r>
                <a:rPr lang="en-US" sz="1100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First Sergeants School</a:t>
              </a:r>
              <a:endParaRPr lang="en-US" sz="11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" name="Google Shape;200;p33">
              <a:extLst>
                <a:ext uri="{FF2B5EF4-FFF2-40B4-BE49-F238E27FC236}">
                  <a16:creationId xmlns:a16="http://schemas.microsoft.com/office/drawing/2014/main" id="{D6076AF9-EC90-49CD-8072-055EA07BAE36}"/>
                </a:ext>
              </a:extLst>
            </p:cNvPr>
            <p:cNvSpPr/>
            <p:nvPr/>
          </p:nvSpPr>
          <p:spPr>
            <a:xfrm>
              <a:off x="7155047" y="2028498"/>
              <a:ext cx="1447800" cy="3810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200"/>
                <a:buFont typeface="Calibri"/>
                <a:buNone/>
              </a:pPr>
              <a:r>
                <a:rPr lang="en-US" sz="1200" b="1" i="1">
                  <a:latin typeface="Calibri"/>
                  <a:ea typeface="Calibri"/>
                  <a:cs typeface="Calibri"/>
                  <a:sym typeface="Calibri"/>
                </a:rPr>
                <a:t>Influencing</a:t>
              </a:r>
              <a:endParaRPr sz="1200" b="1" i="1"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SzPts val="1200"/>
                <a:buFont typeface="Calibri"/>
                <a:buNone/>
              </a:pPr>
              <a:r>
                <a:rPr lang="en-US" sz="1200" b="1" i="1">
                  <a:latin typeface="Calibri"/>
                  <a:ea typeface="Calibri"/>
                  <a:cs typeface="Calibri"/>
                  <a:sym typeface="Calibri"/>
                </a:rPr>
                <a:t>Command Climate</a:t>
              </a:r>
              <a:endParaRPr/>
            </a:p>
          </p:txBody>
        </p:sp>
        <p:sp>
          <p:nvSpPr>
            <p:cNvPr id="25" name="Google Shape;201;p33">
              <a:extLst>
                <a:ext uri="{FF2B5EF4-FFF2-40B4-BE49-F238E27FC236}">
                  <a16:creationId xmlns:a16="http://schemas.microsoft.com/office/drawing/2014/main" id="{CF28919E-5FFE-A998-F924-8D7289B3590F}"/>
                </a:ext>
              </a:extLst>
            </p:cNvPr>
            <p:cNvSpPr txBox="1"/>
            <p:nvPr/>
          </p:nvSpPr>
          <p:spPr>
            <a:xfrm rot="17929379">
              <a:off x="5023575" y="3206411"/>
              <a:ext cx="265053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SzPts val="2000"/>
                <a:buFont typeface="Calibri"/>
                <a:buNone/>
              </a:pPr>
              <a:r>
                <a:rPr lang="en-US" sz="2000" b="1">
                  <a:latin typeface="Calibri"/>
                  <a:ea typeface="Calibri"/>
                  <a:cs typeface="Calibri"/>
                  <a:sym typeface="Calibri"/>
                </a:rPr>
                <a:t>Leadership Progression</a:t>
              </a:r>
              <a:endParaRPr/>
            </a:p>
          </p:txBody>
        </p:sp>
        <p:sp>
          <p:nvSpPr>
            <p:cNvPr id="26" name="Google Shape;202;p33">
              <a:extLst>
                <a:ext uri="{FF2B5EF4-FFF2-40B4-BE49-F238E27FC236}">
                  <a16:creationId xmlns:a16="http://schemas.microsoft.com/office/drawing/2014/main" id="{BAC80F58-12BA-C0C9-C938-98CBD483B184}"/>
                </a:ext>
              </a:extLst>
            </p:cNvPr>
            <p:cNvSpPr txBox="1"/>
            <p:nvPr/>
          </p:nvSpPr>
          <p:spPr>
            <a:xfrm>
              <a:off x="5097647" y="5788223"/>
              <a:ext cx="562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SzPts val="1400"/>
                <a:buFont typeface="Calibri"/>
                <a:buNone/>
              </a:pPr>
              <a:r>
                <a:rPr lang="en-US" b="1">
                  <a:latin typeface="Calibri"/>
                  <a:ea typeface="Calibri"/>
                  <a:cs typeface="Calibri"/>
                  <a:sym typeface="Calibri"/>
                </a:rPr>
                <a:t>Skills</a:t>
              </a:r>
              <a:endParaRPr/>
            </a:p>
          </p:txBody>
        </p:sp>
        <p:sp>
          <p:nvSpPr>
            <p:cNvPr id="27" name="Google Shape;203;p33">
              <a:extLst>
                <a:ext uri="{FF2B5EF4-FFF2-40B4-BE49-F238E27FC236}">
                  <a16:creationId xmlns:a16="http://schemas.microsoft.com/office/drawing/2014/main" id="{329E44E0-4AA7-837F-70F7-A1E799A9991E}"/>
                </a:ext>
              </a:extLst>
            </p:cNvPr>
            <p:cNvSpPr txBox="1"/>
            <p:nvPr/>
          </p:nvSpPr>
          <p:spPr>
            <a:xfrm>
              <a:off x="4901006" y="1313189"/>
              <a:ext cx="24124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SzPts val="1400"/>
                <a:buFont typeface="Calibri"/>
                <a:buNone/>
              </a:pPr>
              <a:r>
                <a:rPr lang="en-US" b="1">
                  <a:latin typeface="Calibri"/>
                  <a:ea typeface="Calibri"/>
                  <a:cs typeface="Calibri"/>
                  <a:sym typeface="Calibri"/>
                </a:rPr>
                <a:t>Knowledge &amp; Critical Thinking</a:t>
              </a:r>
              <a:endParaRPr/>
            </a:p>
          </p:txBody>
        </p:sp>
        <p:pic>
          <p:nvPicPr>
            <p:cNvPr id="28" name="Google Shape;204;p33">
              <a:extLst>
                <a:ext uri="{FF2B5EF4-FFF2-40B4-BE49-F238E27FC236}">
                  <a16:creationId xmlns:a16="http://schemas.microsoft.com/office/drawing/2014/main" id="{C0ACD131-4028-BF1C-D1D7-48EF4CFB672A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93736" y="3043868"/>
              <a:ext cx="334473" cy="5574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05;p33">
              <a:extLst>
                <a:ext uri="{FF2B5EF4-FFF2-40B4-BE49-F238E27FC236}">
                  <a16:creationId xmlns:a16="http://schemas.microsoft.com/office/drawing/2014/main" id="{D1B4A90C-AC8B-8688-524A-1E37B89C7152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93736" y="3960532"/>
              <a:ext cx="397245" cy="491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206;p33">
              <a:extLst>
                <a:ext uri="{FF2B5EF4-FFF2-40B4-BE49-F238E27FC236}">
                  <a16:creationId xmlns:a16="http://schemas.microsoft.com/office/drawing/2014/main" id="{45B2958B-9C2A-93A3-0BD2-D0E68C60BC0F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93736" y="4804462"/>
              <a:ext cx="418092" cy="390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207;p33">
              <a:extLst>
                <a:ext uri="{FF2B5EF4-FFF2-40B4-BE49-F238E27FC236}">
                  <a16:creationId xmlns:a16="http://schemas.microsoft.com/office/drawing/2014/main" id="{07DC038D-A460-1133-7EA1-BFC95E668CC4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93736" y="5497047"/>
              <a:ext cx="483188" cy="363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208;p33">
              <a:extLst>
                <a:ext uri="{FF2B5EF4-FFF2-40B4-BE49-F238E27FC236}">
                  <a16:creationId xmlns:a16="http://schemas.microsoft.com/office/drawing/2014/main" id="{28B8AA4A-AC2B-73D4-FF2F-10379772F445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30700" y="1411905"/>
              <a:ext cx="365115" cy="622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209;p33">
              <a:extLst>
                <a:ext uri="{FF2B5EF4-FFF2-40B4-BE49-F238E27FC236}">
                  <a16:creationId xmlns:a16="http://schemas.microsoft.com/office/drawing/2014/main" id="{434C56DD-3DBC-98BB-DBCB-50527DB7DB0D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93736" y="1428780"/>
              <a:ext cx="351866" cy="605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210;p33">
              <a:extLst>
                <a:ext uri="{FF2B5EF4-FFF2-40B4-BE49-F238E27FC236}">
                  <a16:creationId xmlns:a16="http://schemas.microsoft.com/office/drawing/2014/main" id="{738B133E-3766-02E7-B45F-CB923BD1D4A7}"/>
                </a:ext>
              </a:extLst>
            </p:cNvPr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93736" y="2224246"/>
              <a:ext cx="367846" cy="5816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212;p33">
              <a:extLst>
                <a:ext uri="{FF2B5EF4-FFF2-40B4-BE49-F238E27FC236}">
                  <a16:creationId xmlns:a16="http://schemas.microsoft.com/office/drawing/2014/main" id="{BE0A6CAB-8248-BF10-6FF5-F4C63816BBB7}"/>
                </a:ext>
              </a:extLst>
            </p:cNvPr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30700" y="4779832"/>
              <a:ext cx="358141" cy="4081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213;p33">
              <a:extLst>
                <a:ext uri="{FF2B5EF4-FFF2-40B4-BE49-F238E27FC236}">
                  <a16:creationId xmlns:a16="http://schemas.microsoft.com/office/drawing/2014/main" id="{ECA5DAFF-2B9E-C1DC-0E9B-D208041F27C0}"/>
                </a:ext>
              </a:extLst>
            </p:cNvPr>
            <p:cNvSpPr/>
            <p:nvPr/>
          </p:nvSpPr>
          <p:spPr>
            <a:xfrm>
              <a:off x="6909354" y="3172204"/>
              <a:ext cx="1524000" cy="381000"/>
            </a:xfrm>
            <a:prstGeom prst="rect">
              <a:avLst/>
            </a:prstGeom>
            <a:solidFill>
              <a:srgbClr val="650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100"/>
                <a:buFont typeface="Calibri"/>
                <a:buNone/>
              </a:pPr>
              <a:r>
                <a:rPr lang="en-US" sz="11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Advanced School</a:t>
              </a:r>
              <a:endParaRPr lang="en-US" sz="110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8" name="Google Shape;214;p33">
              <a:extLst>
                <a:ext uri="{FF2B5EF4-FFF2-40B4-BE49-F238E27FC236}">
                  <a16:creationId xmlns:a16="http://schemas.microsoft.com/office/drawing/2014/main" id="{D550D566-C0D3-EF35-98D5-D6E6CE38CED0}"/>
                </a:ext>
              </a:extLst>
            </p:cNvPr>
            <p:cNvSpPr txBox="1"/>
            <p:nvPr/>
          </p:nvSpPr>
          <p:spPr>
            <a:xfrm>
              <a:off x="2124804" y="6291254"/>
              <a:ext cx="7874878" cy="646331"/>
            </a:xfrm>
            <a:prstGeom prst="rect">
              <a:avLst/>
            </a:prstGeom>
            <a:solidFill>
              <a:srgbClr val="650600"/>
            </a:solidFill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457200" lvl="1" algn="ctr">
                <a:buSzPts val="1800"/>
              </a:pPr>
              <a:r>
                <a:rPr lang="en-US" sz="1800" b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The Enlisted College and Marine Corps Senior Enlisted Academy support the transition from </a:t>
              </a:r>
              <a:r>
                <a:rPr lang="en-US" sz="1800" b="1" u="sng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skills-oriented</a:t>
              </a:r>
              <a:r>
                <a:rPr lang="en-US" sz="1800" b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following to </a:t>
              </a:r>
              <a:r>
                <a:rPr lang="en-US" sz="1800" b="1" u="sng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knowledge-based</a:t>
              </a:r>
              <a:r>
                <a:rPr lang="en-US" sz="1800" b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 leading</a:t>
              </a:r>
              <a:endParaRPr sz="18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" name="Google Shape;216;p33">
              <a:extLst>
                <a:ext uri="{FF2B5EF4-FFF2-40B4-BE49-F238E27FC236}">
                  <a16:creationId xmlns:a16="http://schemas.microsoft.com/office/drawing/2014/main" id="{E5E2C46E-B352-D80A-2FD3-9BD64D1662A2}"/>
                </a:ext>
              </a:extLst>
            </p:cNvPr>
            <p:cNvGrpSpPr/>
            <p:nvPr/>
          </p:nvGrpSpPr>
          <p:grpSpPr>
            <a:xfrm>
              <a:off x="2043257" y="1462262"/>
              <a:ext cx="3480028" cy="3892905"/>
              <a:chOff x="1158874" y="96079"/>
              <a:chExt cx="6627362" cy="7413643"/>
            </a:xfrm>
          </p:grpSpPr>
          <p:grpSp>
            <p:nvGrpSpPr>
              <p:cNvPr id="40" name="Google Shape;217;p33">
                <a:extLst>
                  <a:ext uri="{FF2B5EF4-FFF2-40B4-BE49-F238E27FC236}">
                    <a16:creationId xmlns:a16="http://schemas.microsoft.com/office/drawing/2014/main" id="{5A5CA38D-3900-40FC-6E66-8316BE0687D9}"/>
                  </a:ext>
                </a:extLst>
              </p:cNvPr>
              <p:cNvGrpSpPr/>
              <p:nvPr/>
            </p:nvGrpSpPr>
            <p:grpSpPr>
              <a:xfrm>
                <a:off x="1158874" y="96079"/>
                <a:ext cx="6627362" cy="6658721"/>
                <a:chOff x="1158874" y="96079"/>
                <a:chExt cx="6627362" cy="6658721"/>
              </a:xfrm>
            </p:grpSpPr>
            <p:sp>
              <p:nvSpPr>
                <p:cNvPr id="42" name="Google Shape;218;p33">
                  <a:extLst>
                    <a:ext uri="{FF2B5EF4-FFF2-40B4-BE49-F238E27FC236}">
                      <a16:creationId xmlns:a16="http://schemas.microsoft.com/office/drawing/2014/main" id="{45C707D4-935A-5F24-8950-16ACAF6D0D26}"/>
                    </a:ext>
                  </a:extLst>
                </p:cNvPr>
                <p:cNvSpPr/>
                <p:nvPr/>
              </p:nvSpPr>
              <p:spPr>
                <a:xfrm>
                  <a:off x="1158874" y="96079"/>
                  <a:ext cx="6627362" cy="6658721"/>
                </a:xfrm>
                <a:prstGeom prst="ellipse">
                  <a:avLst/>
                </a:prstGeom>
                <a:solidFill>
                  <a:srgbClr val="6506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SzPts val="1800"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219;p33">
                  <a:extLst>
                    <a:ext uri="{FF2B5EF4-FFF2-40B4-BE49-F238E27FC236}">
                      <a16:creationId xmlns:a16="http://schemas.microsoft.com/office/drawing/2014/main" id="{7E4849BD-6FAC-6EB2-897A-85994C2E9004}"/>
                    </a:ext>
                  </a:extLst>
                </p:cNvPr>
                <p:cNvSpPr/>
                <p:nvPr/>
              </p:nvSpPr>
              <p:spPr>
                <a:xfrm rot="4952091">
                  <a:off x="1543825" y="492854"/>
                  <a:ext cx="5841916" cy="5843738"/>
                </a:xfrm>
                <a:prstGeom prst="ellipse">
                  <a:avLst/>
                </a:prstGeom>
                <a:solidFill>
                  <a:schemeClr val="lt1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SzPts val="1800"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220;p33">
                  <a:extLst>
                    <a:ext uri="{FF2B5EF4-FFF2-40B4-BE49-F238E27FC236}">
                      <a16:creationId xmlns:a16="http://schemas.microsoft.com/office/drawing/2014/main" id="{0CEAEC3E-5C3F-EC32-C419-49A045E85286}"/>
                    </a:ext>
                  </a:extLst>
                </p:cNvPr>
                <p:cNvSpPr/>
                <p:nvPr/>
              </p:nvSpPr>
              <p:spPr>
                <a:xfrm>
                  <a:off x="2021268" y="1928725"/>
                  <a:ext cx="3645663" cy="3567221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>
                  <a:solidFill>
                    <a:srgbClr val="395E8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SzPts val="1800"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221;p33">
                  <a:extLst>
                    <a:ext uri="{FF2B5EF4-FFF2-40B4-BE49-F238E27FC236}">
                      <a16:creationId xmlns:a16="http://schemas.microsoft.com/office/drawing/2014/main" id="{9AA9A119-40BB-12B8-A5C5-A809DBB2C3FB}"/>
                    </a:ext>
                  </a:extLst>
                </p:cNvPr>
                <p:cNvSpPr/>
                <p:nvPr/>
              </p:nvSpPr>
              <p:spPr>
                <a:xfrm>
                  <a:off x="3294101" y="1368547"/>
                  <a:ext cx="3347462" cy="3271121"/>
                </a:xfrm>
                <a:prstGeom prst="ellipse">
                  <a:avLst/>
                </a:prstGeom>
                <a:solidFill>
                  <a:srgbClr val="DCEAF7">
                    <a:alpha val="76000"/>
                  </a:srgbClr>
                </a:solidFill>
                <a:ln w="25400" cap="flat" cmpd="sng">
                  <a:solidFill>
                    <a:srgbClr val="395E8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SzPts val="1800"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222;p33">
                  <a:extLst>
                    <a:ext uri="{FF2B5EF4-FFF2-40B4-BE49-F238E27FC236}">
                      <a16:creationId xmlns:a16="http://schemas.microsoft.com/office/drawing/2014/main" id="{6F185417-019C-83F2-FA79-83D414CE215A}"/>
                    </a:ext>
                  </a:extLst>
                </p:cNvPr>
                <p:cNvSpPr/>
                <p:nvPr/>
              </p:nvSpPr>
              <p:spPr>
                <a:xfrm>
                  <a:off x="3677762" y="2288398"/>
                  <a:ext cx="3146399" cy="3109800"/>
                </a:xfrm>
                <a:prstGeom prst="ellipse">
                  <a:avLst/>
                </a:prstGeom>
                <a:solidFill>
                  <a:srgbClr val="874440">
                    <a:alpha val="76000"/>
                  </a:srgbClr>
                </a:solidFill>
                <a:ln w="25400" cap="flat" cmpd="sng">
                  <a:solidFill>
                    <a:srgbClr val="395E8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SzPts val="1800"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" name="Google Shape;223;p33">
                  <a:extLst>
                    <a:ext uri="{FF2B5EF4-FFF2-40B4-BE49-F238E27FC236}">
                      <a16:creationId xmlns:a16="http://schemas.microsoft.com/office/drawing/2014/main" id="{92BBCDF6-BD6F-717C-91EA-8C3B731032BD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168141">
                  <a:off x="4646650" y="3167733"/>
                  <a:ext cx="752475" cy="109855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pic>
            <p:pic>
              <p:nvPicPr>
                <p:cNvPr id="48" name="Google Shape;224;p33">
                  <a:extLst>
                    <a:ext uri="{FF2B5EF4-FFF2-40B4-BE49-F238E27FC236}">
                      <a16:creationId xmlns:a16="http://schemas.microsoft.com/office/drawing/2014/main" id="{0E62BD10-7E19-47A2-9FD9-75D5596D242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9917757">
                  <a:off x="4128767" y="3081938"/>
                  <a:ext cx="742949" cy="1096964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pic>
            <p:sp>
              <p:nvSpPr>
                <p:cNvPr id="49" name="Google Shape;225;p33">
                  <a:extLst>
                    <a:ext uri="{FF2B5EF4-FFF2-40B4-BE49-F238E27FC236}">
                      <a16:creationId xmlns:a16="http://schemas.microsoft.com/office/drawing/2014/main" id="{00F447FF-2002-8349-1C2D-C931FD733F1B}"/>
                    </a:ext>
                  </a:extLst>
                </p:cNvPr>
                <p:cNvSpPr/>
                <p:nvPr/>
              </p:nvSpPr>
              <p:spPr>
                <a:xfrm rot="18960139">
                  <a:off x="6301828" y="4956405"/>
                  <a:ext cx="814234" cy="1142177"/>
                </a:xfrm>
                <a:prstGeom prst="leftArrow">
                  <a:avLst>
                    <a:gd name="adj1" fmla="val 50000"/>
                    <a:gd name="adj2" fmla="val 44560"/>
                  </a:avLst>
                </a:prstGeom>
                <a:solidFill>
                  <a:srgbClr val="6506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SzPts val="1800"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226;p33">
                  <a:extLst>
                    <a:ext uri="{FF2B5EF4-FFF2-40B4-BE49-F238E27FC236}">
                      <a16:creationId xmlns:a16="http://schemas.microsoft.com/office/drawing/2014/main" id="{DA08D184-0C9E-2DA8-8DAA-F0C98AE7C02A}"/>
                    </a:ext>
                  </a:extLst>
                </p:cNvPr>
                <p:cNvSpPr/>
                <p:nvPr/>
              </p:nvSpPr>
              <p:spPr>
                <a:xfrm rot="7840038">
                  <a:off x="1502429" y="1126093"/>
                  <a:ext cx="1014133" cy="886056"/>
                </a:xfrm>
                <a:prstGeom prst="leftArrow">
                  <a:avLst>
                    <a:gd name="adj1" fmla="val 50000"/>
                    <a:gd name="adj2" fmla="val 45627"/>
                  </a:avLst>
                </a:prstGeom>
                <a:solidFill>
                  <a:srgbClr val="650600"/>
                </a:solidFill>
                <a:ln w="254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SzPts val="1800"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227;p33">
                  <a:extLst>
                    <a:ext uri="{FF2B5EF4-FFF2-40B4-BE49-F238E27FC236}">
                      <a16:creationId xmlns:a16="http://schemas.microsoft.com/office/drawing/2014/main" id="{F2737EAA-0E62-112D-1A42-AAD44A50E7C1}"/>
                    </a:ext>
                  </a:extLst>
                </p:cNvPr>
                <p:cNvSpPr/>
                <p:nvPr/>
              </p:nvSpPr>
              <p:spPr>
                <a:xfrm rot="2521164">
                  <a:off x="1552650" y="1917666"/>
                  <a:ext cx="403482" cy="87067"/>
                </a:xfrm>
                <a:prstGeom prst="rect">
                  <a:avLst/>
                </a:prstGeom>
                <a:solidFill>
                  <a:srgbClr val="6506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SzPts val="1800"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228;p33">
                  <a:extLst>
                    <a:ext uri="{FF2B5EF4-FFF2-40B4-BE49-F238E27FC236}">
                      <a16:creationId xmlns:a16="http://schemas.microsoft.com/office/drawing/2014/main" id="{7C00A0A4-D323-A044-8A7A-776D0635EE6B}"/>
                    </a:ext>
                  </a:extLst>
                </p:cNvPr>
                <p:cNvSpPr/>
                <p:nvPr/>
              </p:nvSpPr>
              <p:spPr>
                <a:xfrm rot="13294139" flipH="1">
                  <a:off x="6793575" y="5110479"/>
                  <a:ext cx="402248" cy="121579"/>
                </a:xfrm>
                <a:prstGeom prst="rect">
                  <a:avLst/>
                </a:prstGeom>
                <a:solidFill>
                  <a:srgbClr val="6506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SzPts val="1800"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230;p33">
                  <a:extLst>
                    <a:ext uri="{FF2B5EF4-FFF2-40B4-BE49-F238E27FC236}">
                      <a16:creationId xmlns:a16="http://schemas.microsoft.com/office/drawing/2014/main" id="{3614D82E-F0E9-4B3A-8BCE-CA24AE1F3EE7}"/>
                    </a:ext>
                  </a:extLst>
                </p:cNvPr>
                <p:cNvSpPr txBox="1"/>
                <p:nvPr/>
              </p:nvSpPr>
              <p:spPr>
                <a:xfrm>
                  <a:off x="1747371" y="3551125"/>
                  <a:ext cx="2196063" cy="12309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SzPts val="1000"/>
                  </a:pPr>
                  <a:r>
                    <a:rPr lang="en-US" sz="1000" b="1">
                      <a:latin typeface="Calibri"/>
                      <a:ea typeface="Calibri"/>
                      <a:cs typeface="Calibri"/>
                      <a:sym typeface="Calibri"/>
                    </a:rPr>
                    <a:t>Leadership</a:t>
                  </a:r>
                  <a:endParaRPr sz="1200"/>
                </a:p>
                <a:p>
                  <a:pPr algn="ctr">
                    <a:buSzPts val="1000"/>
                  </a:pPr>
                  <a:r>
                    <a:rPr lang="en-US" sz="1000" b="1">
                      <a:latin typeface="Calibri"/>
                      <a:ea typeface="Calibri"/>
                      <a:cs typeface="Calibri"/>
                      <a:sym typeface="Calibri"/>
                    </a:rPr>
                    <a:t> &amp; Professional</a:t>
                  </a:r>
                  <a:endParaRPr sz="1200"/>
                </a:p>
                <a:p>
                  <a:pPr algn="ctr">
                    <a:buSzPts val="1000"/>
                  </a:pPr>
                  <a:r>
                    <a:rPr lang="en-US" sz="1000" b="1">
                      <a:latin typeface="Calibri"/>
                      <a:ea typeface="Calibri"/>
                      <a:cs typeface="Calibri"/>
                      <a:sym typeface="Calibri"/>
                    </a:rPr>
                    <a:t>Ethics</a:t>
                  </a:r>
                  <a:endParaRPr sz="1000" b="1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" name="Google Shape;231;p33">
                  <a:extLst>
                    <a:ext uri="{FF2B5EF4-FFF2-40B4-BE49-F238E27FC236}">
                      <a16:creationId xmlns:a16="http://schemas.microsoft.com/office/drawing/2014/main" id="{41FBE902-9FA9-40AD-C553-1DB07C9D5753}"/>
                    </a:ext>
                  </a:extLst>
                </p:cNvPr>
                <p:cNvSpPr txBox="1"/>
                <p:nvPr/>
              </p:nvSpPr>
              <p:spPr>
                <a:xfrm>
                  <a:off x="4480620" y="4584467"/>
                  <a:ext cx="1972263" cy="4203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>
                    <a:buSzPts val="1200"/>
                  </a:pPr>
                  <a:r>
                    <a:rPr lang="en-US" sz="1200" b="1">
                      <a:latin typeface="Calibri"/>
                      <a:ea typeface="Calibri"/>
                      <a:cs typeface="Calibri"/>
                      <a:sym typeface="Calibri"/>
                    </a:rPr>
                    <a:t>Warfighting</a:t>
                  </a:r>
                  <a:endParaRPr/>
                </a:p>
              </p:txBody>
            </p:sp>
            <p:sp>
              <p:nvSpPr>
                <p:cNvPr id="56" name="Google Shape;232;p33">
                  <a:extLst>
                    <a:ext uri="{FF2B5EF4-FFF2-40B4-BE49-F238E27FC236}">
                      <a16:creationId xmlns:a16="http://schemas.microsoft.com/office/drawing/2014/main" id="{2A6E8C9D-2DF5-A758-5016-08F771DD2424}"/>
                    </a:ext>
                  </a:extLst>
                </p:cNvPr>
                <p:cNvSpPr txBox="1"/>
                <p:nvPr/>
              </p:nvSpPr>
              <p:spPr>
                <a:xfrm>
                  <a:off x="3880053" y="1525305"/>
                  <a:ext cx="2285700" cy="879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algn="ctr">
                    <a:buSzPts val="1000"/>
                  </a:pPr>
                  <a:r>
                    <a:rPr lang="en-US" sz="1000" b="1">
                      <a:latin typeface="Calibri"/>
                      <a:ea typeface="Calibri"/>
                      <a:cs typeface="Calibri"/>
                      <a:sym typeface="Calibri"/>
                    </a:rPr>
                    <a:t>Communication</a:t>
                  </a:r>
                  <a:endParaRPr sz="1000" b="1"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" name="Google Shape;233;p33">
                <a:extLst>
                  <a:ext uri="{FF2B5EF4-FFF2-40B4-BE49-F238E27FC236}">
                    <a16:creationId xmlns:a16="http://schemas.microsoft.com/office/drawing/2014/main" id="{96A2BD0B-C7E9-5DCA-2CAA-FA09AB77D82C}"/>
                  </a:ext>
                </a:extLst>
              </p:cNvPr>
              <p:cNvSpPr/>
              <p:nvPr/>
            </p:nvSpPr>
            <p:spPr>
              <a:xfrm rot="-18">
                <a:off x="1326061" y="7142301"/>
                <a:ext cx="6185672" cy="367421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algn="ctr"/>
                <a:r>
                  <a:t>Enlisted Education Continuum</a:t>
                </a:r>
              </a:p>
            </p:txBody>
          </p:sp>
        </p:grpSp>
        <p:sp>
          <p:nvSpPr>
            <p:cNvPr id="57" name="Google Shape;199;p33">
              <a:extLst>
                <a:ext uri="{FF2B5EF4-FFF2-40B4-BE49-F238E27FC236}">
                  <a16:creationId xmlns:a16="http://schemas.microsoft.com/office/drawing/2014/main" id="{8DD10D24-19CC-4E80-7F30-5ABBA1469379}"/>
                </a:ext>
              </a:extLst>
            </p:cNvPr>
            <p:cNvSpPr/>
            <p:nvPr/>
          </p:nvSpPr>
          <p:spPr>
            <a:xfrm>
              <a:off x="7439651" y="1647496"/>
              <a:ext cx="1447800" cy="381000"/>
            </a:xfrm>
            <a:prstGeom prst="rect">
              <a:avLst/>
            </a:prstGeom>
            <a:solidFill>
              <a:srgbClr val="650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100"/>
                <a:buFont typeface="Calibri"/>
                <a:buNone/>
              </a:pPr>
              <a:r>
                <a:rPr lang="en-US" sz="110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Cornerstone and SELOC</a:t>
              </a:r>
              <a:endParaRPr sz="11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200;p33">
              <a:extLst>
                <a:ext uri="{FF2B5EF4-FFF2-40B4-BE49-F238E27FC236}">
                  <a16:creationId xmlns:a16="http://schemas.microsoft.com/office/drawing/2014/main" id="{B42F7A6A-0D43-F1F9-5E4B-C4C7CB4ED34A}"/>
                </a:ext>
              </a:extLst>
            </p:cNvPr>
            <p:cNvSpPr/>
            <p:nvPr/>
          </p:nvSpPr>
          <p:spPr>
            <a:xfrm>
              <a:off x="7439651" y="1266496"/>
              <a:ext cx="14478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200"/>
                <a:buFont typeface="Calibri"/>
                <a:buNone/>
              </a:pPr>
              <a:r>
                <a:rPr lang="en-US" sz="1200" b="1" i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Safeguard and Lead the Institution</a:t>
              </a:r>
              <a:endParaRPr>
                <a:solidFill>
                  <a:schemeClr val="tx1"/>
                </a:solidFill>
              </a:endParaRPr>
            </a:p>
          </p:txBody>
        </p:sp>
        <p:pic>
          <p:nvPicPr>
            <p:cNvPr id="59" name="Google Shape;207;p33">
              <a:extLst>
                <a:ext uri="{FF2B5EF4-FFF2-40B4-BE49-F238E27FC236}">
                  <a16:creationId xmlns:a16="http://schemas.microsoft.com/office/drawing/2014/main" id="{C06DAB63-EEDB-7D83-B88C-CDBB7B300AA4}"/>
                </a:ext>
              </a:extLst>
            </p:cNvPr>
            <p:cNvPicPr preferRelativeResize="0"/>
            <p:nvPr/>
          </p:nvPicPr>
          <p:blipFill rotWithShape="1"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30700" y="5519353"/>
              <a:ext cx="412390" cy="31159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0" name="Google Shape;189;p33">
              <a:extLst>
                <a:ext uri="{FF2B5EF4-FFF2-40B4-BE49-F238E27FC236}">
                  <a16:creationId xmlns:a16="http://schemas.microsoft.com/office/drawing/2014/main" id="{7E6E4E8A-E4F5-04A5-57D7-38F4FDD9BE9A}"/>
                </a:ext>
              </a:extLst>
            </p:cNvPr>
            <p:cNvCxnSpPr/>
            <p:nvPr/>
          </p:nvCxnSpPr>
          <p:spPr>
            <a:xfrm flipV="1">
              <a:off x="8887451" y="1804930"/>
              <a:ext cx="172596" cy="3577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47079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607F233-435C-CABD-5377-A746190F31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18804" y="6061502"/>
          <a:ext cx="9506476" cy="534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068">
                  <a:extLst>
                    <a:ext uri="{9D8B030D-6E8A-4147-A177-3AD203B41FA5}">
                      <a16:colId xmlns:a16="http://schemas.microsoft.com/office/drawing/2014/main" val="3395329865"/>
                    </a:ext>
                  </a:extLst>
                </a:gridCol>
                <a:gridCol w="1358068">
                  <a:extLst>
                    <a:ext uri="{9D8B030D-6E8A-4147-A177-3AD203B41FA5}">
                      <a16:colId xmlns:a16="http://schemas.microsoft.com/office/drawing/2014/main" val="1067563871"/>
                    </a:ext>
                  </a:extLst>
                </a:gridCol>
                <a:gridCol w="1277126">
                  <a:extLst>
                    <a:ext uri="{9D8B030D-6E8A-4147-A177-3AD203B41FA5}">
                      <a16:colId xmlns:a16="http://schemas.microsoft.com/office/drawing/2014/main" val="2297993027"/>
                    </a:ext>
                  </a:extLst>
                </a:gridCol>
                <a:gridCol w="1497724">
                  <a:extLst>
                    <a:ext uri="{9D8B030D-6E8A-4147-A177-3AD203B41FA5}">
                      <a16:colId xmlns:a16="http://schemas.microsoft.com/office/drawing/2014/main" val="2509908776"/>
                    </a:ext>
                  </a:extLst>
                </a:gridCol>
                <a:gridCol w="1299354">
                  <a:extLst>
                    <a:ext uri="{9D8B030D-6E8A-4147-A177-3AD203B41FA5}">
                      <a16:colId xmlns:a16="http://schemas.microsoft.com/office/drawing/2014/main" val="3871826804"/>
                    </a:ext>
                  </a:extLst>
                </a:gridCol>
                <a:gridCol w="1358068">
                  <a:extLst>
                    <a:ext uri="{9D8B030D-6E8A-4147-A177-3AD203B41FA5}">
                      <a16:colId xmlns:a16="http://schemas.microsoft.com/office/drawing/2014/main" val="3372114732"/>
                    </a:ext>
                  </a:extLst>
                </a:gridCol>
                <a:gridCol w="1358068">
                  <a:extLst>
                    <a:ext uri="{9D8B030D-6E8A-4147-A177-3AD203B41FA5}">
                      <a16:colId xmlns:a16="http://schemas.microsoft.com/office/drawing/2014/main" val="1789457141"/>
                    </a:ext>
                  </a:extLst>
                </a:gridCol>
              </a:tblGrid>
              <a:tr h="53403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Okinawa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Hawaii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Miramar</a:t>
                      </a:r>
                      <a:endParaRPr lang="en-US" sz="1400" b="1" i="0" u="none" strike="noStrike" cap="none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Camp Pendleton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2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Ft Worth</a:t>
                      </a:r>
                      <a:endParaRPr lang="en-US" sz="1400" b="1" i="0" u="none" strike="noStrike" cap="none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E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Quantico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Camp Lejeune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8D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261441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D0342-74C5-75D6-926F-BAF4CB8747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-2156882" y="3687723"/>
            <a:ext cx="5351541" cy="989012"/>
          </a:xfrm>
        </p:spPr>
        <p:txBody>
          <a:bodyPr/>
          <a:lstStyle/>
          <a:p>
            <a:r>
              <a:rPr lang="en-US" sz="3800">
                <a:solidFill>
                  <a:srgbClr val="650600"/>
                </a:solidFill>
                <a:latin typeface="Colossalis Regular"/>
              </a:rPr>
              <a:t>College of Distance Education</a:t>
            </a:r>
            <a:endParaRPr lang="en-US">
              <a:solidFill>
                <a:srgbClr val="6506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DAE2DE-4FD1-2305-D05F-7101CA699034}"/>
              </a:ext>
            </a:extLst>
          </p:cNvPr>
          <p:cNvCxnSpPr>
            <a:cxnSpLocks/>
          </p:cNvCxnSpPr>
          <p:nvPr/>
        </p:nvCxnSpPr>
        <p:spPr>
          <a:xfrm>
            <a:off x="1159497" y="1633785"/>
            <a:ext cx="0" cy="5223042"/>
          </a:xfrm>
          <a:prstGeom prst="line">
            <a:avLst/>
          </a:prstGeom>
          <a:ln w="50800" cap="rnd">
            <a:solidFill>
              <a:srgbClr val="6506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angle 5">
            <a:extLst>
              <a:ext uri="{FF2B5EF4-FFF2-40B4-BE49-F238E27FC236}">
                <a16:creationId xmlns:a16="http://schemas.microsoft.com/office/drawing/2014/main" id="{FD9B6CD9-6C8A-084C-35E3-0D6E20ADBA89}"/>
              </a:ext>
            </a:extLst>
          </p:cNvPr>
          <p:cNvSpPr/>
          <p:nvPr/>
        </p:nvSpPr>
        <p:spPr>
          <a:xfrm rot="10800000">
            <a:off x="284564" y="1247144"/>
            <a:ext cx="1767526" cy="534030"/>
          </a:xfrm>
          <a:prstGeom prst="triangle">
            <a:avLst/>
          </a:prstGeom>
          <a:solidFill>
            <a:srgbClr val="650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 descr="A eagle with a globe and flags&#10;&#10;Description automatically generated">
            <a:extLst>
              <a:ext uri="{FF2B5EF4-FFF2-40B4-BE49-F238E27FC236}">
                <a16:creationId xmlns:a16="http://schemas.microsoft.com/office/drawing/2014/main" id="{65E1D688-6562-9A01-32C3-2454C4301A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90" y="81071"/>
            <a:ext cx="1313413" cy="134431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E206B40-C225-2B90-91D4-FD63239623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9000" y="136525"/>
            <a:ext cx="9558338" cy="11176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Colossalis Regular" panose="02020500000000000000" pitchFamily="18" charset="0"/>
              </a:rPr>
              <a:t>Distance PME Areas of Responsibility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32883C-5AD5-4485-BFF1-3F0C88332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77" y="1390848"/>
            <a:ext cx="9353646" cy="45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7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CFEBA0-6C04-FE1A-A7ED-44C34AE4CE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800">
                <a:solidFill>
                  <a:srgbClr val="650600"/>
                </a:solidFill>
                <a:latin typeface="Colossalis Regular"/>
              </a:rPr>
              <a:t>Marine Corps University</a:t>
            </a:r>
            <a:endParaRPr lang="en-US">
              <a:solidFill>
                <a:srgbClr val="650600"/>
              </a:solidFill>
            </a:endParaRPr>
          </a:p>
        </p:txBody>
      </p:sp>
      <p:sp>
        <p:nvSpPr>
          <p:cNvPr id="3" name="Google Shape;676;p83">
            <a:extLst>
              <a:ext uri="{FF2B5EF4-FFF2-40B4-BE49-F238E27FC236}">
                <a16:creationId xmlns:a16="http://schemas.microsoft.com/office/drawing/2014/main" id="{51DD8BCA-ECBA-14DD-0F56-F9B69EC651BA}"/>
              </a:ext>
            </a:extLst>
          </p:cNvPr>
          <p:cNvSpPr/>
          <p:nvPr/>
        </p:nvSpPr>
        <p:spPr>
          <a:xfrm>
            <a:off x="1816202" y="1295656"/>
            <a:ext cx="1037579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Collects, preserves, and presents historical information to inform decision-making, conduct research, and write Marine Corps history.</a:t>
            </a:r>
            <a:endParaRPr sz="18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678;p83">
            <a:extLst>
              <a:ext uri="{FF2B5EF4-FFF2-40B4-BE49-F238E27FC236}">
                <a16:creationId xmlns:a16="http://schemas.microsoft.com/office/drawing/2014/main" id="{E67D3832-FF78-1341-9132-B8DAE77019D3}"/>
              </a:ext>
            </a:extLst>
          </p:cNvPr>
          <p:cNvSpPr/>
          <p:nvPr/>
        </p:nvSpPr>
        <p:spPr>
          <a:xfrm>
            <a:off x="1816201" y="5253475"/>
            <a:ext cx="824219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17018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US" sz="2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Priorities</a:t>
            </a:r>
            <a:endParaRPr lang="en-US" sz="1400" b="0" i="0" u="sng" strike="noStrike" cap="none">
              <a:solidFill>
                <a:srgbClr val="000000"/>
              </a:solidFill>
              <a:latin typeface="Calibri"/>
              <a:ea typeface="Arial"/>
              <a:cs typeface="Arial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394B2B9-52C3-9471-C9E7-6C0DD1933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331674"/>
              </p:ext>
            </p:extLst>
          </p:nvPr>
        </p:nvGraphicFramePr>
        <p:xfrm>
          <a:off x="2355361" y="2081252"/>
          <a:ext cx="70104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92" name="Diagram 491">
            <a:extLst>
              <a:ext uri="{FF2B5EF4-FFF2-40B4-BE49-F238E27FC236}">
                <a16:creationId xmlns:a16="http://schemas.microsoft.com/office/drawing/2014/main" id="{CF08924E-11C8-C785-E581-F01C94BC2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195998"/>
              </p:ext>
            </p:extLst>
          </p:nvPr>
        </p:nvGraphicFramePr>
        <p:xfrm>
          <a:off x="2385426" y="4797247"/>
          <a:ext cx="6950269" cy="285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5E206B40-C225-2B90-91D4-FD63239623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9000" y="136525"/>
            <a:ext cx="9558338" cy="11176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Colossalis Regular" panose="02020500000000000000" pitchFamily="18" charset="0"/>
              </a:rPr>
              <a:t>Marine Corps History Division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2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65;p82" descr="http://inhabitat.com/wp-content/blogs.dir/1/files/2011/06/marine-corp-museum-537x300.jpg">
            <a:extLst>
              <a:ext uri="{FF2B5EF4-FFF2-40B4-BE49-F238E27FC236}">
                <a16:creationId xmlns:a16="http://schemas.microsoft.com/office/drawing/2014/main" id="{FDB3FE82-DD1D-35F7-AE1B-58B538E6E8C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602" y="1254125"/>
            <a:ext cx="6468398" cy="561156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4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6668EB-BD1C-AA30-5AE8-65C0E0179E33}"/>
              </a:ext>
            </a:extLst>
          </p:cNvPr>
          <p:cNvSpPr/>
          <p:nvPr/>
        </p:nvSpPr>
        <p:spPr>
          <a:xfrm>
            <a:off x="5723601" y="1254125"/>
            <a:ext cx="6468398" cy="561156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4000">
                <a:srgbClr val="FFFFFF">
                  <a:alpha val="7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51B62A-96D6-A933-94AA-A4798128C6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800">
                <a:solidFill>
                  <a:srgbClr val="650600"/>
                </a:solidFill>
                <a:latin typeface="Colossalis Regular"/>
              </a:rPr>
              <a:t>Marine Corps University</a:t>
            </a:r>
            <a:endParaRPr lang="en-US" sz="4000">
              <a:solidFill>
                <a:srgbClr val="650600"/>
              </a:solidFill>
            </a:endParaRPr>
          </a:p>
        </p:txBody>
      </p:sp>
      <p:sp>
        <p:nvSpPr>
          <p:cNvPr id="8" name="Google Shape;668;p82">
            <a:extLst>
              <a:ext uri="{FF2B5EF4-FFF2-40B4-BE49-F238E27FC236}">
                <a16:creationId xmlns:a16="http://schemas.microsoft.com/office/drawing/2014/main" id="{B343CCD6-C6EA-7C53-3AC9-4BD491E87CB2}"/>
              </a:ext>
            </a:extLst>
          </p:cNvPr>
          <p:cNvSpPr/>
          <p:nvPr/>
        </p:nvSpPr>
        <p:spPr>
          <a:xfrm>
            <a:off x="1157012" y="1934923"/>
            <a:ext cx="10990805" cy="529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800"/>
            </a:pPr>
            <a:endParaRPr lang="en-US" sz="1600" b="1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B8734B-000D-1906-48F1-D27A70FDFB30}"/>
              </a:ext>
            </a:extLst>
          </p:cNvPr>
          <p:cNvSpPr txBox="1"/>
          <p:nvPr/>
        </p:nvSpPr>
        <p:spPr>
          <a:xfrm>
            <a:off x="1155700" y="1601300"/>
            <a:ext cx="97981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u="sng" dirty="0">
                <a:latin typeface="Calibri"/>
                <a:ea typeface="Calibri"/>
                <a:cs typeface="Calibri"/>
              </a:rPr>
              <a:t>Mission:</a:t>
            </a:r>
            <a:r>
              <a:rPr lang="en-US" sz="2400" b="1" dirty="0">
                <a:latin typeface="Calibri"/>
                <a:ea typeface="Calibri"/>
                <a:cs typeface="Calibri"/>
              </a:rPr>
              <a:t> </a:t>
            </a:r>
            <a:r>
              <a:rPr lang="en-US" sz="2400" b="1" i="1" dirty="0">
                <a:latin typeface="Calibri"/>
                <a:ea typeface="Calibri"/>
                <a:cs typeface="Calibri"/>
              </a:rPr>
              <a:t>Preserving our past, influencing the present, inspiring the futur</a:t>
            </a:r>
            <a:r>
              <a:rPr lang="en-US" sz="2400" b="1" dirty="0">
                <a:latin typeface="Calibri"/>
                <a:ea typeface="Calibri"/>
                <a:cs typeface="Calibri"/>
              </a:rPr>
              <a:t>e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5507D0B-178D-7420-3444-C4AC9A3D50D3}"/>
              </a:ext>
            </a:extLst>
          </p:cNvPr>
          <p:cNvGraphicFramePr/>
          <p:nvPr/>
        </p:nvGraphicFramePr>
        <p:xfrm>
          <a:off x="1358900" y="2527300"/>
          <a:ext cx="9144000" cy="24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45" name="TextBox 1244">
            <a:extLst>
              <a:ext uri="{FF2B5EF4-FFF2-40B4-BE49-F238E27FC236}">
                <a16:creationId xmlns:a16="http://schemas.microsoft.com/office/drawing/2014/main" id="{0FED6790-FC3D-38CC-C93D-7A853A60B3BA}"/>
              </a:ext>
            </a:extLst>
          </p:cNvPr>
          <p:cNvSpPr txBox="1"/>
          <p:nvPr/>
        </p:nvSpPr>
        <p:spPr>
          <a:xfrm>
            <a:off x="1358900" y="21590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latin typeface="Calibri"/>
              </a:rPr>
              <a:t>Background: </a:t>
            </a:r>
            <a:endParaRPr lang="en-US"/>
          </a:p>
        </p:txBody>
      </p:sp>
      <p:sp>
        <p:nvSpPr>
          <p:cNvPr id="1374" name="TextBox 1373">
            <a:extLst>
              <a:ext uri="{FF2B5EF4-FFF2-40B4-BE49-F238E27FC236}">
                <a16:creationId xmlns:a16="http://schemas.microsoft.com/office/drawing/2014/main" id="{2683783A-2152-4676-C7D6-B2B4EA21A205}"/>
              </a:ext>
            </a:extLst>
          </p:cNvPr>
          <p:cNvSpPr txBox="1"/>
          <p:nvPr/>
        </p:nvSpPr>
        <p:spPr>
          <a:xfrm>
            <a:off x="1155700" y="5207000"/>
            <a:ext cx="107950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Calibri"/>
                <a:cs typeface="Arial"/>
              </a:rPr>
              <a:t>E</a:t>
            </a:r>
            <a:r>
              <a:rPr lang="en-US" sz="1400" b="1" i="1">
                <a:latin typeface="Calibri"/>
                <a:cs typeface="Arial"/>
              </a:rPr>
              <a:t>xtra Important Information:</a:t>
            </a:r>
            <a:endParaRPr lang="en-US" b="1" i="1"/>
          </a:p>
          <a:p>
            <a:pPr marL="342900" indent="-342900">
              <a:buFont typeface="Arial,Sans-Serif"/>
              <a:buChar char="•"/>
            </a:pPr>
            <a:r>
              <a:rPr lang="en-US" sz="1400">
                <a:latin typeface="Calibri"/>
                <a:cs typeface="Arial"/>
              </a:rPr>
              <a:t>Each year: ~500,000 visitors; 50,000+ students on site; 8,300+ distance learning students; 250,000 fans/followers on six social media platforms; 22,500+ web site visitors/month; 20+ regular PME programs and growing​</a:t>
            </a:r>
            <a:endParaRPr lang="en-US"/>
          </a:p>
          <a:p>
            <a:pPr marL="342900" indent="-342900">
              <a:buFont typeface="Arial,Sans-Serif"/>
              <a:buChar char="•"/>
            </a:pPr>
            <a:r>
              <a:rPr lang="en-US" sz="1400">
                <a:latin typeface="Calibri"/>
                <a:cs typeface="Arial"/>
              </a:rPr>
              <a:t>Professional curatorial, exhibits, collections, visitor services, education, public affairs, facilities, fiscal, and admin staff (58 GS billets); Marine detachment (9); 300+ volunteers; security, maintenance, housekeeping, other contractors; 20+ special assistants; two teachers in residence; 10 summer interns</a:t>
            </a:r>
            <a:endParaRPr lang="en-US" sz="1400">
              <a:latin typeface="Calibri"/>
              <a:ea typeface="Calibri"/>
              <a:cs typeface="Arial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F94600F-76F5-2135-E506-C9B7BD3CB757}"/>
              </a:ext>
            </a:extLst>
          </p:cNvPr>
          <p:cNvCxnSpPr>
            <a:cxnSpLocks/>
          </p:cNvCxnSpPr>
          <p:nvPr/>
        </p:nvCxnSpPr>
        <p:spPr>
          <a:xfrm>
            <a:off x="1159497" y="1633785"/>
            <a:ext cx="0" cy="5223042"/>
          </a:xfrm>
          <a:prstGeom prst="line">
            <a:avLst/>
          </a:prstGeom>
          <a:ln w="50800" cap="rnd">
            <a:solidFill>
              <a:srgbClr val="6506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5E206B40-C225-2B90-91D4-FD63239623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9000" y="136525"/>
            <a:ext cx="9558338" cy="11176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Colossalis Regular" panose="02020500000000000000" pitchFamily="18" charset="0"/>
              </a:rPr>
              <a:t>National Museum of the Marine Corps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AutoShape 2" descr="https://powerpoint.officeapps.live.com/pods/GetClipboardImage.ashx?Id=e0404787-5b06-499c-88e7-1e2328056add&amp;DC=PUS13&amp;pkey=592324a7-f4f4-4df4-8e26-b386d8fa8562&amp;wdwaccluster=PUS13">
            <a:extLst>
              <a:ext uri="{FF2B5EF4-FFF2-40B4-BE49-F238E27FC236}">
                <a16:creationId xmlns:a16="http://schemas.microsoft.com/office/drawing/2014/main" id="{E5C037E4-28F1-4941-B958-550ED18A0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89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6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F49D416-0256-9F80-3AF0-AE51BEF23742}"/>
              </a:ext>
            </a:extLst>
          </p:cNvPr>
          <p:cNvGrpSpPr/>
          <p:nvPr/>
        </p:nvGrpSpPr>
        <p:grpSpPr>
          <a:xfrm>
            <a:off x="0" y="1173"/>
            <a:ext cx="12192000" cy="6856827"/>
            <a:chOff x="0" y="1173"/>
            <a:chExt cx="12192000" cy="685682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2BEA6EA-5F1C-7F92-7037-D1B9AA31553F}"/>
                </a:ext>
              </a:extLst>
            </p:cNvPr>
            <p:cNvCxnSpPr>
              <a:cxnSpLocks/>
            </p:cNvCxnSpPr>
            <p:nvPr/>
          </p:nvCxnSpPr>
          <p:spPr>
            <a:xfrm>
              <a:off x="1159497" y="1634958"/>
              <a:ext cx="0" cy="5223042"/>
            </a:xfrm>
            <a:prstGeom prst="line">
              <a:avLst/>
            </a:prstGeom>
            <a:solidFill>
              <a:srgbClr val="650600"/>
            </a:solidFill>
            <a:ln w="508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AB161-1DC4-4988-69CB-F14C2207A888}"/>
                </a:ext>
              </a:extLst>
            </p:cNvPr>
            <p:cNvSpPr/>
            <p:nvPr/>
          </p:nvSpPr>
          <p:spPr>
            <a:xfrm>
              <a:off x="0" y="1173"/>
              <a:ext cx="12192000" cy="1254490"/>
            </a:xfrm>
            <a:prstGeom prst="rect">
              <a:avLst/>
            </a:prstGeom>
            <a:solidFill>
              <a:srgbClr val="650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940000"/>
                </a:solidFill>
              </a:endParaRPr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91185346-B189-1F1F-DC4A-9B622A8D964D}"/>
                </a:ext>
              </a:extLst>
            </p:cNvPr>
            <p:cNvSpPr/>
            <p:nvPr/>
          </p:nvSpPr>
          <p:spPr>
            <a:xfrm rot="10800000">
              <a:off x="275734" y="1255663"/>
              <a:ext cx="1767526" cy="534030"/>
            </a:xfrm>
            <a:prstGeom prst="triangle">
              <a:avLst/>
            </a:prstGeom>
            <a:solidFill>
              <a:srgbClr val="650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" name="Picture 1" descr="A eagle with a globe and flags&#10;&#10;Description automatically generated">
            <a:extLst>
              <a:ext uri="{FF2B5EF4-FFF2-40B4-BE49-F238E27FC236}">
                <a16:creationId xmlns:a16="http://schemas.microsoft.com/office/drawing/2014/main" id="{65E1D688-6562-9A01-32C3-2454C4301A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90" y="81071"/>
            <a:ext cx="1313413" cy="134431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349FEB-7EFC-2772-D638-EC784F1AA769}"/>
              </a:ext>
            </a:extLst>
          </p:cNvPr>
          <p:cNvCxnSpPr>
            <a:cxnSpLocks/>
          </p:cNvCxnSpPr>
          <p:nvPr/>
        </p:nvCxnSpPr>
        <p:spPr>
          <a:xfrm>
            <a:off x="1159497" y="1633785"/>
            <a:ext cx="0" cy="5223042"/>
          </a:xfrm>
          <a:prstGeom prst="line">
            <a:avLst/>
          </a:prstGeom>
          <a:ln w="50800" cap="rnd">
            <a:solidFill>
              <a:srgbClr val="6506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5E206B40-C225-2B90-91D4-FD63239623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9000" y="136525"/>
            <a:ext cx="9558338" cy="111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olossalis Regular"/>
              </a:rPr>
              <a:t>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D0FB71-04F0-E9CF-AE99-1021E58A5A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554" y="1349694"/>
            <a:ext cx="10074083" cy="537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8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7E14C79-10FA-BB58-EE7D-B065EAD77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800">
                <a:solidFill>
                  <a:srgbClr val="650600"/>
                </a:solidFill>
                <a:latin typeface="Colossalis Regular"/>
              </a:rPr>
              <a:t>WHO WE ARE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5716DB-3183-35E1-E79E-0FAE3ECEF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lossalis Regular" panose="02020500000000000000" pitchFamily="18" charset="0"/>
              </a:rPr>
              <a:t>Mission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90889-7B40-9468-2CF0-46266F209F0A}"/>
              </a:ext>
            </a:extLst>
          </p:cNvPr>
          <p:cNvSpPr txBox="1"/>
          <p:nvPr/>
        </p:nvSpPr>
        <p:spPr>
          <a:xfrm>
            <a:off x="6227545" y="1864823"/>
            <a:ext cx="617941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en-US" sz="2300" b="1" dirty="0">
                <a:latin typeface="Calibri"/>
                <a:cs typeface="Arial Narrow" panose="020B0604020202020204" pitchFamily="34" charset="0"/>
              </a:rPr>
              <a:t>Marine Corps University/Education Command educates Marines to prevail in combat.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9C4FF3-8B1D-C63E-C7C8-DC28B619D1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090" y="1624193"/>
            <a:ext cx="9497135" cy="49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5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7B08DE-2F15-03B2-A7DE-57D7D56A5F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800">
                <a:solidFill>
                  <a:srgbClr val="650600"/>
                </a:solidFill>
                <a:latin typeface="Colossalis Regular" panose="02020500000000000000" pitchFamily="18" charset="0"/>
              </a:rPr>
              <a:t>WHO WE 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B7910D-BDC0-29A5-C5D2-0429E87825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lossalis Regular" panose="02020500000000000000" pitchFamily="18" charset="0"/>
              </a:rPr>
              <a:t>Our Values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32E21-AF46-C6EE-9F9B-095D13093E93}"/>
              </a:ext>
            </a:extLst>
          </p:cNvPr>
          <p:cNvSpPr txBox="1"/>
          <p:nvPr/>
        </p:nvSpPr>
        <p:spPr>
          <a:xfrm rot="5400000">
            <a:off x="-911742" y="3053501"/>
            <a:ext cx="29851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800">
              <a:solidFill>
                <a:srgbClr val="650600"/>
              </a:solidFill>
              <a:latin typeface="Colossalis Regular" panose="02020500000000000000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B36243C-00F7-596C-632F-CECC49C98625}"/>
              </a:ext>
            </a:extLst>
          </p:cNvPr>
          <p:cNvGrpSpPr/>
          <p:nvPr/>
        </p:nvGrpSpPr>
        <p:grpSpPr>
          <a:xfrm>
            <a:off x="1408314" y="1335560"/>
            <a:ext cx="10810092" cy="5448119"/>
            <a:chOff x="-17134" y="1144990"/>
            <a:chExt cx="12235540" cy="5318365"/>
          </a:xfrm>
        </p:grpSpPr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67DE4584-CE72-CCC3-F8F2-10F392F946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45298" y="2743378"/>
              <a:ext cx="4547466" cy="3346480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General Lejeune and Williams talk to Civil War veterans">
              <a:extLst>
                <a:ext uri="{FF2B5EF4-FFF2-40B4-BE49-F238E27FC236}">
                  <a16:creationId xmlns:a16="http://schemas.microsoft.com/office/drawing/2014/main" id="{C4209E71-436A-0751-E230-D629C9914E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7134" y="2747316"/>
              <a:ext cx="3960135" cy="3342543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1712FD-EE4F-C00F-A132-24C25AB6E5BC}"/>
                </a:ext>
              </a:extLst>
            </p:cNvPr>
            <p:cNvSpPr txBox="1"/>
            <p:nvPr/>
          </p:nvSpPr>
          <p:spPr>
            <a:xfrm>
              <a:off x="4190950" y="1538581"/>
              <a:ext cx="4404733" cy="72107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0" i="0" u="none" strike="noStrike">
                  <a:effectLst/>
                  <a:latin typeface="Calibri"/>
                  <a:cs typeface="Arial"/>
                </a:rPr>
                <a:t>We educate Marines to be pioneers and lifelong learners of critical thinking,</a:t>
              </a:r>
              <a:r>
                <a:rPr lang="en-US" sz="1400">
                  <a:latin typeface="Calibri"/>
                  <a:cs typeface="Arial"/>
                </a:rPr>
                <a:t> </a:t>
              </a:r>
              <a:r>
                <a:rPr lang="en-US" sz="1400" b="0" i="0" u="none" strike="noStrike">
                  <a:effectLst/>
                  <a:latin typeface="Calibri"/>
                  <a:cs typeface="Arial"/>
                </a:rPr>
                <a:t>collaboration, initiative, and leadership.</a:t>
              </a:r>
              <a:endParaRPr lang="en-US" sz="3600">
                <a:latin typeface="Calibri"/>
                <a:cs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D08E31-1BFF-C8CE-7186-4D1C3C60BC72}"/>
                </a:ext>
              </a:extLst>
            </p:cNvPr>
            <p:cNvSpPr txBox="1"/>
            <p:nvPr/>
          </p:nvSpPr>
          <p:spPr>
            <a:xfrm>
              <a:off x="-727" y="6012685"/>
              <a:ext cx="3958682" cy="45067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Arial"/>
                </a:rPr>
                <a:t>Generals Lejeune and Williams study the Civil War with Antietam veterans.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F9F988-920F-A9B9-676D-A73FC22EBF2C}"/>
                </a:ext>
              </a:extLst>
            </p:cNvPr>
            <p:cNvSpPr txBox="1"/>
            <p:nvPr/>
          </p:nvSpPr>
          <p:spPr>
            <a:xfrm>
              <a:off x="0" y="1538581"/>
              <a:ext cx="4059044" cy="93138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1400" b="0" i="0" u="none" strike="noStrike">
                  <a:effectLst/>
                  <a:latin typeface="Calibri"/>
                  <a:cs typeface="Arial"/>
                </a:rPr>
                <a:t>Upholding our legacy as an elite fighting force, we preserve and present the history of the United States Marine Corps to our successors and the public.</a:t>
              </a:r>
              <a:r>
                <a:rPr lang="en-US" sz="1400" b="0" i="0">
                  <a:effectLst/>
                  <a:latin typeface="Calibri"/>
                  <a:cs typeface="Arial"/>
                </a:rPr>
                <a:t>​</a:t>
              </a:r>
              <a:endParaRPr lang="en-US" sz="1400">
                <a:latin typeface="Calibri"/>
                <a:cs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8143B5-683F-F296-44EB-C5ABD7B8AF41}"/>
                </a:ext>
              </a:extLst>
            </p:cNvPr>
            <p:cNvSpPr txBox="1"/>
            <p:nvPr/>
          </p:nvSpPr>
          <p:spPr>
            <a:xfrm>
              <a:off x="3911600" y="6012685"/>
              <a:ext cx="4869342" cy="45067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Arial"/>
                </a:rPr>
                <a:t>LtCol Radigan prints a medical cast aboard an MV-22 Osprey from Medium Tiltrotor Squadron 164.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4FD8B3-BA07-5C10-2C03-566D17CB2D59}"/>
                </a:ext>
              </a:extLst>
            </p:cNvPr>
            <p:cNvSpPr txBox="1"/>
            <p:nvPr/>
          </p:nvSpPr>
          <p:spPr>
            <a:xfrm>
              <a:off x="8592763" y="1538581"/>
              <a:ext cx="3625643" cy="114169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lvl="0" indent="0">
                <a:buNone/>
              </a:pPr>
              <a:r>
                <a:rPr lang="en-US" sz="1400">
                  <a:latin typeface="Calibri"/>
                  <a:cs typeface="Arial"/>
                </a:rPr>
                <a:t>Highly disciplined in planning, decision-making, and execution, we develop Marines to deliver timely, relevant, and compelling solutions to complex problems.</a:t>
              </a:r>
            </a:p>
          </p:txBody>
        </p:sp>
        <p:pic>
          <p:nvPicPr>
            <p:cNvPr id="31" name="Picture 30" descr="A group of men in military uniforms sitting on a couch&#10;&#10;Description automatically generated">
              <a:extLst>
                <a:ext uri="{FF2B5EF4-FFF2-40B4-BE49-F238E27FC236}">
                  <a16:creationId xmlns:a16="http://schemas.microsoft.com/office/drawing/2014/main" id="{9BD86742-DAC1-CB4A-E9A0-C45E9115B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9973" y="2745165"/>
              <a:ext cx="3382253" cy="3344693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EA7B16-F6F6-18DA-F155-955646978307}"/>
                </a:ext>
              </a:extLst>
            </p:cNvPr>
            <p:cNvSpPr txBox="1"/>
            <p:nvPr/>
          </p:nvSpPr>
          <p:spPr>
            <a:xfrm>
              <a:off x="8822146" y="6012685"/>
              <a:ext cx="3241033" cy="45067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Arial"/>
                </a:rPr>
                <a:t>General Dunford briefs the </a:t>
              </a:r>
              <a:endPara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Arial" panose="020B0604020202020204" pitchFamily="34" charset="0"/>
              </a:endParaRPr>
            </a:p>
            <a:p>
              <a:pPr algn="ctr"/>
              <a:r>
                <a:rPr 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Arial"/>
                </a:rPr>
                <a:t>President of the United States.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4DEA83-72FD-ED50-78F8-3A3650EB52DA}"/>
                </a:ext>
              </a:extLst>
            </p:cNvPr>
            <p:cNvSpPr txBox="1"/>
            <p:nvPr/>
          </p:nvSpPr>
          <p:spPr>
            <a:xfrm>
              <a:off x="1290327" y="1144990"/>
              <a:ext cx="1319707" cy="450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lossalis Regular" panose="02020500000000000000" pitchFamily="18" charset="0"/>
                  <a:cs typeface="Arial" panose="020B0604020202020204" pitchFamily="34" charset="0"/>
                </a:rPr>
                <a:t>Heritage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B6E8C1-8FFC-C254-63C7-4DD0355CC1DE}"/>
                </a:ext>
              </a:extLst>
            </p:cNvPr>
            <p:cNvSpPr txBox="1"/>
            <p:nvPr/>
          </p:nvSpPr>
          <p:spPr>
            <a:xfrm>
              <a:off x="5567762" y="1144990"/>
              <a:ext cx="1577058" cy="450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lossalis Regular" panose="02020500000000000000" pitchFamily="18" charset="0"/>
                  <a:cs typeface="Arial" panose="020B0604020202020204" pitchFamily="34" charset="0"/>
                </a:rPr>
                <a:t>Innovation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C4C844-0B2C-23CA-7661-7C9A7DD0E456}"/>
                </a:ext>
              </a:extLst>
            </p:cNvPr>
            <p:cNvSpPr txBox="1"/>
            <p:nvPr/>
          </p:nvSpPr>
          <p:spPr>
            <a:xfrm>
              <a:off x="9369585" y="1144990"/>
              <a:ext cx="1892761" cy="450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lossalis Regular" panose="02020500000000000000" pitchFamily="18" charset="0"/>
                  <a:cs typeface="Arial" panose="020B0604020202020204" pitchFamily="34" charset="0"/>
                </a:rPr>
                <a:t>Decisiveness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250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7E14C79-10FA-BB58-EE7D-B065EAD77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800">
                <a:solidFill>
                  <a:srgbClr val="650600"/>
                </a:solidFill>
                <a:latin typeface="Colossalis Regular"/>
              </a:rPr>
              <a:t>WHO WE ARE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5716DB-3183-35E1-E79E-0FAE3ECEF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lossalis Regular" panose="02020500000000000000" pitchFamily="18" charset="0"/>
              </a:rPr>
              <a:t>Vision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90889-7B40-9468-2CF0-46266F209F0A}"/>
              </a:ext>
            </a:extLst>
          </p:cNvPr>
          <p:cNvSpPr txBox="1"/>
          <p:nvPr/>
        </p:nvSpPr>
        <p:spPr>
          <a:xfrm>
            <a:off x="1212783" y="1922938"/>
            <a:ext cx="1050470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fontAlgn="base"/>
            <a:r>
              <a:rPr lang="en-US" sz="2400" dirty="0">
                <a:cs typeface="Arial Narrow" panose="020B0604020202020204" pitchFamily="34" charset="0"/>
              </a:rPr>
              <a:t>Be the premier institution where warfighters explore history’s lessons, integrate novel technology, and emerge as the most capable, sought-after leaders in the ever-evolving landscape of conflict. We are dedicated to fostering a culture of continuous professional military education, strategic thinking, and excellence, equipping our graduates to face future challenges with resilience and to lead with unwavering honor, courage, and commitment.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1790C7-321C-F5B2-9A6F-0A601F37F1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98" y="4605097"/>
            <a:ext cx="11056219" cy="22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83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08BEF-9E77-8861-CA78-30A42F64F3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800">
                <a:solidFill>
                  <a:srgbClr val="650600"/>
                </a:solidFill>
                <a:latin typeface="Colossalis Regular" panose="02020500000000000000" pitchFamily="18" charset="0"/>
              </a:rPr>
              <a:t>WHO WE 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2D19AD-FD82-1DBB-7DF5-EE48E046F5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lossalis Regular" panose="02020500000000000000" pitchFamily="18" charset="0"/>
              </a:rPr>
              <a:t>GEN ALFRED M. GRAY</a:t>
            </a:r>
            <a:endParaRPr lang="en-US"/>
          </a:p>
        </p:txBody>
      </p:sp>
      <p:pic>
        <p:nvPicPr>
          <p:cNvPr id="3" name="Picture 2" descr="A person in a military uniform&#10;&#10;Description automatically generated">
            <a:extLst>
              <a:ext uri="{FF2B5EF4-FFF2-40B4-BE49-F238E27FC236}">
                <a16:creationId xmlns:a16="http://schemas.microsoft.com/office/drawing/2014/main" id="{347FB951-122B-E24E-9EEA-10E4B9CFCB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9942" y="1254490"/>
            <a:ext cx="4872058" cy="560351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B7C82A-0913-B376-2F87-3B72BCA24FC4}"/>
              </a:ext>
            </a:extLst>
          </p:cNvPr>
          <p:cNvSpPr txBox="1"/>
          <p:nvPr/>
        </p:nvSpPr>
        <p:spPr>
          <a:xfrm>
            <a:off x="1893082" y="1752661"/>
            <a:ext cx="487205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dirty="0">
                <a:solidFill>
                  <a:srgbClr val="001E2E"/>
                </a:solidFill>
                <a:latin typeface="Calibri"/>
                <a:cs typeface="Times New Roman"/>
              </a:rPr>
              <a:t>Founded in 1989 by General Alfred M. Gray, MCU builds on a legacy dating back to World War I, emphasizing education for Marine leaders. </a:t>
            </a:r>
          </a:p>
          <a:p>
            <a:pPr algn="just"/>
            <a:endParaRPr lang="en-US" dirty="0">
              <a:solidFill>
                <a:srgbClr val="001E2E"/>
              </a:solidFill>
              <a:latin typeface="Calibri"/>
              <a:cs typeface="Times New Roman"/>
            </a:endParaRPr>
          </a:p>
          <a:p>
            <a:pPr algn="just"/>
            <a:r>
              <a:rPr lang="en-US" dirty="0">
                <a:solidFill>
                  <a:srgbClr val="001E2E"/>
                </a:solidFill>
                <a:latin typeface="Calibri"/>
                <a:cs typeface="Times New Roman"/>
              </a:rPr>
              <a:t>With a focus on maneuver warfare and adaptability, MCU remains committed to developing critical thinking, creativity, and military judgment in leaders to meet future challenges in the ever-evolving operating environment. </a:t>
            </a:r>
          </a:p>
          <a:p>
            <a:pPr algn="just"/>
            <a:endParaRPr lang="en-US" dirty="0">
              <a:solidFill>
                <a:srgbClr val="001E2E"/>
              </a:solidFill>
              <a:latin typeface="Calibri"/>
              <a:cs typeface="Times New Roman"/>
            </a:endParaRPr>
          </a:p>
          <a:p>
            <a:pPr algn="just"/>
            <a:r>
              <a:rPr lang="en-US" dirty="0">
                <a:solidFill>
                  <a:srgbClr val="001E2E"/>
                </a:solidFill>
                <a:latin typeface="Calibri"/>
                <a:cs typeface="Times New Roman"/>
              </a:rPr>
              <a:t>General Gray's vision and commitment to education continue to shape MCU's mission.</a:t>
            </a:r>
            <a:r>
              <a:rPr lang="en-US" dirty="0">
                <a:solidFill>
                  <a:srgbClr val="001E2E"/>
                </a:solidFill>
                <a:latin typeface="Grandview"/>
                <a:cs typeface="Times New Roman"/>
              </a:rPr>
              <a:t> </a:t>
            </a:r>
            <a:br>
              <a:rPr lang="en-US" dirty="0">
                <a:latin typeface="Grandview" panose="020B0502040204020203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1E2E"/>
              </a:solidFill>
              <a:latin typeface="Grandview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1E2E"/>
              </a:solidFill>
              <a:latin typeface="Grandview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A7203-0D28-F158-66A5-49F9A107A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800">
                <a:solidFill>
                  <a:srgbClr val="650600"/>
                </a:solidFill>
                <a:latin typeface="Colossalis Regular"/>
              </a:rPr>
              <a:t>Marine Corps University</a:t>
            </a:r>
            <a:endParaRPr lang="en-US">
              <a:solidFill>
                <a:srgbClr val="6506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787105-805D-7CF4-ABA1-F0F53998F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lossalis Regular" panose="02020500000000000000" pitchFamily="18" charset="0"/>
              </a:rPr>
              <a:t>Organization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047365-58F6-F5B2-5094-634540C843D5}"/>
              </a:ext>
            </a:extLst>
          </p:cNvPr>
          <p:cNvGrpSpPr/>
          <p:nvPr/>
        </p:nvGrpSpPr>
        <p:grpSpPr>
          <a:xfrm>
            <a:off x="2245844" y="1425389"/>
            <a:ext cx="8225556" cy="5099703"/>
            <a:chOff x="587478" y="1383404"/>
            <a:chExt cx="8225556" cy="4459224"/>
          </a:xfrm>
        </p:grpSpPr>
        <p:cxnSp>
          <p:nvCxnSpPr>
            <p:cNvPr id="8" name="Google Shape;878;g1313ecaad9b_0_0">
              <a:extLst>
                <a:ext uri="{FF2B5EF4-FFF2-40B4-BE49-F238E27FC236}">
                  <a16:creationId xmlns:a16="http://schemas.microsoft.com/office/drawing/2014/main" id="{9A925784-0670-DA81-DA5F-54B8610E5FC4}"/>
                </a:ext>
              </a:extLst>
            </p:cNvPr>
            <p:cNvCxnSpPr/>
            <p:nvPr/>
          </p:nvCxnSpPr>
          <p:spPr>
            <a:xfrm>
              <a:off x="3661232" y="4403241"/>
              <a:ext cx="0" cy="1003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881;g1313ecaad9b_0_0">
              <a:extLst>
                <a:ext uri="{FF2B5EF4-FFF2-40B4-BE49-F238E27FC236}">
                  <a16:creationId xmlns:a16="http://schemas.microsoft.com/office/drawing/2014/main" id="{DAA8AF8D-9DEA-BB00-4445-BBAFD3A7A3CC}"/>
                </a:ext>
              </a:extLst>
            </p:cNvPr>
            <p:cNvCxnSpPr/>
            <p:nvPr/>
          </p:nvCxnSpPr>
          <p:spPr>
            <a:xfrm>
              <a:off x="6656062" y="3898982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" name="Google Shape;883;g1313ecaad9b_0_0">
              <a:extLst>
                <a:ext uri="{FF2B5EF4-FFF2-40B4-BE49-F238E27FC236}">
                  <a16:creationId xmlns:a16="http://schemas.microsoft.com/office/drawing/2014/main" id="{1231A5E4-3C1C-5BAB-B34F-5E8D7C748116}"/>
                </a:ext>
              </a:extLst>
            </p:cNvPr>
            <p:cNvSpPr/>
            <p:nvPr/>
          </p:nvSpPr>
          <p:spPr>
            <a:xfrm>
              <a:off x="2782801" y="2122063"/>
              <a:ext cx="1240001" cy="340800"/>
            </a:xfrm>
            <a:prstGeom prst="rect">
              <a:avLst/>
            </a:prstGeom>
            <a:solidFill>
              <a:srgbClr val="6506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sym typeface="Arial"/>
                </a:rPr>
                <a:t>Sergeant Major</a:t>
              </a:r>
              <a:endParaRPr sz="1000"/>
            </a:p>
          </p:txBody>
        </p:sp>
        <p:cxnSp>
          <p:nvCxnSpPr>
            <p:cNvPr id="14" name="Google Shape;887;g1313ecaad9b_0_0">
              <a:extLst>
                <a:ext uri="{FF2B5EF4-FFF2-40B4-BE49-F238E27FC236}">
                  <a16:creationId xmlns:a16="http://schemas.microsoft.com/office/drawing/2014/main" id="{CB3CC7B1-1EE4-AFFD-8E1E-27054AD5F97E}"/>
                </a:ext>
              </a:extLst>
            </p:cNvPr>
            <p:cNvCxnSpPr/>
            <p:nvPr/>
          </p:nvCxnSpPr>
          <p:spPr>
            <a:xfrm>
              <a:off x="7358502" y="5012848"/>
              <a:ext cx="0" cy="3240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" name="Google Shape;897;g1313ecaad9b_0_0">
              <a:extLst>
                <a:ext uri="{FF2B5EF4-FFF2-40B4-BE49-F238E27FC236}">
                  <a16:creationId xmlns:a16="http://schemas.microsoft.com/office/drawing/2014/main" id="{4404F1B8-8A86-398F-EE05-A2CFD14D03B8}"/>
                </a:ext>
              </a:extLst>
            </p:cNvPr>
            <p:cNvSpPr/>
            <p:nvPr/>
          </p:nvSpPr>
          <p:spPr>
            <a:xfrm>
              <a:off x="4484799" y="2089070"/>
              <a:ext cx="1164600" cy="400500"/>
            </a:xfrm>
            <a:prstGeom prst="rect">
              <a:avLst/>
            </a:prstGeom>
            <a:solidFill>
              <a:srgbClr val="6506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Chief of Staff</a:t>
              </a:r>
              <a:endParaRPr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" name="Google Shape;898;g1313ecaad9b_0_0">
              <a:extLst>
                <a:ext uri="{FF2B5EF4-FFF2-40B4-BE49-F238E27FC236}">
                  <a16:creationId xmlns:a16="http://schemas.microsoft.com/office/drawing/2014/main" id="{A2401233-8DB3-C6E2-D9B4-CFD263B563AF}"/>
                </a:ext>
              </a:extLst>
            </p:cNvPr>
            <p:cNvCxnSpPr/>
            <p:nvPr/>
          </p:nvCxnSpPr>
          <p:spPr>
            <a:xfrm flipV="1">
              <a:off x="3429390" y="2838543"/>
              <a:ext cx="818760" cy="2217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17" name="Google Shape;899;g1313ecaad9b_0_0">
              <a:extLst>
                <a:ext uri="{FF2B5EF4-FFF2-40B4-BE49-F238E27FC236}">
                  <a16:creationId xmlns:a16="http://schemas.microsoft.com/office/drawing/2014/main" id="{F9795BFE-619D-5AA8-5679-B861611AA746}"/>
                </a:ext>
              </a:extLst>
            </p:cNvPr>
            <p:cNvSpPr txBox="1"/>
            <p:nvPr/>
          </p:nvSpPr>
          <p:spPr>
            <a:xfrm>
              <a:off x="2782802" y="2562990"/>
              <a:ext cx="1234470" cy="561662"/>
            </a:xfrm>
            <a:prstGeom prst="rect">
              <a:avLst/>
            </a:prstGeom>
            <a:solidFill>
              <a:srgbClr val="C0C0C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Senior Service Representatives at</a:t>
              </a:r>
              <a:br>
                <a:rPr lang="en-US" sz="900" b="1" i="0" u="none" strike="noStrike" cap="none">
                  <a:latin typeface="Arial"/>
                  <a:ea typeface="Arial"/>
                  <a:cs typeface="Arial"/>
                </a:rPr>
              </a:b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Joint and Service Schools</a:t>
              </a:r>
              <a:endPara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04;g1313ecaad9b_0_0">
              <a:extLst>
                <a:ext uri="{FF2B5EF4-FFF2-40B4-BE49-F238E27FC236}">
                  <a16:creationId xmlns:a16="http://schemas.microsoft.com/office/drawing/2014/main" id="{78258EFE-26F5-B22B-2ECA-F8C9E53A41A3}"/>
                </a:ext>
              </a:extLst>
            </p:cNvPr>
            <p:cNvSpPr/>
            <p:nvPr/>
          </p:nvSpPr>
          <p:spPr>
            <a:xfrm>
              <a:off x="6899621" y="5246228"/>
              <a:ext cx="930503" cy="596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sym typeface="Arial"/>
                </a:rPr>
                <a:t>Directors</a:t>
              </a:r>
              <a:endParaRPr lang="en-US" sz="9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sym typeface="Arial"/>
                </a:rPr>
                <a:t>SNCO Academies</a:t>
              </a:r>
              <a:endParaRPr sz="900" b="0" i="0" u="none" strike="noStrike" cap="none">
                <a:solidFill>
                  <a:srgbClr val="000000"/>
                </a:solidFill>
              </a:endParaRPr>
            </a:p>
          </p:txBody>
        </p:sp>
        <p:cxnSp>
          <p:nvCxnSpPr>
            <p:cNvPr id="19" name="Google Shape;913;g1313ecaad9b_0_0">
              <a:extLst>
                <a:ext uri="{FF2B5EF4-FFF2-40B4-BE49-F238E27FC236}">
                  <a16:creationId xmlns:a16="http://schemas.microsoft.com/office/drawing/2014/main" id="{477E33B5-4E55-C80D-EC38-38385519372F}"/>
                </a:ext>
              </a:extLst>
            </p:cNvPr>
            <p:cNvCxnSpPr>
              <a:stCxn id="11" idx="3"/>
              <a:endCxn id="15" idx="1"/>
            </p:cNvCxnSpPr>
            <p:nvPr/>
          </p:nvCxnSpPr>
          <p:spPr>
            <a:xfrm flipV="1">
              <a:off x="4022802" y="2289320"/>
              <a:ext cx="461997" cy="3143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" name="Google Shape;914;g1313ecaad9b_0_0">
              <a:extLst>
                <a:ext uri="{FF2B5EF4-FFF2-40B4-BE49-F238E27FC236}">
                  <a16:creationId xmlns:a16="http://schemas.microsoft.com/office/drawing/2014/main" id="{87CCAA30-CB35-3FE1-456D-EBD911592C5A}"/>
                </a:ext>
              </a:extLst>
            </p:cNvPr>
            <p:cNvSpPr/>
            <p:nvPr/>
          </p:nvSpPr>
          <p:spPr>
            <a:xfrm>
              <a:off x="4484799" y="2574385"/>
              <a:ext cx="1164612" cy="291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Staff Secretary</a:t>
              </a:r>
              <a:endParaRPr sz="1600"/>
            </a:p>
          </p:txBody>
        </p:sp>
        <p:sp>
          <p:nvSpPr>
            <p:cNvPr id="21" name="Google Shape;915;g1313ecaad9b_0_0">
              <a:extLst>
                <a:ext uri="{FF2B5EF4-FFF2-40B4-BE49-F238E27FC236}">
                  <a16:creationId xmlns:a16="http://schemas.microsoft.com/office/drawing/2014/main" id="{0D96A781-4783-28C1-FF96-1C88B28E50CF}"/>
                </a:ext>
              </a:extLst>
            </p:cNvPr>
            <p:cNvSpPr/>
            <p:nvPr/>
          </p:nvSpPr>
          <p:spPr>
            <a:xfrm>
              <a:off x="4497750" y="2941532"/>
              <a:ext cx="1151661" cy="245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Safety</a:t>
              </a:r>
              <a:endParaRPr sz="1600"/>
            </a:p>
          </p:txBody>
        </p:sp>
        <p:cxnSp>
          <p:nvCxnSpPr>
            <p:cNvPr id="22" name="Google Shape;917;g1313ecaad9b_0_0">
              <a:extLst>
                <a:ext uri="{FF2B5EF4-FFF2-40B4-BE49-F238E27FC236}">
                  <a16:creationId xmlns:a16="http://schemas.microsoft.com/office/drawing/2014/main" id="{2288B52D-C67F-0D27-D921-B5D1F9955C1E}"/>
                </a:ext>
              </a:extLst>
            </p:cNvPr>
            <p:cNvCxnSpPr/>
            <p:nvPr/>
          </p:nvCxnSpPr>
          <p:spPr>
            <a:xfrm rot="10800000">
              <a:off x="2644602" y="1666588"/>
              <a:ext cx="8637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" name="Google Shape;918;g1313ecaad9b_0_0">
              <a:extLst>
                <a:ext uri="{FF2B5EF4-FFF2-40B4-BE49-F238E27FC236}">
                  <a16:creationId xmlns:a16="http://schemas.microsoft.com/office/drawing/2014/main" id="{F89E8588-36D9-E9A1-AE29-739CF4DEB9C0}"/>
                </a:ext>
              </a:extLst>
            </p:cNvPr>
            <p:cNvSpPr/>
            <p:nvPr/>
          </p:nvSpPr>
          <p:spPr>
            <a:xfrm>
              <a:off x="1111454" y="1728439"/>
              <a:ext cx="1451100" cy="246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Aide-de-Camp</a:t>
              </a:r>
              <a:endParaRPr lang="en-US" sz="900"/>
            </a:p>
          </p:txBody>
        </p:sp>
        <p:sp>
          <p:nvSpPr>
            <p:cNvPr id="24" name="Google Shape;919;g1313ecaad9b_0_0">
              <a:extLst>
                <a:ext uri="{FF2B5EF4-FFF2-40B4-BE49-F238E27FC236}">
                  <a16:creationId xmlns:a16="http://schemas.microsoft.com/office/drawing/2014/main" id="{B7D2AECB-BF06-6489-E01E-63D7C3DB3A74}"/>
                </a:ext>
              </a:extLst>
            </p:cNvPr>
            <p:cNvSpPr/>
            <p:nvPr/>
          </p:nvSpPr>
          <p:spPr>
            <a:xfrm>
              <a:off x="1111145" y="2306564"/>
              <a:ext cx="1451100" cy="2481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Protocol Officer</a:t>
              </a:r>
              <a:endParaRPr lang="en-US" sz="900"/>
            </a:p>
          </p:txBody>
        </p:sp>
        <p:sp>
          <p:nvSpPr>
            <p:cNvPr id="25" name="Google Shape;920;g1313ecaad9b_0_0">
              <a:extLst>
                <a:ext uri="{FF2B5EF4-FFF2-40B4-BE49-F238E27FC236}">
                  <a16:creationId xmlns:a16="http://schemas.microsoft.com/office/drawing/2014/main" id="{5BF96622-FE35-06CC-7EA6-E268FCD7892B}"/>
                </a:ext>
              </a:extLst>
            </p:cNvPr>
            <p:cNvSpPr/>
            <p:nvPr/>
          </p:nvSpPr>
          <p:spPr>
            <a:xfrm>
              <a:off x="1111454" y="2881134"/>
              <a:ext cx="1451100" cy="285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Marine Corps Uniform Board</a:t>
              </a:r>
              <a:endParaRPr lang="en-US" sz="900"/>
            </a:p>
          </p:txBody>
        </p:sp>
        <p:sp>
          <p:nvSpPr>
            <p:cNvPr id="26" name="Google Shape;921;g1313ecaad9b_0_0">
              <a:extLst>
                <a:ext uri="{FF2B5EF4-FFF2-40B4-BE49-F238E27FC236}">
                  <a16:creationId xmlns:a16="http://schemas.microsoft.com/office/drawing/2014/main" id="{E1460D1D-9F56-9D60-26EB-41CDE7807BA6}"/>
                </a:ext>
              </a:extLst>
            </p:cNvPr>
            <p:cNvSpPr/>
            <p:nvPr/>
          </p:nvSpPr>
          <p:spPr>
            <a:xfrm>
              <a:off x="1109338" y="2597343"/>
              <a:ext cx="1451100" cy="2412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Chaplain</a:t>
              </a:r>
              <a:endParaRPr lang="en-US" sz="900"/>
            </a:p>
          </p:txBody>
        </p:sp>
        <p:sp>
          <p:nvSpPr>
            <p:cNvPr id="27" name="Google Shape;922;g1313ecaad9b_0_0">
              <a:extLst>
                <a:ext uri="{FF2B5EF4-FFF2-40B4-BE49-F238E27FC236}">
                  <a16:creationId xmlns:a16="http://schemas.microsoft.com/office/drawing/2014/main" id="{729F7EE9-02F1-C6BA-6324-EF0B67659F36}"/>
                </a:ext>
              </a:extLst>
            </p:cNvPr>
            <p:cNvSpPr/>
            <p:nvPr/>
          </p:nvSpPr>
          <p:spPr>
            <a:xfrm>
              <a:off x="1110088" y="2017501"/>
              <a:ext cx="1451100" cy="246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SJA</a:t>
              </a:r>
              <a:endParaRPr lang="en-US" sz="900"/>
            </a:p>
          </p:txBody>
        </p:sp>
        <p:sp>
          <p:nvSpPr>
            <p:cNvPr id="28" name="Google Shape;923;g1313ecaad9b_0_0">
              <a:extLst>
                <a:ext uri="{FF2B5EF4-FFF2-40B4-BE49-F238E27FC236}">
                  <a16:creationId xmlns:a16="http://schemas.microsoft.com/office/drawing/2014/main" id="{FD9712D0-4701-C365-5929-D49673973F13}"/>
                </a:ext>
              </a:extLst>
            </p:cNvPr>
            <p:cNvSpPr/>
            <p:nvPr/>
          </p:nvSpPr>
          <p:spPr>
            <a:xfrm>
              <a:off x="1052616" y="1383404"/>
              <a:ext cx="1585800" cy="1833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endParaRPr sz="75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924;g1313ecaad9b_0_0">
              <a:extLst>
                <a:ext uri="{FF2B5EF4-FFF2-40B4-BE49-F238E27FC236}">
                  <a16:creationId xmlns:a16="http://schemas.microsoft.com/office/drawing/2014/main" id="{41137CFC-E168-8702-DA2D-2DBD542A788F}"/>
                </a:ext>
              </a:extLst>
            </p:cNvPr>
            <p:cNvSpPr/>
            <p:nvPr/>
          </p:nvSpPr>
          <p:spPr>
            <a:xfrm>
              <a:off x="1111454" y="1418427"/>
              <a:ext cx="1451100" cy="2673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Executive Admin</a:t>
              </a:r>
              <a:endPara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Support Specialist</a:t>
              </a:r>
              <a:endParaRPr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30" name="Google Shape;925;g1313ecaad9b_0_0">
              <a:extLst>
                <a:ext uri="{FF2B5EF4-FFF2-40B4-BE49-F238E27FC236}">
                  <a16:creationId xmlns:a16="http://schemas.microsoft.com/office/drawing/2014/main" id="{CA4B2389-E26E-43AF-2618-D19D14CC1F18}"/>
                </a:ext>
              </a:extLst>
            </p:cNvPr>
            <p:cNvCxnSpPr>
              <a:stCxn id="15" idx="3"/>
              <a:endCxn id="20" idx="3"/>
            </p:cNvCxnSpPr>
            <p:nvPr/>
          </p:nvCxnSpPr>
          <p:spPr>
            <a:xfrm>
              <a:off x="5649399" y="2289320"/>
              <a:ext cx="12" cy="430865"/>
            </a:xfrm>
            <a:prstGeom prst="bentConnector3">
              <a:avLst>
                <a:gd name="adj1" fmla="val 1905100000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926;g1313ecaad9b_0_0">
              <a:extLst>
                <a:ext uri="{FF2B5EF4-FFF2-40B4-BE49-F238E27FC236}">
                  <a16:creationId xmlns:a16="http://schemas.microsoft.com/office/drawing/2014/main" id="{7F423B25-C18E-4C12-A2A1-99A499FB8BB4}"/>
                </a:ext>
              </a:extLst>
            </p:cNvPr>
            <p:cNvCxnSpPr>
              <a:stCxn id="15" idx="3"/>
              <a:endCxn id="21" idx="3"/>
            </p:cNvCxnSpPr>
            <p:nvPr/>
          </p:nvCxnSpPr>
          <p:spPr>
            <a:xfrm>
              <a:off x="5649399" y="2289320"/>
              <a:ext cx="12" cy="774912"/>
            </a:xfrm>
            <a:prstGeom prst="bentConnector3">
              <a:avLst>
                <a:gd name="adj1" fmla="val 1905100000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927;g1313ecaad9b_0_0">
              <a:extLst>
                <a:ext uri="{FF2B5EF4-FFF2-40B4-BE49-F238E27FC236}">
                  <a16:creationId xmlns:a16="http://schemas.microsoft.com/office/drawing/2014/main" id="{3C7ACDA7-A211-B170-2180-619135A6704C}"/>
                </a:ext>
              </a:extLst>
            </p:cNvPr>
            <p:cNvSpPr/>
            <p:nvPr/>
          </p:nvSpPr>
          <p:spPr>
            <a:xfrm>
              <a:off x="6684591" y="2013401"/>
              <a:ext cx="1451100" cy="356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Marine Corps University Foundation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928;g1313ecaad9b_0_0">
              <a:extLst>
                <a:ext uri="{FF2B5EF4-FFF2-40B4-BE49-F238E27FC236}">
                  <a16:creationId xmlns:a16="http://schemas.microsoft.com/office/drawing/2014/main" id="{2AD7517F-8915-70AA-7E67-8859C70AB814}"/>
                </a:ext>
              </a:extLst>
            </p:cNvPr>
            <p:cNvSpPr/>
            <p:nvPr/>
          </p:nvSpPr>
          <p:spPr>
            <a:xfrm>
              <a:off x="6684591" y="2854674"/>
              <a:ext cx="1451100" cy="430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Marine Corps Association &amp; Foundation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929;g1313ecaad9b_0_0">
              <a:extLst>
                <a:ext uri="{FF2B5EF4-FFF2-40B4-BE49-F238E27FC236}">
                  <a16:creationId xmlns:a16="http://schemas.microsoft.com/office/drawing/2014/main" id="{E8A44C7A-BC75-1122-9D6C-100209EDC8F5}"/>
                </a:ext>
              </a:extLst>
            </p:cNvPr>
            <p:cNvSpPr/>
            <p:nvPr/>
          </p:nvSpPr>
          <p:spPr>
            <a:xfrm>
              <a:off x="6670879" y="1578866"/>
              <a:ext cx="1451100" cy="207600"/>
            </a:xfrm>
            <a:prstGeom prst="rect">
              <a:avLst/>
            </a:prstGeom>
            <a:solidFill>
              <a:srgbClr val="6506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Board of Visitors</a:t>
              </a:r>
              <a:endPara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930;g1313ecaad9b_0_0">
              <a:extLst>
                <a:ext uri="{FF2B5EF4-FFF2-40B4-BE49-F238E27FC236}">
                  <a16:creationId xmlns:a16="http://schemas.microsoft.com/office/drawing/2014/main" id="{81360D33-52AD-50E0-4DBE-6D5604E4DAE9}"/>
                </a:ext>
              </a:extLst>
            </p:cNvPr>
            <p:cNvSpPr/>
            <p:nvPr/>
          </p:nvSpPr>
          <p:spPr>
            <a:xfrm>
              <a:off x="6684591" y="2415247"/>
              <a:ext cx="1451100" cy="393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Marine Corps Heritage Foundation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931;g1313ecaad9b_0_0">
              <a:extLst>
                <a:ext uri="{FF2B5EF4-FFF2-40B4-BE49-F238E27FC236}">
                  <a16:creationId xmlns:a16="http://schemas.microsoft.com/office/drawing/2014/main" id="{03B13713-977D-B150-4775-C4E44359A330}"/>
                </a:ext>
              </a:extLst>
            </p:cNvPr>
            <p:cNvSpPr/>
            <p:nvPr/>
          </p:nvSpPr>
          <p:spPr>
            <a:xfrm>
              <a:off x="6589366" y="1929190"/>
              <a:ext cx="1641600" cy="14454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endParaRPr sz="7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" name="Google Shape;932;g1313ecaad9b_0_0">
              <a:extLst>
                <a:ext uri="{FF2B5EF4-FFF2-40B4-BE49-F238E27FC236}">
                  <a16:creationId xmlns:a16="http://schemas.microsoft.com/office/drawing/2014/main" id="{6D1A0F97-8F17-67A7-4216-197FE5389018}"/>
                </a:ext>
              </a:extLst>
            </p:cNvPr>
            <p:cNvCxnSpPr>
              <a:cxnSpLocks/>
            </p:cNvCxnSpPr>
            <p:nvPr/>
          </p:nvCxnSpPr>
          <p:spPr>
            <a:xfrm>
              <a:off x="3463121" y="1671962"/>
              <a:ext cx="3090600" cy="970800"/>
            </a:xfrm>
            <a:prstGeom prst="bentConnector3">
              <a:avLst>
                <a:gd name="adj1" fmla="val 88927"/>
              </a:avLst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933;g1313ecaad9b_0_0">
              <a:extLst>
                <a:ext uri="{FF2B5EF4-FFF2-40B4-BE49-F238E27FC236}">
                  <a16:creationId xmlns:a16="http://schemas.microsoft.com/office/drawing/2014/main" id="{14470418-BE25-0167-6EA9-3087B8639B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3409" y="1673539"/>
              <a:ext cx="3009647" cy="1834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39" name="Google Shape;913;g1313ecaad9b_0_0">
              <a:extLst>
                <a:ext uri="{FF2B5EF4-FFF2-40B4-BE49-F238E27FC236}">
                  <a16:creationId xmlns:a16="http://schemas.microsoft.com/office/drawing/2014/main" id="{1BA7F1B2-BF1A-4A71-31D7-A76DB6887FF9}"/>
                </a:ext>
              </a:extLst>
            </p:cNvPr>
            <p:cNvCxnSpPr/>
            <p:nvPr/>
          </p:nvCxnSpPr>
          <p:spPr>
            <a:xfrm flipV="1">
              <a:off x="7357905" y="3899046"/>
              <a:ext cx="608047" cy="3143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" name="Google Shape;896;g1313ecaad9b_0_0">
              <a:extLst>
                <a:ext uri="{FF2B5EF4-FFF2-40B4-BE49-F238E27FC236}">
                  <a16:creationId xmlns:a16="http://schemas.microsoft.com/office/drawing/2014/main" id="{2AE22EB1-EEC0-B9EA-649C-BD4CE4B38840}"/>
                </a:ext>
              </a:extLst>
            </p:cNvPr>
            <p:cNvSpPr/>
            <p:nvPr/>
          </p:nvSpPr>
          <p:spPr>
            <a:xfrm>
              <a:off x="7822330" y="3729823"/>
              <a:ext cx="920100" cy="3567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CDET Regional Directors</a:t>
              </a:r>
              <a:endPara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906;g1313ecaad9b_0_0">
              <a:extLst>
                <a:ext uri="{FF2B5EF4-FFF2-40B4-BE49-F238E27FC236}">
                  <a16:creationId xmlns:a16="http://schemas.microsoft.com/office/drawing/2014/main" id="{2959BFF2-553B-4DD7-C07D-B6A3C0C0F6D1}"/>
                </a:ext>
              </a:extLst>
            </p:cNvPr>
            <p:cNvSpPr/>
            <p:nvPr/>
          </p:nvSpPr>
          <p:spPr>
            <a:xfrm>
              <a:off x="6657073" y="3585847"/>
              <a:ext cx="888300" cy="626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i="0" u="none" strike="noStrike" cap="none">
                  <a:solidFill>
                    <a:srgbClr val="000000"/>
                  </a:solidFill>
                  <a:sym typeface="Arial"/>
                </a:rPr>
                <a:t>Director</a:t>
              </a:r>
              <a:endParaRPr lang="en-US" sz="8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i="0" u="none" strike="noStrike" cap="none">
                  <a:solidFill>
                    <a:srgbClr val="000000"/>
                  </a:solidFill>
                  <a:sym typeface="Arial"/>
                </a:rPr>
                <a:t>College</a:t>
              </a:r>
              <a:endParaRPr sz="800" b="1" i="0" u="none" strike="noStrike" cap="none">
                <a:solidFill>
                  <a:srgbClr val="000000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i="0" u="none" strike="noStrike" cap="none">
                  <a:solidFill>
                    <a:srgbClr val="000000"/>
                  </a:solidFill>
                  <a:sym typeface="Arial"/>
                </a:rPr>
                <a:t>of Distance</a:t>
              </a:r>
              <a:br>
                <a:rPr lang="en-US" sz="800" b="1" i="0" u="none" strike="noStrike" cap="none"/>
              </a:br>
              <a:r>
                <a:rPr lang="en-US" sz="800" b="1" i="0" u="none" strike="noStrike" cap="none">
                  <a:solidFill>
                    <a:srgbClr val="000000"/>
                  </a:solidFill>
                  <a:sym typeface="Arial"/>
                </a:rPr>
                <a:t>Education and Training (CDET)</a:t>
              </a:r>
              <a:endParaRPr sz="800" b="1" i="0" u="none" strike="noStrike" cap="none">
                <a:solidFill>
                  <a:srgbClr val="000000"/>
                </a:solidFill>
                <a:sym typeface="Arial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F03063D-13F9-9C84-D8DB-09DF54B55273}"/>
                </a:ext>
              </a:extLst>
            </p:cNvPr>
            <p:cNvCxnSpPr/>
            <p:nvPr/>
          </p:nvCxnSpPr>
          <p:spPr>
            <a:xfrm>
              <a:off x="4251035" y="1853872"/>
              <a:ext cx="0" cy="25444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Google Shape;916;g1313ecaad9b_0_0">
              <a:extLst>
                <a:ext uri="{FF2B5EF4-FFF2-40B4-BE49-F238E27FC236}">
                  <a16:creationId xmlns:a16="http://schemas.microsoft.com/office/drawing/2014/main" id="{FCC0F520-43F4-B8E6-2197-913FF754AF2A}"/>
                </a:ext>
              </a:extLst>
            </p:cNvPr>
            <p:cNvSpPr/>
            <p:nvPr/>
          </p:nvSpPr>
          <p:spPr>
            <a:xfrm>
              <a:off x="3501953" y="1423498"/>
              <a:ext cx="1486200" cy="496200"/>
            </a:xfrm>
            <a:prstGeom prst="rect">
              <a:avLst/>
            </a:prstGeom>
            <a:solidFill>
              <a:srgbClr val="6506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sym typeface="Arial"/>
                </a:rPr>
                <a:t>President, MCU</a:t>
              </a:r>
              <a:endParaRPr lang="en-US" sz="11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FFFFF"/>
                  </a:solidFill>
                  <a:sym typeface="Arial"/>
                </a:rPr>
                <a:t>CG, EDCOM</a:t>
              </a:r>
              <a:endParaRPr sz="1100" b="0" i="0" u="none" strike="noStrike" cap="none">
                <a:solidFill>
                  <a:srgbClr val="000000"/>
                </a:solidFill>
                <a:sym typeface="Arial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CAF846-0679-312A-D428-4F34B611F962}"/>
                </a:ext>
              </a:extLst>
            </p:cNvPr>
            <p:cNvCxnSpPr/>
            <p:nvPr/>
          </p:nvCxnSpPr>
          <p:spPr>
            <a:xfrm>
              <a:off x="1122038" y="3374590"/>
              <a:ext cx="50057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1EA40DC-DF9E-6D59-5B61-393D54EB6EEC}"/>
                </a:ext>
              </a:extLst>
            </p:cNvPr>
            <p:cNvCxnSpPr/>
            <p:nvPr/>
          </p:nvCxnSpPr>
          <p:spPr>
            <a:xfrm>
              <a:off x="1122038" y="3368240"/>
              <a:ext cx="0" cy="346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3F8DE95-C33B-E0C1-9E92-323B4C102545}"/>
                </a:ext>
              </a:extLst>
            </p:cNvPr>
            <p:cNvCxnSpPr/>
            <p:nvPr/>
          </p:nvCxnSpPr>
          <p:spPr>
            <a:xfrm>
              <a:off x="2363963" y="3374590"/>
              <a:ext cx="0" cy="346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6D58713-96A4-31E5-1550-CDA62B99878C}"/>
                </a:ext>
              </a:extLst>
            </p:cNvPr>
            <p:cNvCxnSpPr/>
            <p:nvPr/>
          </p:nvCxnSpPr>
          <p:spPr>
            <a:xfrm>
              <a:off x="3572602" y="3374590"/>
              <a:ext cx="0" cy="346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AC77746-FF3A-264C-4066-D2FBBCF091B4}"/>
                </a:ext>
              </a:extLst>
            </p:cNvPr>
            <p:cNvCxnSpPr/>
            <p:nvPr/>
          </p:nvCxnSpPr>
          <p:spPr>
            <a:xfrm>
              <a:off x="4935441" y="3379036"/>
              <a:ext cx="0" cy="346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A3BAD35-7C59-C520-E483-2DED6CE43A55}"/>
                </a:ext>
              </a:extLst>
            </p:cNvPr>
            <p:cNvCxnSpPr/>
            <p:nvPr/>
          </p:nvCxnSpPr>
          <p:spPr>
            <a:xfrm>
              <a:off x="6121400" y="3368240"/>
              <a:ext cx="0" cy="346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Google Shape;907;g1313ecaad9b_0_0">
              <a:extLst>
                <a:ext uri="{FF2B5EF4-FFF2-40B4-BE49-F238E27FC236}">
                  <a16:creationId xmlns:a16="http://schemas.microsoft.com/office/drawing/2014/main" id="{A37A6316-EA24-4B35-EED3-DF7E53A3A05C}"/>
                </a:ext>
              </a:extLst>
            </p:cNvPr>
            <p:cNvSpPr/>
            <p:nvPr/>
          </p:nvSpPr>
          <p:spPr>
            <a:xfrm>
              <a:off x="3016715" y="3585847"/>
              <a:ext cx="1110900" cy="626400"/>
            </a:xfrm>
            <a:prstGeom prst="rect">
              <a:avLst/>
            </a:prstGeom>
            <a:solidFill>
              <a:srgbClr val="6506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sym typeface="Arial"/>
                </a:rPr>
                <a:t>Vice President for </a:t>
              </a:r>
              <a:br>
                <a:rPr lang="en-US" sz="1000" b="1" i="0" u="none" strike="noStrike" cap="none"/>
              </a:br>
              <a:r>
                <a:rPr lang="en-US" sz="1000" b="1" i="0" u="none" strike="noStrike" cap="none">
                  <a:solidFill>
                    <a:srgbClr val="FFFFFF"/>
                  </a:solidFill>
                  <a:sym typeface="Arial"/>
                </a:rPr>
                <a:t>Operations and Plans</a:t>
              </a:r>
              <a:endParaRPr lang="en-US" sz="1000"/>
            </a:p>
          </p:txBody>
        </p:sp>
        <p:sp>
          <p:nvSpPr>
            <p:cNvPr id="51" name="Google Shape;908;g1313ecaad9b_0_0">
              <a:extLst>
                <a:ext uri="{FF2B5EF4-FFF2-40B4-BE49-F238E27FC236}">
                  <a16:creationId xmlns:a16="http://schemas.microsoft.com/office/drawing/2014/main" id="{119C4C87-F46F-600D-349A-CE805BDC4E40}"/>
                </a:ext>
              </a:extLst>
            </p:cNvPr>
            <p:cNvSpPr/>
            <p:nvPr/>
          </p:nvSpPr>
          <p:spPr>
            <a:xfrm>
              <a:off x="1806909" y="3585847"/>
              <a:ext cx="1110900" cy="626400"/>
            </a:xfrm>
            <a:prstGeom prst="rect">
              <a:avLst/>
            </a:prstGeom>
            <a:solidFill>
              <a:srgbClr val="6506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sym typeface="Arial"/>
                </a:rPr>
                <a:t>Vice President for</a:t>
              </a:r>
              <a:endParaRPr lang="en-US" sz="1000" b="0" i="0" u="none" strike="noStrike" cap="none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sym typeface="Arial"/>
                </a:rPr>
                <a:t>Business Affairs</a:t>
              </a:r>
              <a:endParaRPr sz="1000"/>
            </a:p>
          </p:txBody>
        </p:sp>
        <p:sp>
          <p:nvSpPr>
            <p:cNvPr id="52" name="Google Shape;909;g1313ecaad9b_0_0">
              <a:extLst>
                <a:ext uri="{FF2B5EF4-FFF2-40B4-BE49-F238E27FC236}">
                  <a16:creationId xmlns:a16="http://schemas.microsoft.com/office/drawing/2014/main" id="{DE723325-7E3E-25AD-80DA-9C19018EE333}"/>
                </a:ext>
              </a:extLst>
            </p:cNvPr>
            <p:cNvSpPr/>
            <p:nvPr/>
          </p:nvSpPr>
          <p:spPr>
            <a:xfrm>
              <a:off x="587478" y="3585847"/>
              <a:ext cx="1110900" cy="626400"/>
            </a:xfrm>
            <a:prstGeom prst="rect">
              <a:avLst/>
            </a:prstGeom>
            <a:solidFill>
              <a:srgbClr val="6506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Arial"/>
                </a:rPr>
                <a:t>Provost/</a:t>
              </a:r>
              <a:endParaRPr lang="en-US" sz="1000">
                <a:latin typeface="Calibri"/>
                <a:ea typeface="Calibri"/>
                <a:cs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Arial"/>
                </a:rPr>
                <a:t>Vice President for</a:t>
              </a:r>
              <a:endPara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Arial"/>
                </a:rPr>
                <a:t>Academic Affairs</a:t>
              </a:r>
              <a:endParaRPr sz="10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3" name="Google Shape;910;g1313ecaad9b_0_0">
              <a:extLst>
                <a:ext uri="{FF2B5EF4-FFF2-40B4-BE49-F238E27FC236}">
                  <a16:creationId xmlns:a16="http://schemas.microsoft.com/office/drawing/2014/main" id="{9362B22A-3082-424B-2B58-E933564DCA29}"/>
                </a:ext>
              </a:extLst>
            </p:cNvPr>
            <p:cNvSpPr/>
            <p:nvPr/>
          </p:nvSpPr>
          <p:spPr>
            <a:xfrm>
              <a:off x="5551830" y="3585847"/>
              <a:ext cx="1110900" cy="626400"/>
            </a:xfrm>
            <a:prstGeom prst="rect">
              <a:avLst/>
            </a:prstGeom>
            <a:solidFill>
              <a:srgbClr val="6506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sym typeface="Arial"/>
                </a:rPr>
                <a:t>Vice President for</a:t>
              </a:r>
              <a:endParaRPr lang="en-US" sz="1000" b="0" i="0" u="none" strike="noStrike" cap="none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5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sym typeface="Arial"/>
                </a:rPr>
                <a:t>Distance Learning</a:t>
              </a:r>
              <a:endParaRPr sz="1000"/>
            </a:p>
          </p:txBody>
        </p:sp>
        <p:sp>
          <p:nvSpPr>
            <p:cNvPr id="54" name="Google Shape;934;g1313ecaad9b_0_0">
              <a:extLst>
                <a:ext uri="{FF2B5EF4-FFF2-40B4-BE49-F238E27FC236}">
                  <a16:creationId xmlns:a16="http://schemas.microsoft.com/office/drawing/2014/main" id="{519028BC-07D7-EAD5-466D-F2ADEF35F62D}"/>
                </a:ext>
              </a:extLst>
            </p:cNvPr>
            <p:cNvSpPr/>
            <p:nvPr/>
          </p:nvSpPr>
          <p:spPr>
            <a:xfrm>
              <a:off x="4380524" y="3585846"/>
              <a:ext cx="1110900" cy="626400"/>
            </a:xfrm>
            <a:prstGeom prst="rect">
              <a:avLst/>
            </a:prstGeom>
            <a:solidFill>
              <a:srgbClr val="6506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>
                  <a:solidFill>
                    <a:srgbClr val="FFFFFF"/>
                  </a:solidFill>
                  <a:sym typeface="Arial"/>
                </a:rPr>
                <a:t>Comptroller</a:t>
              </a:r>
              <a:endParaRPr lang="en-US" sz="100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339FF73-F482-A8C2-3DB7-441BFCCAB643}"/>
                </a:ext>
              </a:extLst>
            </p:cNvPr>
            <p:cNvCxnSpPr/>
            <p:nvPr/>
          </p:nvCxnSpPr>
          <p:spPr>
            <a:xfrm>
              <a:off x="1405955" y="4396856"/>
              <a:ext cx="56952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0BDEBD2-D870-A02D-F117-4015226C32C3}"/>
                </a:ext>
              </a:extLst>
            </p:cNvPr>
            <p:cNvCxnSpPr/>
            <p:nvPr/>
          </p:nvCxnSpPr>
          <p:spPr>
            <a:xfrm>
              <a:off x="1406033" y="4390506"/>
              <a:ext cx="0" cy="346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46FF966-E7C0-C551-BDA5-D7110AC059E8}"/>
                </a:ext>
              </a:extLst>
            </p:cNvPr>
            <p:cNvCxnSpPr/>
            <p:nvPr/>
          </p:nvCxnSpPr>
          <p:spPr>
            <a:xfrm>
              <a:off x="2936716" y="4396856"/>
              <a:ext cx="0" cy="346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015AF1-1468-F0A4-1F1E-A3BE79B8A63C}"/>
                </a:ext>
              </a:extLst>
            </p:cNvPr>
            <p:cNvCxnSpPr/>
            <p:nvPr/>
          </p:nvCxnSpPr>
          <p:spPr>
            <a:xfrm>
              <a:off x="4251232" y="4396856"/>
              <a:ext cx="0" cy="346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AB1644E-55FC-4ACB-1B9B-372952A45C6C}"/>
                </a:ext>
              </a:extLst>
            </p:cNvPr>
            <p:cNvCxnSpPr/>
            <p:nvPr/>
          </p:nvCxnSpPr>
          <p:spPr>
            <a:xfrm>
              <a:off x="5594821" y="4401302"/>
              <a:ext cx="0" cy="346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4DC9B2B-9E58-F993-58F5-4CA6CE234CFD}"/>
                </a:ext>
              </a:extLst>
            </p:cNvPr>
            <p:cNvCxnSpPr/>
            <p:nvPr/>
          </p:nvCxnSpPr>
          <p:spPr>
            <a:xfrm>
              <a:off x="7108035" y="4390506"/>
              <a:ext cx="0" cy="346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Google Shape;901;g1313ecaad9b_0_0">
              <a:extLst>
                <a:ext uri="{FF2B5EF4-FFF2-40B4-BE49-F238E27FC236}">
                  <a16:creationId xmlns:a16="http://schemas.microsoft.com/office/drawing/2014/main" id="{2B9E9F1C-4A70-CC3D-C7F9-78A11EAC25A5}"/>
                </a:ext>
              </a:extLst>
            </p:cNvPr>
            <p:cNvSpPr/>
            <p:nvPr/>
          </p:nvSpPr>
          <p:spPr>
            <a:xfrm>
              <a:off x="934320" y="4548842"/>
              <a:ext cx="941090" cy="596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Marine Corps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War College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901;g1313ecaad9b_0_0">
              <a:extLst>
                <a:ext uri="{FF2B5EF4-FFF2-40B4-BE49-F238E27FC236}">
                  <a16:creationId xmlns:a16="http://schemas.microsoft.com/office/drawing/2014/main" id="{1094F550-5747-8265-8197-FECE9A883DAE}"/>
                </a:ext>
              </a:extLst>
            </p:cNvPr>
            <p:cNvSpPr/>
            <p:nvPr/>
          </p:nvSpPr>
          <p:spPr>
            <a:xfrm>
              <a:off x="2464765" y="4555565"/>
              <a:ext cx="941090" cy="596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School of Advanced Warfighting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901;g1313ecaad9b_0_0">
              <a:extLst>
                <a:ext uri="{FF2B5EF4-FFF2-40B4-BE49-F238E27FC236}">
                  <a16:creationId xmlns:a16="http://schemas.microsoft.com/office/drawing/2014/main" id="{2AE208AB-75A7-A28C-E1BB-00ADAA3E3629}"/>
                </a:ext>
              </a:extLst>
            </p:cNvPr>
            <p:cNvSpPr/>
            <p:nvPr/>
          </p:nvSpPr>
          <p:spPr>
            <a:xfrm>
              <a:off x="3786883" y="4555565"/>
              <a:ext cx="941090" cy="596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Command and Staff College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901;g1313ecaad9b_0_0">
              <a:extLst>
                <a:ext uri="{FF2B5EF4-FFF2-40B4-BE49-F238E27FC236}">
                  <a16:creationId xmlns:a16="http://schemas.microsoft.com/office/drawing/2014/main" id="{F80BB29C-A7B6-D8C7-3AC2-0900A77CA303}"/>
                </a:ext>
              </a:extLst>
            </p:cNvPr>
            <p:cNvSpPr/>
            <p:nvPr/>
          </p:nvSpPr>
          <p:spPr>
            <a:xfrm>
              <a:off x="5124276" y="4564572"/>
              <a:ext cx="941090" cy="596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Expeditionary Warfare School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26DC1E5-F36B-8CD3-7025-D064D8CB1DD0}"/>
                </a:ext>
              </a:extLst>
            </p:cNvPr>
            <p:cNvGrpSpPr/>
            <p:nvPr/>
          </p:nvGrpSpPr>
          <p:grpSpPr>
            <a:xfrm>
              <a:off x="6795353" y="4550389"/>
              <a:ext cx="2017681" cy="596968"/>
              <a:chOff x="4899701" y="4732420"/>
              <a:chExt cx="2017681" cy="596968"/>
            </a:xfrm>
          </p:grpSpPr>
          <p:sp>
            <p:nvSpPr>
              <p:cNvPr id="73" name="Google Shape;940;g1313ecaad9b_0_0">
                <a:extLst>
                  <a:ext uri="{FF2B5EF4-FFF2-40B4-BE49-F238E27FC236}">
                    <a16:creationId xmlns:a16="http://schemas.microsoft.com/office/drawing/2014/main" id="{633FA418-9E46-FBBE-DD03-7F2DB9CF0305}"/>
                  </a:ext>
                </a:extLst>
              </p:cNvPr>
              <p:cNvSpPr/>
              <p:nvPr/>
            </p:nvSpPr>
            <p:spPr>
              <a:xfrm>
                <a:off x="5963382" y="4732420"/>
                <a:ext cx="954000" cy="5964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50"/>
                  <a:buFont typeface="Arial"/>
                  <a:buNone/>
                </a:pPr>
                <a:r>
                  <a:rPr lang="en-US" sz="900" b="1" i="0" u="none" strike="noStrike" cap="none">
                    <a:solidFill>
                      <a:srgbClr val="000000"/>
                    </a:solidFill>
                    <a:sym typeface="Arial"/>
                  </a:rPr>
                  <a:t>Director Marine Corps Senior Enlisted Academy</a:t>
                </a:r>
                <a:endParaRPr lang="en-US" sz="900"/>
              </a:p>
            </p:txBody>
          </p:sp>
          <p:sp>
            <p:nvSpPr>
              <p:cNvPr id="74" name="Google Shape;905;g1313ecaad9b_0_0">
                <a:extLst>
                  <a:ext uri="{FF2B5EF4-FFF2-40B4-BE49-F238E27FC236}">
                    <a16:creationId xmlns:a16="http://schemas.microsoft.com/office/drawing/2014/main" id="{CF612AB7-C9E6-C2BF-76F5-6CD745D3869B}"/>
                  </a:ext>
                </a:extLst>
              </p:cNvPr>
              <p:cNvSpPr/>
              <p:nvPr/>
            </p:nvSpPr>
            <p:spPr>
              <a:xfrm>
                <a:off x="4899701" y="4732420"/>
                <a:ext cx="1077107" cy="59696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50" tIns="34275" rIns="68550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50"/>
                  <a:buFont typeface="Arial"/>
                  <a:buNone/>
                </a:pPr>
                <a:r>
                  <a:rPr lang="en-US" sz="900" b="1" i="0" u="none" strike="noStrike" cap="none">
                    <a:solidFill>
                      <a:srgbClr val="000000"/>
                    </a:solidFill>
                    <a:sym typeface="Arial"/>
                  </a:rPr>
                  <a:t>Director</a:t>
                </a:r>
                <a:endParaRPr lang="en-US" sz="900" b="1" i="0" u="none" strike="noStrike" cap="none">
                  <a:solidFill>
                    <a:srgbClr val="000000"/>
                  </a:solidFill>
                </a:endParaRPr>
              </a:p>
              <a:p>
                <a:pPr algn="ctr">
                  <a:buClr>
                    <a:srgbClr val="000000"/>
                  </a:buClr>
                  <a:buSzPts val="750"/>
                  <a:buFont typeface="Arial"/>
                </a:pPr>
                <a:r>
                  <a:rPr lang="en-US" sz="900" b="1" i="0" u="none" strike="noStrike" cap="none">
                    <a:solidFill>
                      <a:srgbClr val="000000"/>
                    </a:solidFill>
                    <a:sym typeface="Arial"/>
                  </a:rPr>
                  <a:t>College of Enlisted</a:t>
                </a:r>
                <a:r>
                  <a:rPr lang="en-US" sz="900" b="1">
                    <a:solidFill>
                      <a:srgbClr val="000000"/>
                    </a:solidFill>
                    <a:sym typeface="Arial"/>
                  </a:rPr>
                  <a:t> </a:t>
                </a:r>
                <a:endParaRPr sz="900" b="0" i="0" u="none" strike="noStrike" cap="none">
                  <a:solidFill>
                    <a:srgbClr val="000000"/>
                  </a:solidFill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50"/>
                  <a:buFont typeface="Arial"/>
                  <a:buNone/>
                </a:pPr>
                <a:r>
                  <a:rPr lang="en-US" sz="900" b="1" i="0" u="none" strike="noStrike" cap="none">
                    <a:solidFill>
                      <a:srgbClr val="000000"/>
                    </a:solidFill>
                    <a:sym typeface="Arial"/>
                  </a:rPr>
                  <a:t>Military Education</a:t>
                </a:r>
                <a:endParaRPr sz="900"/>
              </a:p>
            </p:txBody>
          </p:sp>
        </p:grpSp>
        <p:cxnSp>
          <p:nvCxnSpPr>
            <p:cNvPr id="66" name="Google Shape;878;g1313ecaad9b_0_0">
              <a:extLst>
                <a:ext uri="{FF2B5EF4-FFF2-40B4-BE49-F238E27FC236}">
                  <a16:creationId xmlns:a16="http://schemas.microsoft.com/office/drawing/2014/main" id="{FE3D2AC2-BDE3-4637-F2A5-5669E71B88E1}"/>
                </a:ext>
              </a:extLst>
            </p:cNvPr>
            <p:cNvCxnSpPr/>
            <p:nvPr/>
          </p:nvCxnSpPr>
          <p:spPr>
            <a:xfrm>
              <a:off x="4883641" y="4396856"/>
              <a:ext cx="0" cy="1003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" name="Google Shape;878;g1313ecaad9b_0_0">
              <a:extLst>
                <a:ext uri="{FF2B5EF4-FFF2-40B4-BE49-F238E27FC236}">
                  <a16:creationId xmlns:a16="http://schemas.microsoft.com/office/drawing/2014/main" id="{B35A1B61-0495-2CCD-5E09-69E88132329F}"/>
                </a:ext>
              </a:extLst>
            </p:cNvPr>
            <p:cNvCxnSpPr/>
            <p:nvPr/>
          </p:nvCxnSpPr>
          <p:spPr>
            <a:xfrm>
              <a:off x="2168848" y="4403241"/>
              <a:ext cx="0" cy="1003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" name="Google Shape;878;g1313ecaad9b_0_0">
              <a:extLst>
                <a:ext uri="{FF2B5EF4-FFF2-40B4-BE49-F238E27FC236}">
                  <a16:creationId xmlns:a16="http://schemas.microsoft.com/office/drawing/2014/main" id="{1AA84E88-7102-6859-695F-2729DE0A8B84}"/>
                </a:ext>
              </a:extLst>
            </p:cNvPr>
            <p:cNvCxnSpPr/>
            <p:nvPr/>
          </p:nvCxnSpPr>
          <p:spPr>
            <a:xfrm>
              <a:off x="6242407" y="4403241"/>
              <a:ext cx="0" cy="10038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9" name="Google Shape;901;g1313ecaad9b_0_0">
              <a:extLst>
                <a:ext uri="{FF2B5EF4-FFF2-40B4-BE49-F238E27FC236}">
                  <a16:creationId xmlns:a16="http://schemas.microsoft.com/office/drawing/2014/main" id="{E6CC1972-80CC-1D2E-DD49-3D7662251BF0}"/>
                </a:ext>
              </a:extLst>
            </p:cNvPr>
            <p:cNvSpPr/>
            <p:nvPr/>
          </p:nvSpPr>
          <p:spPr>
            <a:xfrm>
              <a:off x="1700228" y="5214526"/>
              <a:ext cx="941090" cy="596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Marine Corps University Press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901;g1313ecaad9b_0_0">
              <a:extLst>
                <a:ext uri="{FF2B5EF4-FFF2-40B4-BE49-F238E27FC236}">
                  <a16:creationId xmlns:a16="http://schemas.microsoft.com/office/drawing/2014/main" id="{CCBFED0C-8730-ED9F-3AD8-926BB4928B01}"/>
                </a:ext>
              </a:extLst>
            </p:cNvPr>
            <p:cNvSpPr/>
            <p:nvPr/>
          </p:nvSpPr>
          <p:spPr>
            <a:xfrm>
              <a:off x="3190687" y="5214526"/>
              <a:ext cx="941090" cy="596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Marine Corps History Division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901;g1313ecaad9b_0_0">
              <a:extLst>
                <a:ext uri="{FF2B5EF4-FFF2-40B4-BE49-F238E27FC236}">
                  <a16:creationId xmlns:a16="http://schemas.microsoft.com/office/drawing/2014/main" id="{40E7FD1C-FE61-155D-F6D0-972DCC577A8D}"/>
                </a:ext>
              </a:extLst>
            </p:cNvPr>
            <p:cNvSpPr/>
            <p:nvPr/>
          </p:nvSpPr>
          <p:spPr>
            <a:xfrm>
              <a:off x="4413096" y="5246228"/>
              <a:ext cx="941090" cy="596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National Museum of the Marine Corps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901;g1313ecaad9b_0_0">
              <a:extLst>
                <a:ext uri="{FF2B5EF4-FFF2-40B4-BE49-F238E27FC236}">
                  <a16:creationId xmlns:a16="http://schemas.microsoft.com/office/drawing/2014/main" id="{C36BA2C0-519C-4B21-9D8A-076D0525F6E9}"/>
                </a:ext>
              </a:extLst>
            </p:cNvPr>
            <p:cNvSpPr/>
            <p:nvPr/>
          </p:nvSpPr>
          <p:spPr>
            <a:xfrm>
              <a:off x="5771862" y="5246228"/>
              <a:ext cx="941090" cy="596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50" tIns="34275" rIns="68550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Director</a:t>
              </a:r>
              <a:endPara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50"/>
                <a:buFont typeface="Arial"/>
                <a:buNone/>
              </a:pPr>
              <a:r>
                <a:rPr lang="en-US" sz="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Lejeune Leadership Institute</a:t>
              </a:r>
              <a:endPara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42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75C88-DE4F-735F-41ED-5533BD8B98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800">
                <a:solidFill>
                  <a:srgbClr val="650600"/>
                </a:solidFill>
                <a:latin typeface="Colossalis Regular"/>
              </a:rPr>
              <a:t>Marine Corps University</a:t>
            </a:r>
            <a:endParaRPr lang="en-US">
              <a:solidFill>
                <a:srgbClr val="6506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58FCC-A5C8-0414-9CAE-2659AEDD9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lossalis Regular" panose="02020500000000000000" pitchFamily="18" charset="0"/>
              </a:rPr>
              <a:t>Global Coverage</a:t>
            </a:r>
            <a:endParaRPr lang="en-US"/>
          </a:p>
        </p:txBody>
      </p:sp>
      <p:pic>
        <p:nvPicPr>
          <p:cNvPr id="26" name="Picture 25" descr="A map of the world&#10;&#10;Description automatically generated">
            <a:extLst>
              <a:ext uri="{FF2B5EF4-FFF2-40B4-BE49-F238E27FC236}">
                <a16:creationId xmlns:a16="http://schemas.microsoft.com/office/drawing/2014/main" id="{B730117E-8E08-E81D-BA84-FC1EE2E6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37" y="1612725"/>
            <a:ext cx="9895560" cy="4895588"/>
          </a:xfrm>
          <a:prstGeom prst="rect">
            <a:avLst/>
          </a:prstGeom>
        </p:spPr>
      </p:pic>
      <p:pic>
        <p:nvPicPr>
          <p:cNvPr id="27" name="Picture 26" descr="USMC Logo PNG Transparent &amp; SVG Vector - Freebie Supply">
            <a:extLst>
              <a:ext uri="{FF2B5EF4-FFF2-40B4-BE49-F238E27FC236}">
                <a16:creationId xmlns:a16="http://schemas.microsoft.com/office/drawing/2014/main" id="{B9B795F4-3C64-D80C-5D48-A9962A1CF2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24203" y="3069920"/>
            <a:ext cx="356991" cy="363255"/>
          </a:xfrm>
          <a:prstGeom prst="rect">
            <a:avLst/>
          </a:prstGeom>
        </p:spPr>
      </p:pic>
      <p:pic>
        <p:nvPicPr>
          <p:cNvPr id="28" name="Picture 27" descr="USMC Logo PNG Transparent &amp; SVG Vector - Freebie Supply">
            <a:extLst>
              <a:ext uri="{FF2B5EF4-FFF2-40B4-BE49-F238E27FC236}">
                <a16:creationId xmlns:a16="http://schemas.microsoft.com/office/drawing/2014/main" id="{6B9C06CD-5EC9-46FB-60FB-417C0325BF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70339" y="3216057"/>
            <a:ext cx="356991" cy="363255"/>
          </a:xfrm>
          <a:prstGeom prst="rect">
            <a:avLst/>
          </a:prstGeom>
        </p:spPr>
      </p:pic>
      <p:pic>
        <p:nvPicPr>
          <p:cNvPr id="29" name="Picture 28" descr="USMC Logo PNG Transparent &amp; SVG Vector - Freebie Supply">
            <a:extLst>
              <a:ext uri="{FF2B5EF4-FFF2-40B4-BE49-F238E27FC236}">
                <a16:creationId xmlns:a16="http://schemas.microsoft.com/office/drawing/2014/main" id="{A94251F0-1DFC-4520-7EC4-7923B9CF6B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12092" y="3059481"/>
            <a:ext cx="356991" cy="36325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E7724A6-74FA-46CF-4593-F31D57301DAD}"/>
              </a:ext>
            </a:extLst>
          </p:cNvPr>
          <p:cNvSpPr txBox="1"/>
          <p:nvPr/>
        </p:nvSpPr>
        <p:spPr>
          <a:xfrm>
            <a:off x="1402915" y="2703535"/>
            <a:ext cx="219831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US" sz="1400" b="1"/>
              <a:t>Camp Pendleton</a:t>
            </a:r>
          </a:p>
          <a:p>
            <a:pPr marL="285750" indent="-285750">
              <a:buFont typeface="Calibri"/>
              <a:buChar char="-"/>
            </a:pPr>
            <a:r>
              <a:rPr lang="en-US" sz="1400" b="1"/>
              <a:t>29 Palms</a:t>
            </a:r>
          </a:p>
          <a:p>
            <a:pPr marL="285750" indent="-285750">
              <a:buFont typeface="Calibri"/>
              <a:buChar char="-"/>
            </a:pPr>
            <a:r>
              <a:rPr lang="en-US" sz="1400" b="1"/>
              <a:t>Miramar</a:t>
            </a:r>
          </a:p>
        </p:txBody>
      </p:sp>
      <p:pic>
        <p:nvPicPr>
          <p:cNvPr id="31" name="Picture 30" descr="USMC Logo PNG Transparent &amp; SVG Vector - Freebie Supply">
            <a:extLst>
              <a:ext uri="{FF2B5EF4-FFF2-40B4-BE49-F238E27FC236}">
                <a16:creationId xmlns:a16="http://schemas.microsoft.com/office/drawing/2014/main" id="{6BC460F5-0B26-B10C-AC72-D0DC5A2AB0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35680" y="3236933"/>
            <a:ext cx="356991" cy="3632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BA4F22F-9847-7241-ED0F-12841CEF846E}"/>
              </a:ext>
            </a:extLst>
          </p:cNvPr>
          <p:cNvSpPr txBox="1"/>
          <p:nvPr/>
        </p:nvSpPr>
        <p:spPr>
          <a:xfrm>
            <a:off x="3041737" y="3559479"/>
            <a:ext cx="12400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Ft Worth</a:t>
            </a:r>
          </a:p>
        </p:txBody>
      </p:sp>
      <p:pic>
        <p:nvPicPr>
          <p:cNvPr id="33" name="Picture 32" descr="USMC Logo PNG Transparent &amp; SVG Vector - Freebie Supply">
            <a:extLst>
              <a:ext uri="{FF2B5EF4-FFF2-40B4-BE49-F238E27FC236}">
                <a16:creationId xmlns:a16="http://schemas.microsoft.com/office/drawing/2014/main" id="{AFE11CD4-7B1A-8472-EFFA-AC00A8942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2200" y="3696220"/>
            <a:ext cx="356991" cy="36325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6005CEC-7127-EA28-851C-C0B234F0DB0E}"/>
              </a:ext>
            </a:extLst>
          </p:cNvPr>
          <p:cNvSpPr txBox="1"/>
          <p:nvPr/>
        </p:nvSpPr>
        <p:spPr>
          <a:xfrm>
            <a:off x="1757818" y="4060521"/>
            <a:ext cx="12400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/>
              <a:t>Hawaii</a:t>
            </a:r>
            <a:endParaRPr lang="en-US"/>
          </a:p>
        </p:txBody>
      </p:sp>
      <p:pic>
        <p:nvPicPr>
          <p:cNvPr id="35" name="Picture 34" descr="USMC Logo PNG Transparent &amp; SVG Vector - Freebie Supply">
            <a:extLst>
              <a:ext uri="{FF2B5EF4-FFF2-40B4-BE49-F238E27FC236}">
                <a16:creationId xmlns:a16="http://schemas.microsoft.com/office/drawing/2014/main" id="{BC3ABE64-B99F-2DB0-0978-8A2FBD6673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68035" y="3059480"/>
            <a:ext cx="356991" cy="363255"/>
          </a:xfrm>
          <a:prstGeom prst="rect">
            <a:avLst/>
          </a:prstGeom>
        </p:spPr>
      </p:pic>
      <p:pic>
        <p:nvPicPr>
          <p:cNvPr id="36" name="Picture 35" descr="USMC Logo PNG Transparent &amp; SVG Vector - Freebie Supply">
            <a:extLst>
              <a:ext uri="{FF2B5EF4-FFF2-40B4-BE49-F238E27FC236}">
                <a16:creationId xmlns:a16="http://schemas.microsoft.com/office/drawing/2014/main" id="{DFF81C1B-FF60-7B51-BE4A-5B835C72D9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74090" y="3216055"/>
            <a:ext cx="356991" cy="36325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876C794-EDC1-F5D3-01F7-097055B7A13B}"/>
              </a:ext>
            </a:extLst>
          </p:cNvPr>
          <p:cNvSpPr txBox="1"/>
          <p:nvPr/>
        </p:nvSpPr>
        <p:spPr>
          <a:xfrm>
            <a:off x="3939435" y="3058438"/>
            <a:ext cx="12400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Calibri"/>
              <a:buChar char="-"/>
            </a:pPr>
            <a:r>
              <a:rPr lang="en-US" sz="1200" b="1"/>
              <a:t>Quantico</a:t>
            </a: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D35821-28A7-358B-C8BA-6207BD5F27A4}"/>
              </a:ext>
            </a:extLst>
          </p:cNvPr>
          <p:cNvSpPr txBox="1"/>
          <p:nvPr/>
        </p:nvSpPr>
        <p:spPr>
          <a:xfrm>
            <a:off x="3855927" y="3246329"/>
            <a:ext cx="14279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Calibri"/>
              <a:buChar char="-"/>
            </a:pPr>
            <a:r>
              <a:rPr lang="en-US" sz="1200" b="1"/>
              <a:t>Camp Lejeune</a:t>
            </a:r>
            <a:endParaRPr lang="en-US"/>
          </a:p>
        </p:txBody>
      </p:sp>
      <p:pic>
        <p:nvPicPr>
          <p:cNvPr id="39" name="Picture 38" descr="USMC Logo PNG Transparent &amp; SVG Vector - Freebie Supply">
            <a:extLst>
              <a:ext uri="{FF2B5EF4-FFF2-40B4-BE49-F238E27FC236}">
                <a16:creationId xmlns:a16="http://schemas.microsoft.com/office/drawing/2014/main" id="{CF133A07-2526-AFB2-FA32-A6A83C087F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28337" y="3393508"/>
            <a:ext cx="356991" cy="36325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11DDF2D-684F-34A3-5FBF-9EEDF9DDF4C9}"/>
              </a:ext>
            </a:extLst>
          </p:cNvPr>
          <p:cNvSpPr txBox="1"/>
          <p:nvPr/>
        </p:nvSpPr>
        <p:spPr>
          <a:xfrm>
            <a:off x="9910174" y="3465534"/>
            <a:ext cx="12400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Calibri"/>
              <a:buChar char="-"/>
            </a:pPr>
            <a:r>
              <a:rPr lang="en-US" sz="1200" b="1"/>
              <a:t>Okinawa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81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9D5F2-993B-3930-83BD-A7F78D6011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800">
                <a:solidFill>
                  <a:srgbClr val="650600"/>
                </a:solidFill>
                <a:latin typeface="Colossalis Regular"/>
              </a:rPr>
              <a:t>Marine Corps University</a:t>
            </a:r>
            <a:endParaRPr lang="en-US">
              <a:solidFill>
                <a:srgbClr val="6506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F66071-24CF-3EE0-CD08-F053B21266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lossalis Regular" panose="02020500000000000000" pitchFamily="18" charset="0"/>
              </a:rPr>
              <a:t>PME Community Snapshot</a:t>
            </a:r>
            <a:endParaRPr lang="en-US"/>
          </a:p>
        </p:txBody>
      </p:sp>
      <p:graphicFrame>
        <p:nvGraphicFramePr>
          <p:cNvPr id="3" name="Google Shape;200;g12885016604_0_9">
            <a:extLst>
              <a:ext uri="{FF2B5EF4-FFF2-40B4-BE49-F238E27FC236}">
                <a16:creationId xmlns:a16="http://schemas.microsoft.com/office/drawing/2014/main" id="{F32B9449-1E11-1134-3226-024A02155DB2}"/>
              </a:ext>
            </a:extLst>
          </p:cNvPr>
          <p:cNvGraphicFramePr/>
          <p:nvPr/>
        </p:nvGraphicFramePr>
        <p:xfrm>
          <a:off x="2359182" y="1327080"/>
          <a:ext cx="3222700" cy="375499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49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327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Officer PME Students Enrolled</a:t>
                      </a:r>
                      <a:endParaRPr sz="16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MCWAR (Resident)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</a:rPr>
                        <a:t>31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CSC (Resident)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199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CSC (Distance)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1,064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CSC (Blended)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64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SAW (Resident)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26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EWS (Resident)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242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4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EWS (Distance)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1,790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EWS (Blended)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268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4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RSSC/SPC (Resident)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33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4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ym typeface="Calibri"/>
                        </a:rPr>
                        <a:t>Foreign PME (Resident)</a:t>
                      </a:r>
                      <a:endParaRPr sz="15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ym typeface="Calibri"/>
                        </a:rPr>
                        <a:t>25</a:t>
                      </a:r>
                      <a:endParaRPr sz="150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4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TOTAL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3,742</a:t>
                      </a:r>
                      <a:endParaRPr lang="en-US" sz="1500" b="1" i="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2903552767"/>
                  </a:ext>
                </a:extLst>
              </a:tr>
            </a:tbl>
          </a:graphicData>
        </a:graphic>
      </p:graphicFrame>
      <p:graphicFrame>
        <p:nvGraphicFramePr>
          <p:cNvPr id="8" name="Google Shape;200;g12885016604_0_9">
            <a:extLst>
              <a:ext uri="{FF2B5EF4-FFF2-40B4-BE49-F238E27FC236}">
                <a16:creationId xmlns:a16="http://schemas.microsoft.com/office/drawing/2014/main" id="{838BFCB7-7251-B4EB-DF9B-73422F4C3130}"/>
              </a:ext>
            </a:extLst>
          </p:cNvPr>
          <p:cNvGraphicFramePr/>
          <p:nvPr/>
        </p:nvGraphicFramePr>
        <p:xfrm>
          <a:off x="5815078" y="1327080"/>
          <a:ext cx="6051638" cy="5347616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5056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9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Enlisted PME Students Enrolled</a:t>
                      </a:r>
                      <a:endParaRPr sz="16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2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Leading Marines Prerequisite (Distance)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27,925</a:t>
                      </a:r>
                      <a:r>
                        <a:rPr lang="en-US" sz="1500">
                          <a:effectLst/>
                        </a:rPr>
                        <a:t> 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Corporals Course Prerequisite (Distance)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19,763</a:t>
                      </a:r>
                      <a:r>
                        <a:rPr lang="en-US" sz="1500">
                          <a:effectLst/>
                        </a:rPr>
                        <a:t> 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2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Sergeants School Prerequisite (Distance)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6,803</a:t>
                      </a:r>
                      <a:r>
                        <a:rPr lang="en-US" sz="1500">
                          <a:effectLst/>
                        </a:rPr>
                        <a:t> 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2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Sergeants School Seminar (Distance)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1,018</a:t>
                      </a:r>
                      <a:r>
                        <a:rPr lang="en-US" sz="1500">
                          <a:effectLst/>
                        </a:rPr>
                        <a:t> 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2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Sergeants School (Resident)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3,835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2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Career School Prerequisite (Distance)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2,899</a:t>
                      </a:r>
                      <a:r>
                        <a:rPr lang="en-US" sz="1500">
                          <a:effectLst/>
                        </a:rPr>
                        <a:t> 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2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Career School Seminar (Distance)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1,114</a:t>
                      </a:r>
                      <a:r>
                        <a:rPr lang="en-US" sz="1500">
                          <a:effectLst/>
                        </a:rPr>
                        <a:t> 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2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Career School (Resident)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1,975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2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Advanced School Prerequisite (Distance)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1,794</a:t>
                      </a:r>
                      <a:r>
                        <a:rPr lang="en-US" sz="1500">
                          <a:effectLst/>
                        </a:rPr>
                        <a:t> 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2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Advanced School Seminar (Distance)</a:t>
                      </a:r>
                      <a:endParaRPr sz="1500" b="0" i="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kern="1200">
                          <a:solidFill>
                            <a:schemeClr val="tx1"/>
                          </a:solidFill>
                          <a:effectLst/>
                        </a:rPr>
                        <a:t>682</a:t>
                      </a:r>
                      <a:r>
                        <a:rPr lang="en-US" sz="1500">
                          <a:effectLst/>
                        </a:rPr>
                        <a:t> </a:t>
                      </a:r>
                      <a:endParaRPr sz="1500" b="0" i="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02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Advanced School (Resident)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1,360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7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First Sergeants School (Resident)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   300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2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Senior Enlisted Blended</a:t>
                      </a:r>
                      <a:r>
                        <a:rPr lang="en-US" sz="1500" b="0" u="none" strike="noStrike" cap="none" baseline="0">
                          <a:solidFill>
                            <a:schemeClr val="tx1"/>
                          </a:solidFill>
                          <a:sym typeface="Calibri"/>
                        </a:rPr>
                        <a:t> Seminar Program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1,050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5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Cornerstone / Slated Enlisted Leader Orientation Course</a:t>
                      </a:r>
                      <a:endParaRPr sz="1500" b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140 / 50</a:t>
                      </a:r>
                      <a:endParaRPr sz="15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4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TOTAL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70,708</a:t>
                      </a:r>
                      <a:endParaRPr sz="15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9" name="Google Shape;200;g12885016604_0_9">
            <a:extLst>
              <a:ext uri="{FF2B5EF4-FFF2-40B4-BE49-F238E27FC236}">
                <a16:creationId xmlns:a16="http://schemas.microsoft.com/office/drawing/2014/main" id="{AABDE901-2944-34E2-9D05-F15E8FB48A8C}"/>
              </a:ext>
            </a:extLst>
          </p:cNvPr>
          <p:cNvGraphicFramePr/>
          <p:nvPr/>
        </p:nvGraphicFramePr>
        <p:xfrm>
          <a:off x="2359182" y="5308470"/>
          <a:ext cx="3222700" cy="140023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7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34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tx1"/>
                          </a:solidFill>
                          <a:sym typeface="Calibri"/>
                        </a:rPr>
                        <a:t>MCU Faculty</a:t>
                      </a:r>
                      <a:endParaRPr sz="1600" u="none" strike="noStrike" cap="none">
                        <a:solidFill>
                          <a:schemeClr val="tx1"/>
                        </a:solidFill>
                      </a:endParaRPr>
                    </a:p>
                  </a:txBody>
                  <a:tcPr marL="36525" marR="36525" marT="18250" marB="182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Civilian Faculty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28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03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Military Faculty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206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CDET Faculty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325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5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TOTAL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000000"/>
                          </a:solidFill>
                          <a:sym typeface="Calibri"/>
                        </a:rPr>
                        <a:t>559</a:t>
                      </a:r>
                      <a:endParaRPr sz="1500" u="none" strike="noStrike" cap="none"/>
                    </a:p>
                  </a:txBody>
                  <a:tcPr marL="36525" marR="36525" marT="18250" marB="1825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78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D9B6C-A386-15FA-F8FF-70C0B8C5D6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800">
                <a:solidFill>
                  <a:srgbClr val="650600"/>
                </a:solidFill>
                <a:latin typeface="Colossalis Regular"/>
              </a:rPr>
              <a:t>Marine Corps University</a:t>
            </a:r>
            <a:endParaRPr lang="en-US">
              <a:solidFill>
                <a:srgbClr val="6506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72C06D-507F-2EE1-62FE-DF89C4F9CF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lossalis Regular" panose="02020500000000000000" pitchFamily="18" charset="0"/>
              </a:rPr>
              <a:t>Officer PME Continuum</a:t>
            </a:r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1112AE3-7FAC-77EF-5948-5BAFD66819BB}"/>
              </a:ext>
            </a:extLst>
          </p:cNvPr>
          <p:cNvGrpSpPr/>
          <p:nvPr/>
        </p:nvGrpSpPr>
        <p:grpSpPr>
          <a:xfrm>
            <a:off x="1711252" y="1255663"/>
            <a:ext cx="10294190" cy="5674227"/>
            <a:chOff x="1711252" y="1255663"/>
            <a:chExt cx="8965786" cy="5674227"/>
          </a:xfrm>
        </p:grpSpPr>
        <p:sp>
          <p:nvSpPr>
            <p:cNvPr id="3" name="Google Shape;955;gb86bf68186_0_702">
              <a:extLst>
                <a:ext uri="{FF2B5EF4-FFF2-40B4-BE49-F238E27FC236}">
                  <a16:creationId xmlns:a16="http://schemas.microsoft.com/office/drawing/2014/main" id="{E9A8891E-0336-C6A7-951B-B6E3A897F0AE}"/>
                </a:ext>
              </a:extLst>
            </p:cNvPr>
            <p:cNvSpPr/>
            <p:nvPr/>
          </p:nvSpPr>
          <p:spPr>
            <a:xfrm rot="10800000">
              <a:off x="3115722" y="1377984"/>
              <a:ext cx="7425739" cy="4618902"/>
            </a:xfrm>
            <a:custGeom>
              <a:avLst/>
              <a:gdLst/>
              <a:ahLst/>
              <a:cxnLst/>
              <a:rect l="l" t="t" r="r" b="b"/>
              <a:pathLst>
                <a:path w="7475220" h="4526280" extrusionOk="0">
                  <a:moveTo>
                    <a:pt x="68580" y="4457700"/>
                  </a:moveTo>
                  <a:lnTo>
                    <a:pt x="7475220" y="0"/>
                  </a:lnTo>
                  <a:lnTo>
                    <a:pt x="7475220" y="4480560"/>
                  </a:lnTo>
                  <a:lnTo>
                    <a:pt x="0" y="4526280"/>
                  </a:lnTo>
                </a:path>
              </a:pathLst>
            </a:custGeom>
            <a:solidFill>
              <a:srgbClr val="DAEE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56;gb86bf68186_0_702">
              <a:extLst>
                <a:ext uri="{FF2B5EF4-FFF2-40B4-BE49-F238E27FC236}">
                  <a16:creationId xmlns:a16="http://schemas.microsoft.com/office/drawing/2014/main" id="{EE292274-0519-2A4C-6C58-7FED5A38D1C0}"/>
                </a:ext>
              </a:extLst>
            </p:cNvPr>
            <p:cNvSpPr/>
            <p:nvPr/>
          </p:nvSpPr>
          <p:spPr>
            <a:xfrm>
              <a:off x="3066241" y="1708004"/>
              <a:ext cx="7455000" cy="4526280"/>
            </a:xfrm>
            <a:custGeom>
              <a:avLst/>
              <a:gdLst/>
              <a:ahLst/>
              <a:cxnLst/>
              <a:rect l="l" t="t" r="r" b="b"/>
              <a:pathLst>
                <a:path w="7475220" h="4526280" extrusionOk="0">
                  <a:moveTo>
                    <a:pt x="68580" y="4457700"/>
                  </a:moveTo>
                  <a:lnTo>
                    <a:pt x="7475220" y="0"/>
                  </a:lnTo>
                  <a:lnTo>
                    <a:pt x="7475220" y="4480560"/>
                  </a:lnTo>
                  <a:lnTo>
                    <a:pt x="0" y="4526280"/>
                  </a:lnTo>
                </a:path>
              </a:pathLst>
            </a:custGeom>
            <a:solidFill>
              <a:srgbClr val="FDE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" name="Google Shape;957;gb86bf68186_0_702">
              <a:extLst>
                <a:ext uri="{FF2B5EF4-FFF2-40B4-BE49-F238E27FC236}">
                  <a16:creationId xmlns:a16="http://schemas.microsoft.com/office/drawing/2014/main" id="{C24DA01C-7A80-DEE5-6EF4-A041FA5FF5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5722" y="1479404"/>
              <a:ext cx="7561316" cy="4584898"/>
            </a:xfrm>
            <a:prstGeom prst="straightConnector1">
              <a:avLst/>
            </a:prstGeom>
            <a:noFill/>
            <a:ln w="57150" cap="flat" cmpd="sng">
              <a:solidFill>
                <a:srgbClr val="6506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1" name="Google Shape;958;gb86bf68186_0_702">
              <a:extLst>
                <a:ext uri="{FF2B5EF4-FFF2-40B4-BE49-F238E27FC236}">
                  <a16:creationId xmlns:a16="http://schemas.microsoft.com/office/drawing/2014/main" id="{BA69E235-D463-11E5-6758-4BC259B2B08F}"/>
                </a:ext>
              </a:extLst>
            </p:cNvPr>
            <p:cNvCxnSpPr/>
            <p:nvPr/>
          </p:nvCxnSpPr>
          <p:spPr>
            <a:xfrm>
              <a:off x="3009498" y="6162489"/>
              <a:ext cx="74550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" name="Google Shape;959;gb86bf68186_0_702">
              <a:extLst>
                <a:ext uri="{FF2B5EF4-FFF2-40B4-BE49-F238E27FC236}">
                  <a16:creationId xmlns:a16="http://schemas.microsoft.com/office/drawing/2014/main" id="{934CB750-8E11-36C6-D754-B871744638BA}"/>
                </a:ext>
              </a:extLst>
            </p:cNvPr>
            <p:cNvSpPr txBox="1"/>
            <p:nvPr/>
          </p:nvSpPr>
          <p:spPr>
            <a:xfrm rot="-5400000">
              <a:off x="1507852" y="3665721"/>
              <a:ext cx="9300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Rank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60;gb86bf68186_0_702">
              <a:extLst>
                <a:ext uri="{FF2B5EF4-FFF2-40B4-BE49-F238E27FC236}">
                  <a16:creationId xmlns:a16="http://schemas.microsoft.com/office/drawing/2014/main" id="{4D658CD1-F9CD-A935-3BE4-BB33B44D3C65}"/>
                </a:ext>
              </a:extLst>
            </p:cNvPr>
            <p:cNvSpPr txBox="1"/>
            <p:nvPr/>
          </p:nvSpPr>
          <p:spPr>
            <a:xfrm>
              <a:off x="5393351" y="6406690"/>
              <a:ext cx="2523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Years of Service</a:t>
              </a:r>
              <a:endParaRPr kumimoji="0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" name="Google Shape;961;gb86bf68186_0_702">
              <a:extLst>
                <a:ext uri="{FF2B5EF4-FFF2-40B4-BE49-F238E27FC236}">
                  <a16:creationId xmlns:a16="http://schemas.microsoft.com/office/drawing/2014/main" id="{CFE614EC-1B7A-7628-DEE8-DC071BCEE7E3}"/>
                </a:ext>
              </a:extLst>
            </p:cNvPr>
            <p:cNvCxnSpPr/>
            <p:nvPr/>
          </p:nvCxnSpPr>
          <p:spPr>
            <a:xfrm>
              <a:off x="4879574" y="6054539"/>
              <a:ext cx="0" cy="2841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962;gb86bf68186_0_702">
              <a:extLst>
                <a:ext uri="{FF2B5EF4-FFF2-40B4-BE49-F238E27FC236}">
                  <a16:creationId xmlns:a16="http://schemas.microsoft.com/office/drawing/2014/main" id="{AD3684C9-B5C4-7FF0-8860-A8F5051BF3C6}"/>
                </a:ext>
              </a:extLst>
            </p:cNvPr>
            <p:cNvCxnSpPr/>
            <p:nvPr/>
          </p:nvCxnSpPr>
          <p:spPr>
            <a:xfrm>
              <a:off x="6235299" y="6032314"/>
              <a:ext cx="0" cy="2841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963;gb86bf68186_0_702">
              <a:extLst>
                <a:ext uri="{FF2B5EF4-FFF2-40B4-BE49-F238E27FC236}">
                  <a16:creationId xmlns:a16="http://schemas.microsoft.com/office/drawing/2014/main" id="{2E68368F-C605-F05E-1878-F4CABEB609CC}"/>
                </a:ext>
              </a:extLst>
            </p:cNvPr>
            <p:cNvCxnSpPr/>
            <p:nvPr/>
          </p:nvCxnSpPr>
          <p:spPr>
            <a:xfrm>
              <a:off x="7533874" y="6035489"/>
              <a:ext cx="0" cy="2841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964;gb86bf68186_0_702">
              <a:extLst>
                <a:ext uri="{FF2B5EF4-FFF2-40B4-BE49-F238E27FC236}">
                  <a16:creationId xmlns:a16="http://schemas.microsoft.com/office/drawing/2014/main" id="{05655CE9-9B56-59FB-A5A1-231974C3ED88}"/>
                </a:ext>
              </a:extLst>
            </p:cNvPr>
            <p:cNvCxnSpPr/>
            <p:nvPr/>
          </p:nvCxnSpPr>
          <p:spPr>
            <a:xfrm>
              <a:off x="8959449" y="6035489"/>
              <a:ext cx="0" cy="2841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" name="Google Shape;965;gb86bf68186_0_702">
              <a:extLst>
                <a:ext uri="{FF2B5EF4-FFF2-40B4-BE49-F238E27FC236}">
                  <a16:creationId xmlns:a16="http://schemas.microsoft.com/office/drawing/2014/main" id="{4D49EA7B-7823-52B4-5920-31B90F9FAB9F}"/>
                </a:ext>
              </a:extLst>
            </p:cNvPr>
            <p:cNvSpPr txBox="1"/>
            <p:nvPr/>
          </p:nvSpPr>
          <p:spPr>
            <a:xfrm>
              <a:off x="4717649" y="6272026"/>
              <a:ext cx="3111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966;gb86bf68186_0_702">
              <a:extLst>
                <a:ext uri="{FF2B5EF4-FFF2-40B4-BE49-F238E27FC236}">
                  <a16:creationId xmlns:a16="http://schemas.microsoft.com/office/drawing/2014/main" id="{6A69EAE9-37EC-6BA2-18E2-4493244DC2A2}"/>
                </a:ext>
              </a:extLst>
            </p:cNvPr>
            <p:cNvSpPr txBox="1"/>
            <p:nvPr/>
          </p:nvSpPr>
          <p:spPr>
            <a:xfrm>
              <a:off x="6022574" y="6246626"/>
              <a:ext cx="4383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967;gb86bf68186_0_702">
              <a:extLst>
                <a:ext uri="{FF2B5EF4-FFF2-40B4-BE49-F238E27FC236}">
                  <a16:creationId xmlns:a16="http://schemas.microsoft.com/office/drawing/2014/main" id="{3810CA32-EA14-F15A-1254-C3F7FB0F6496}"/>
                </a:ext>
              </a:extLst>
            </p:cNvPr>
            <p:cNvSpPr txBox="1"/>
            <p:nvPr/>
          </p:nvSpPr>
          <p:spPr>
            <a:xfrm>
              <a:off x="7332262" y="6246626"/>
              <a:ext cx="4383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968;gb86bf68186_0_702">
              <a:extLst>
                <a:ext uri="{FF2B5EF4-FFF2-40B4-BE49-F238E27FC236}">
                  <a16:creationId xmlns:a16="http://schemas.microsoft.com/office/drawing/2014/main" id="{E65A2BC0-027F-3471-095C-EE30E826AC66}"/>
                </a:ext>
              </a:extLst>
            </p:cNvPr>
            <p:cNvSpPr txBox="1"/>
            <p:nvPr/>
          </p:nvSpPr>
          <p:spPr>
            <a:xfrm>
              <a:off x="8707037" y="6259326"/>
              <a:ext cx="571500" cy="3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20+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" name="Google Shape;969;gb86bf68186_0_702">
              <a:extLst>
                <a:ext uri="{FF2B5EF4-FFF2-40B4-BE49-F238E27FC236}">
                  <a16:creationId xmlns:a16="http://schemas.microsoft.com/office/drawing/2014/main" id="{82D6687B-34AA-6A6C-3783-F500D93A18E7}"/>
                </a:ext>
              </a:extLst>
            </p:cNvPr>
            <p:cNvCxnSpPr/>
            <p:nvPr/>
          </p:nvCxnSpPr>
          <p:spPr>
            <a:xfrm>
              <a:off x="2826937" y="5081401"/>
              <a:ext cx="2937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970;gb86bf68186_0_702">
              <a:extLst>
                <a:ext uri="{FF2B5EF4-FFF2-40B4-BE49-F238E27FC236}">
                  <a16:creationId xmlns:a16="http://schemas.microsoft.com/office/drawing/2014/main" id="{308E2241-6C56-E345-B497-6FE6A49A4C12}"/>
                </a:ext>
              </a:extLst>
            </p:cNvPr>
            <p:cNvCxnSpPr/>
            <p:nvPr/>
          </p:nvCxnSpPr>
          <p:spPr>
            <a:xfrm>
              <a:off x="2839637" y="4313051"/>
              <a:ext cx="2937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971;gb86bf68186_0_702">
              <a:extLst>
                <a:ext uri="{FF2B5EF4-FFF2-40B4-BE49-F238E27FC236}">
                  <a16:creationId xmlns:a16="http://schemas.microsoft.com/office/drawing/2014/main" id="{878BE709-969D-6BAF-FDC9-BF3DCC35E2A3}"/>
                </a:ext>
              </a:extLst>
            </p:cNvPr>
            <p:cNvCxnSpPr/>
            <p:nvPr/>
          </p:nvCxnSpPr>
          <p:spPr>
            <a:xfrm>
              <a:off x="2839637" y="3521417"/>
              <a:ext cx="2937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972;gb86bf68186_0_702">
              <a:extLst>
                <a:ext uri="{FF2B5EF4-FFF2-40B4-BE49-F238E27FC236}">
                  <a16:creationId xmlns:a16="http://schemas.microsoft.com/office/drawing/2014/main" id="{A6D8D39C-CA26-C30E-C229-E63EC676E909}"/>
                </a:ext>
              </a:extLst>
            </p:cNvPr>
            <p:cNvCxnSpPr/>
            <p:nvPr/>
          </p:nvCxnSpPr>
          <p:spPr>
            <a:xfrm>
              <a:off x="2826937" y="2729784"/>
              <a:ext cx="2937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973;gb86bf68186_0_702">
              <a:extLst>
                <a:ext uri="{FF2B5EF4-FFF2-40B4-BE49-F238E27FC236}">
                  <a16:creationId xmlns:a16="http://schemas.microsoft.com/office/drawing/2014/main" id="{961ED26A-74EC-B573-C874-BD74AD57439E}"/>
                </a:ext>
              </a:extLst>
            </p:cNvPr>
            <p:cNvCxnSpPr/>
            <p:nvPr/>
          </p:nvCxnSpPr>
          <p:spPr>
            <a:xfrm>
              <a:off x="2826937" y="1938151"/>
              <a:ext cx="2937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" name="Google Shape;974;gb86bf68186_0_702">
              <a:extLst>
                <a:ext uri="{FF2B5EF4-FFF2-40B4-BE49-F238E27FC236}">
                  <a16:creationId xmlns:a16="http://schemas.microsoft.com/office/drawing/2014/main" id="{3F50A947-E1DE-5F68-E85A-CE71A5B5D055}"/>
                </a:ext>
              </a:extLst>
            </p:cNvPr>
            <p:cNvSpPr txBox="1"/>
            <p:nvPr/>
          </p:nvSpPr>
          <p:spPr>
            <a:xfrm>
              <a:off x="2667840" y="5326818"/>
              <a:ext cx="4239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Lt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975;gb86bf68186_0_702">
              <a:extLst>
                <a:ext uri="{FF2B5EF4-FFF2-40B4-BE49-F238E27FC236}">
                  <a16:creationId xmlns:a16="http://schemas.microsoft.com/office/drawing/2014/main" id="{58EE63D8-4CE5-1DFC-C5A8-B63D9DA89B34}"/>
                </a:ext>
              </a:extLst>
            </p:cNvPr>
            <p:cNvSpPr txBox="1"/>
            <p:nvPr/>
          </p:nvSpPr>
          <p:spPr>
            <a:xfrm>
              <a:off x="2342403" y="4523015"/>
              <a:ext cx="7494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Capt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976;gb86bf68186_0_702">
              <a:extLst>
                <a:ext uri="{FF2B5EF4-FFF2-40B4-BE49-F238E27FC236}">
                  <a16:creationId xmlns:a16="http://schemas.microsoft.com/office/drawing/2014/main" id="{0415D209-5B3F-1FDF-39C2-B86389A0E217}"/>
                </a:ext>
              </a:extLst>
            </p:cNvPr>
            <p:cNvSpPr txBox="1"/>
            <p:nvPr/>
          </p:nvSpPr>
          <p:spPr>
            <a:xfrm>
              <a:off x="2375949" y="3757149"/>
              <a:ext cx="733953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Maj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977;gb86bf68186_0_702">
              <a:extLst>
                <a:ext uri="{FF2B5EF4-FFF2-40B4-BE49-F238E27FC236}">
                  <a16:creationId xmlns:a16="http://schemas.microsoft.com/office/drawing/2014/main" id="{C6C52A6A-2EEF-F25C-31EF-6100414EF1D0}"/>
                </a:ext>
              </a:extLst>
            </p:cNvPr>
            <p:cNvSpPr txBox="1"/>
            <p:nvPr/>
          </p:nvSpPr>
          <p:spPr>
            <a:xfrm>
              <a:off x="2258265" y="2959191"/>
              <a:ext cx="8334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LtCol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978;gb86bf68186_0_702">
              <a:extLst>
                <a:ext uri="{FF2B5EF4-FFF2-40B4-BE49-F238E27FC236}">
                  <a16:creationId xmlns:a16="http://schemas.microsoft.com/office/drawing/2014/main" id="{183202C6-EC39-805D-63B8-612D131B723C}"/>
                </a:ext>
              </a:extLst>
            </p:cNvPr>
            <p:cNvSpPr txBox="1"/>
            <p:nvPr/>
          </p:nvSpPr>
          <p:spPr>
            <a:xfrm>
              <a:off x="2497978" y="2173101"/>
              <a:ext cx="5937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Col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979;gb86bf68186_0_702">
              <a:extLst>
                <a:ext uri="{FF2B5EF4-FFF2-40B4-BE49-F238E27FC236}">
                  <a16:creationId xmlns:a16="http://schemas.microsoft.com/office/drawing/2014/main" id="{04A736CC-2B95-7F71-3957-A43566E59EE0}"/>
                </a:ext>
              </a:extLst>
            </p:cNvPr>
            <p:cNvSpPr txBox="1"/>
            <p:nvPr/>
          </p:nvSpPr>
          <p:spPr>
            <a:xfrm>
              <a:off x="2002747" y="1255663"/>
              <a:ext cx="1128600" cy="70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General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Officer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" name="Google Shape;980;gb86bf68186_0_702" descr="c03Captain">
              <a:extLst>
                <a:ext uri="{FF2B5EF4-FFF2-40B4-BE49-F238E27FC236}">
                  <a16:creationId xmlns:a16="http://schemas.microsoft.com/office/drawing/2014/main" id="{CD8D2311-549D-ED87-6D30-C5A83692991E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1501" y="4655537"/>
              <a:ext cx="554038" cy="54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981;gb86bf68186_0_702" descr="e05LieutenantColonel">
              <a:extLst>
                <a:ext uri="{FF2B5EF4-FFF2-40B4-BE49-F238E27FC236}">
                  <a16:creationId xmlns:a16="http://schemas.microsoft.com/office/drawing/2014/main" id="{9C2B3CF1-7614-3458-C506-4D6BC4FBD572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11419" y="2670989"/>
              <a:ext cx="600075" cy="62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982;gb86bf68186_0_702" descr="d04Major">
              <a:extLst>
                <a:ext uri="{FF2B5EF4-FFF2-40B4-BE49-F238E27FC236}">
                  <a16:creationId xmlns:a16="http://schemas.microsoft.com/office/drawing/2014/main" id="{D319CAA2-F209-BAC8-4BD0-71942ACC3077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34744" y="3652530"/>
              <a:ext cx="608013" cy="63658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" name="Google Shape;983;gb86bf68186_0_702">
              <a:extLst>
                <a:ext uri="{FF2B5EF4-FFF2-40B4-BE49-F238E27FC236}">
                  <a16:creationId xmlns:a16="http://schemas.microsoft.com/office/drawing/2014/main" id="{5579B9CE-D7DA-31BC-FE3E-58ED08CF2AA2}"/>
                </a:ext>
              </a:extLst>
            </p:cNvPr>
            <p:cNvCxnSpPr/>
            <p:nvPr/>
          </p:nvCxnSpPr>
          <p:spPr>
            <a:xfrm>
              <a:off x="3120624" y="1395295"/>
              <a:ext cx="0" cy="47673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9" name="Google Shape;984;gb86bf68186_0_702">
              <a:extLst>
                <a:ext uri="{FF2B5EF4-FFF2-40B4-BE49-F238E27FC236}">
                  <a16:creationId xmlns:a16="http://schemas.microsoft.com/office/drawing/2014/main" id="{2705C8A3-126C-04E6-684C-5DAF5CD2E738}"/>
                </a:ext>
              </a:extLst>
            </p:cNvPr>
            <p:cNvSpPr/>
            <p:nvPr/>
          </p:nvSpPr>
          <p:spPr>
            <a:xfrm>
              <a:off x="2932314" y="6064302"/>
              <a:ext cx="1135402" cy="56710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Officer Candidates</a:t>
              </a:r>
              <a:endParaRPr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School</a:t>
              </a:r>
              <a:endParaRPr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0" name="Google Shape;985;gb86bf68186_0_702">
              <a:extLst>
                <a:ext uri="{FF2B5EF4-FFF2-40B4-BE49-F238E27FC236}">
                  <a16:creationId xmlns:a16="http://schemas.microsoft.com/office/drawing/2014/main" id="{51787A3E-E340-8E92-A869-2AB5D55EC3FF}"/>
                </a:ext>
              </a:extLst>
            </p:cNvPr>
            <p:cNvSpPr/>
            <p:nvPr/>
          </p:nvSpPr>
          <p:spPr>
            <a:xfrm>
              <a:off x="3152374" y="5646015"/>
              <a:ext cx="1187698" cy="381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914400">
                <a:buClr>
                  <a:srgbClr val="FFFF66"/>
                </a:buClr>
                <a:buSzPts val="1200"/>
                <a:buFont typeface="Arial"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Basic Officer</a:t>
              </a:r>
              <a:r>
                <a:rPr lang="en-US" sz="1200" b="1" kern="0">
                  <a:solidFill>
                    <a:srgbClr val="FFC000"/>
                  </a:solidFill>
                  <a:latin typeface="Calibri"/>
                  <a:ea typeface="Arimo"/>
                  <a:cs typeface="Arimo"/>
                  <a:sym typeface="Arimo"/>
                </a:rPr>
                <a:t> </a:t>
              </a:r>
              <a:endParaRPr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School</a:t>
              </a:r>
              <a:endParaRPr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41" name="Google Shape;986;gb86bf68186_0_702" descr="a01SecondLieutenant">
              <a:extLst>
                <a:ext uri="{FF2B5EF4-FFF2-40B4-BE49-F238E27FC236}">
                  <a16:creationId xmlns:a16="http://schemas.microsoft.com/office/drawing/2014/main" id="{5DB51EEE-F922-0B2E-2CDF-36C0384D51DB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93597" y="5466130"/>
              <a:ext cx="234950" cy="52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Google Shape;987;gb86bf68186_0_702">
              <a:extLst>
                <a:ext uri="{FF2B5EF4-FFF2-40B4-BE49-F238E27FC236}">
                  <a16:creationId xmlns:a16="http://schemas.microsoft.com/office/drawing/2014/main" id="{D5EBC021-AABB-58B7-BB7A-BD3A005EB63C}"/>
                </a:ext>
              </a:extLst>
            </p:cNvPr>
            <p:cNvSpPr/>
            <p:nvPr/>
          </p:nvSpPr>
          <p:spPr>
            <a:xfrm>
              <a:off x="3163975" y="4643803"/>
              <a:ext cx="2086200" cy="533400"/>
            </a:xfrm>
            <a:prstGeom prst="rect">
              <a:avLst/>
            </a:prstGeom>
            <a:solidFill>
              <a:srgbClr val="650600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Expeditionary Warfare</a:t>
              </a:r>
              <a:endParaRPr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School</a:t>
              </a:r>
              <a:endParaRPr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3" name="Google Shape;988;gb86bf68186_0_702">
              <a:extLst>
                <a:ext uri="{FF2B5EF4-FFF2-40B4-BE49-F238E27FC236}">
                  <a16:creationId xmlns:a16="http://schemas.microsoft.com/office/drawing/2014/main" id="{FBAB7AD0-86B2-1D1A-8DDC-8C553C8409C5}"/>
                </a:ext>
              </a:extLst>
            </p:cNvPr>
            <p:cNvSpPr/>
            <p:nvPr/>
          </p:nvSpPr>
          <p:spPr>
            <a:xfrm>
              <a:off x="4271044" y="3958975"/>
              <a:ext cx="1946574" cy="457200"/>
            </a:xfrm>
            <a:prstGeom prst="rect">
              <a:avLst/>
            </a:prstGeom>
            <a:solidFill>
              <a:srgbClr val="650600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Command &amp; Staff</a:t>
              </a:r>
              <a:endParaRPr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College</a:t>
              </a:r>
              <a:endParaRPr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4" name="Google Shape;989;gb86bf68186_0_702">
              <a:extLst>
                <a:ext uri="{FF2B5EF4-FFF2-40B4-BE49-F238E27FC236}">
                  <a16:creationId xmlns:a16="http://schemas.microsoft.com/office/drawing/2014/main" id="{68B3003D-EE5E-9965-AA9D-B485BB08FBE0}"/>
                </a:ext>
              </a:extLst>
            </p:cNvPr>
            <p:cNvSpPr/>
            <p:nvPr/>
          </p:nvSpPr>
          <p:spPr>
            <a:xfrm>
              <a:off x="4269418" y="3475197"/>
              <a:ext cx="1948200" cy="457200"/>
            </a:xfrm>
            <a:prstGeom prst="rect">
              <a:avLst/>
            </a:prstGeom>
            <a:solidFill>
              <a:srgbClr val="650600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School of Advanced</a:t>
              </a:r>
              <a:endParaRPr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Warfighting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990;gb86bf68186_0_702">
              <a:extLst>
                <a:ext uri="{FF2B5EF4-FFF2-40B4-BE49-F238E27FC236}">
                  <a16:creationId xmlns:a16="http://schemas.microsoft.com/office/drawing/2014/main" id="{975FC023-3852-DB70-90AD-94993695659E}"/>
                </a:ext>
              </a:extLst>
            </p:cNvPr>
            <p:cNvSpPr/>
            <p:nvPr/>
          </p:nvSpPr>
          <p:spPr>
            <a:xfrm>
              <a:off x="6154209" y="2762254"/>
              <a:ext cx="1682033" cy="457200"/>
            </a:xfrm>
            <a:prstGeom prst="rect">
              <a:avLst/>
            </a:prstGeom>
            <a:solidFill>
              <a:srgbClr val="650600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Marine Corps</a:t>
              </a:r>
              <a:endParaRPr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War College</a:t>
              </a:r>
              <a:endParaRPr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6" name="Google Shape;991;gb86bf68186_0_702">
              <a:extLst>
                <a:ext uri="{FF2B5EF4-FFF2-40B4-BE49-F238E27FC236}">
                  <a16:creationId xmlns:a16="http://schemas.microsoft.com/office/drawing/2014/main" id="{311B64DF-FE2D-B5A5-7DAE-F49CCDEEB877}"/>
                </a:ext>
              </a:extLst>
            </p:cNvPr>
            <p:cNvSpPr/>
            <p:nvPr/>
          </p:nvSpPr>
          <p:spPr>
            <a:xfrm>
              <a:off x="8445978" y="1479404"/>
              <a:ext cx="2057400" cy="457200"/>
            </a:xfrm>
            <a:prstGeom prst="rect">
              <a:avLst/>
            </a:prstGeom>
            <a:solidFill>
              <a:srgbClr val="650600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Executive</a:t>
              </a:r>
              <a:endParaRPr lang="en-US" sz="14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Arimo"/>
                <a:cs typeface="Arim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Education Program</a:t>
              </a:r>
              <a:endParaRPr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47" name="Google Shape;992;gb86bf68186_0_702" descr="f06Colonel">
              <a:extLst>
                <a:ext uri="{FF2B5EF4-FFF2-40B4-BE49-F238E27FC236}">
                  <a16:creationId xmlns:a16="http://schemas.microsoft.com/office/drawing/2014/main" id="{BA215999-3804-854E-32E4-D6E7FE43DFE5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61205" y="2228657"/>
              <a:ext cx="889000" cy="4000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" name="Google Shape;993;gb86bf68186_0_702">
              <a:extLst>
                <a:ext uri="{FF2B5EF4-FFF2-40B4-BE49-F238E27FC236}">
                  <a16:creationId xmlns:a16="http://schemas.microsoft.com/office/drawing/2014/main" id="{19904F19-1124-7871-E24B-03A977DFE945}"/>
                </a:ext>
              </a:extLst>
            </p:cNvPr>
            <p:cNvGrpSpPr/>
            <p:nvPr/>
          </p:nvGrpSpPr>
          <p:grpSpPr>
            <a:xfrm>
              <a:off x="6959801" y="1517504"/>
              <a:ext cx="1403351" cy="381000"/>
              <a:chOff x="7664450" y="1073427"/>
              <a:chExt cx="1403351" cy="381000"/>
            </a:xfrm>
          </p:grpSpPr>
          <p:pic>
            <p:nvPicPr>
              <p:cNvPr id="49" name="Google Shape;994;gb86bf68186_0_702" descr="nav-admstar">
                <a:extLst>
                  <a:ext uri="{FF2B5EF4-FFF2-40B4-BE49-F238E27FC236}">
                    <a16:creationId xmlns:a16="http://schemas.microsoft.com/office/drawing/2014/main" id="{2350F19D-85C3-BDA2-F0C8-AA7955BD4144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012113" y="1073427"/>
                <a:ext cx="384175" cy="381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Google Shape;995;gb86bf68186_0_702" descr="nav-admstar">
                <a:extLst>
                  <a:ext uri="{FF2B5EF4-FFF2-40B4-BE49-F238E27FC236}">
                    <a16:creationId xmlns:a16="http://schemas.microsoft.com/office/drawing/2014/main" id="{2AE8F1C1-A334-F8FE-1ED4-2A771AD919E6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7664450" y="1073427"/>
                <a:ext cx="385763" cy="381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oogle Shape;996;gb86bf68186_0_702" descr="nav-admstar">
                <a:extLst>
                  <a:ext uri="{FF2B5EF4-FFF2-40B4-BE49-F238E27FC236}">
                    <a16:creationId xmlns:a16="http://schemas.microsoft.com/office/drawing/2014/main" id="{1E967213-0DE8-8C83-66A3-D190CEC945AD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682038" y="1073427"/>
                <a:ext cx="385763" cy="381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oogle Shape;997;gb86bf68186_0_702" descr="nav-admstar">
                <a:extLst>
                  <a:ext uri="{FF2B5EF4-FFF2-40B4-BE49-F238E27FC236}">
                    <a16:creationId xmlns:a16="http://schemas.microsoft.com/office/drawing/2014/main" id="{941E179B-B54A-5372-246C-1A7C00212CC4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347075" y="1073427"/>
                <a:ext cx="385763" cy="381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53" name="Google Shape;998;gb86bf68186_0_702">
              <a:extLst>
                <a:ext uri="{FF2B5EF4-FFF2-40B4-BE49-F238E27FC236}">
                  <a16:creationId xmlns:a16="http://schemas.microsoft.com/office/drawing/2014/main" id="{87AD87B8-08E8-68F4-6D07-1A8364C1C222}"/>
                </a:ext>
              </a:extLst>
            </p:cNvPr>
            <p:cNvCxnSpPr/>
            <p:nvPr/>
          </p:nvCxnSpPr>
          <p:spPr>
            <a:xfrm>
              <a:off x="6350201" y="1708004"/>
              <a:ext cx="6096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54" name="Google Shape;1000;gb86bf68186_0_702">
              <a:extLst>
                <a:ext uri="{FF2B5EF4-FFF2-40B4-BE49-F238E27FC236}">
                  <a16:creationId xmlns:a16="http://schemas.microsoft.com/office/drawing/2014/main" id="{F6D46E18-900B-BB9A-7B2E-3C822BD7E773}"/>
                </a:ext>
              </a:extLst>
            </p:cNvPr>
            <p:cNvSpPr/>
            <p:nvPr/>
          </p:nvSpPr>
          <p:spPr>
            <a:xfrm>
              <a:off x="4628546" y="2308308"/>
              <a:ext cx="1465859" cy="909621"/>
            </a:xfrm>
            <a:prstGeom prst="rect">
              <a:avLst/>
            </a:prstGeom>
            <a:solidFill>
              <a:srgbClr val="650600"/>
            </a:solidFill>
            <a:ln w="1905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Cornerstone</a:t>
              </a:r>
              <a:endParaRPr lang="en-US" sz="14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Arimo"/>
                <a:cs typeface="Arim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CMC’s</a:t>
              </a:r>
              <a:endParaRPr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Commanders</a:t>
              </a:r>
              <a:endParaRPr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Program</a:t>
              </a:r>
              <a:endParaRPr kumimoji="0" sz="1400" b="1" i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Arimo"/>
                <a:cs typeface="Arimo"/>
                <a:sym typeface="Arimo"/>
              </a:endParaRPr>
            </a:p>
          </p:txBody>
        </p:sp>
        <p:pic>
          <p:nvPicPr>
            <p:cNvPr id="55" name="Google Shape;1003;gb86bf68186_0_702" descr="nav-admstar">
              <a:extLst>
                <a:ext uri="{FF2B5EF4-FFF2-40B4-BE49-F238E27FC236}">
                  <a16:creationId xmlns:a16="http://schemas.microsoft.com/office/drawing/2014/main" id="{3B83FF90-95BE-6FA4-71D9-0CEA407C202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923481" y="1517504"/>
              <a:ext cx="385763" cy="38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987;gb86bf68186_0_702">
              <a:extLst>
                <a:ext uri="{FF2B5EF4-FFF2-40B4-BE49-F238E27FC236}">
                  <a16:creationId xmlns:a16="http://schemas.microsoft.com/office/drawing/2014/main" id="{4F466183-3C65-4CE3-20CE-1049950B110C}"/>
                </a:ext>
              </a:extLst>
            </p:cNvPr>
            <p:cNvSpPr/>
            <p:nvPr/>
          </p:nvSpPr>
          <p:spPr>
            <a:xfrm>
              <a:off x="5855299" y="4698922"/>
              <a:ext cx="2133978" cy="6765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Sister Service Schools</a:t>
              </a:r>
              <a:endParaRPr lang="en-US" sz="14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Arimo"/>
                <a:cs typeface="Arim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Olmsted Scholars</a:t>
              </a:r>
              <a:endParaRPr lang="en-US" sz="14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Arimo"/>
                <a:cs typeface="Arim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Fellowships</a:t>
              </a:r>
              <a:endParaRPr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7" name="Google Shape;988;gb86bf68186_0_702">
              <a:extLst>
                <a:ext uri="{FF2B5EF4-FFF2-40B4-BE49-F238E27FC236}">
                  <a16:creationId xmlns:a16="http://schemas.microsoft.com/office/drawing/2014/main" id="{54D06936-6DE1-D8D5-6725-819C5D0E9CD0}"/>
                </a:ext>
              </a:extLst>
            </p:cNvPr>
            <p:cNvSpPr/>
            <p:nvPr/>
          </p:nvSpPr>
          <p:spPr>
            <a:xfrm>
              <a:off x="7036150" y="4011758"/>
              <a:ext cx="1798155" cy="6389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Sister Service</a:t>
              </a:r>
              <a:endParaRPr lang="en-US" sz="14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Arimo"/>
                <a:cs typeface="Arim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Foreign</a:t>
              </a:r>
              <a:endParaRPr lang="en-US" sz="14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Arimo"/>
                <a:cs typeface="Arim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Fellowships</a:t>
              </a:r>
              <a:endParaRPr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8" name="Google Shape;989;gb86bf68186_0_702">
              <a:extLst>
                <a:ext uri="{FF2B5EF4-FFF2-40B4-BE49-F238E27FC236}">
                  <a16:creationId xmlns:a16="http://schemas.microsoft.com/office/drawing/2014/main" id="{555C6F92-7577-1E67-3EDF-41B3A88A4555}"/>
                </a:ext>
              </a:extLst>
            </p:cNvPr>
            <p:cNvSpPr/>
            <p:nvPr/>
          </p:nvSpPr>
          <p:spPr>
            <a:xfrm>
              <a:off x="7600354" y="3481681"/>
              <a:ext cx="2112599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SAMS-SAASS-MAWS</a:t>
              </a:r>
              <a:endParaRPr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9" name="Google Shape;990;gb86bf68186_0_702">
              <a:extLst>
                <a:ext uri="{FF2B5EF4-FFF2-40B4-BE49-F238E27FC236}">
                  <a16:creationId xmlns:a16="http://schemas.microsoft.com/office/drawing/2014/main" id="{B7DC74BB-5A92-009E-F366-338B3ACC949A}"/>
                </a:ext>
              </a:extLst>
            </p:cNvPr>
            <p:cNvSpPr/>
            <p:nvPr/>
          </p:nvSpPr>
          <p:spPr>
            <a:xfrm>
              <a:off x="8517314" y="2898891"/>
              <a:ext cx="1993264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Joint-Sister Service Foreign-Fellowships</a:t>
              </a:r>
              <a:endParaRPr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0" name="Google Shape;999;gb86bf68186_0_702">
              <a:extLst>
                <a:ext uri="{FF2B5EF4-FFF2-40B4-BE49-F238E27FC236}">
                  <a16:creationId xmlns:a16="http://schemas.microsoft.com/office/drawing/2014/main" id="{ED5A71A7-C3DC-93FF-3EC0-1302D0E61AD8}"/>
                </a:ext>
              </a:extLst>
            </p:cNvPr>
            <p:cNvSpPr/>
            <p:nvPr/>
          </p:nvSpPr>
          <p:spPr>
            <a:xfrm>
              <a:off x="8834306" y="2285337"/>
              <a:ext cx="1682700" cy="457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400"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Foreign-Fellowships</a:t>
              </a:r>
              <a:endParaRPr lang="en-US" sz="14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Arimo"/>
                <a:cs typeface="Arimo"/>
              </a:endParaRPr>
            </a:p>
          </p:txBody>
        </p:sp>
        <p:sp>
          <p:nvSpPr>
            <p:cNvPr id="61" name="Google Shape;985;gb86bf68186_0_702">
              <a:extLst>
                <a:ext uri="{FF2B5EF4-FFF2-40B4-BE49-F238E27FC236}">
                  <a16:creationId xmlns:a16="http://schemas.microsoft.com/office/drawing/2014/main" id="{E567DB28-C5ED-14B3-4B75-042767A3C4AB}"/>
                </a:ext>
              </a:extLst>
            </p:cNvPr>
            <p:cNvSpPr/>
            <p:nvPr/>
          </p:nvSpPr>
          <p:spPr>
            <a:xfrm>
              <a:off x="3509120" y="5234208"/>
              <a:ext cx="860442" cy="381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MOS</a:t>
              </a:r>
              <a:endParaRPr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School</a:t>
              </a:r>
              <a:endParaRPr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2" name="Google Shape;985;gb86bf68186_0_702">
              <a:extLst>
                <a:ext uri="{FF2B5EF4-FFF2-40B4-BE49-F238E27FC236}">
                  <a16:creationId xmlns:a16="http://schemas.microsoft.com/office/drawing/2014/main" id="{A48C357D-CEC7-29CA-BAA9-88069CFC4784}"/>
                </a:ext>
              </a:extLst>
            </p:cNvPr>
            <p:cNvSpPr/>
            <p:nvPr/>
          </p:nvSpPr>
          <p:spPr>
            <a:xfrm>
              <a:off x="4648204" y="5230960"/>
              <a:ext cx="860442" cy="381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MOS</a:t>
              </a:r>
              <a:endParaRPr lang="en-U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School</a:t>
              </a:r>
              <a:endParaRPr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3" name="Google Shape;984;gb86bf68186_0_702">
              <a:extLst>
                <a:ext uri="{FF2B5EF4-FFF2-40B4-BE49-F238E27FC236}">
                  <a16:creationId xmlns:a16="http://schemas.microsoft.com/office/drawing/2014/main" id="{5A3FA8BC-9FAE-B8F5-73BD-BCD03F0412A2}"/>
                </a:ext>
              </a:extLst>
            </p:cNvPr>
            <p:cNvSpPr/>
            <p:nvPr/>
          </p:nvSpPr>
          <p:spPr>
            <a:xfrm>
              <a:off x="1912538" y="6069945"/>
              <a:ext cx="971161" cy="56710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  <a:prstDash val="soli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Arimo"/>
                  <a:cs typeface="Arimo"/>
                  <a:sym typeface="Arimo"/>
                </a:rPr>
                <a:t>US Naval Academy</a:t>
              </a:r>
              <a:endParaRPr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657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ing template" id="{BEDDBCF9-EED3-4027-815E-E728871DE872}" vid="{5B9D98B6-6604-4037-8CC8-24A3218100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54a074-fc40-4da8-b80e-a1064adb20a5">
      <Terms xmlns="http://schemas.microsoft.com/office/infopath/2007/PartnerControls"/>
    </lcf76f155ced4ddcb4097134ff3c332f>
    <TaxCatchAll xmlns="97ee4b0e-bd41-469a-8c22-0c91e298fe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2ACDACCB19B488BD96508AE07F1E0" ma:contentTypeVersion="11" ma:contentTypeDescription="Create a new document." ma:contentTypeScope="" ma:versionID="e4638ef2fded88dba04a76367741d35d">
  <xsd:schema xmlns:xsd="http://www.w3.org/2001/XMLSchema" xmlns:xs="http://www.w3.org/2001/XMLSchema" xmlns:p="http://schemas.microsoft.com/office/2006/metadata/properties" xmlns:ns2="4354a074-fc40-4da8-b80e-a1064adb20a5" xmlns:ns3="97ee4b0e-bd41-469a-8c22-0c91e298feec" targetNamespace="http://schemas.microsoft.com/office/2006/metadata/properties" ma:root="true" ma:fieldsID="4459f28166ad22f7a4a7167cb25a1b80" ns2:_="" ns3:_="">
    <xsd:import namespace="4354a074-fc40-4da8-b80e-a1064adb20a5"/>
    <xsd:import namespace="97ee4b0e-bd41-469a-8c22-0c91e298fe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4a074-fc40-4da8-b80e-a1064adb2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ef8d974-1c18-4612-a5a4-3abc6609d3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e4b0e-bd41-469a-8c22-0c91e298fee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e3436ab-a1db-4ede-9446-21c16b1e5e63}" ma:internalName="TaxCatchAll" ma:showField="CatchAllData" ma:web="97ee4b0e-bd41-469a-8c22-0c91e298fe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09F14B-AB6C-4D5A-86EC-C900FAF96AD6}">
  <ds:schemaRefs>
    <ds:schemaRef ds:uri="4354a074-fc40-4da8-b80e-a1064adb20a5"/>
    <ds:schemaRef ds:uri="97ee4b0e-bd41-469a-8c22-0c91e298fe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2054271-BAA3-4CE8-A4FD-31791FE930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8E8429-E5E9-441D-96F4-7573A004D5D0}">
  <ds:schemaRefs>
    <ds:schemaRef ds:uri="4354a074-fc40-4da8-b80e-a1064adb20a5"/>
    <ds:schemaRef ds:uri="97ee4b0e-bd41-469a-8c22-0c91e298fe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AY25 CG Turnover Brief PPT TEMPLATE</Template>
  <TotalTime>6</TotalTime>
  <Words>1433</Words>
  <Application>Microsoft Office PowerPoint</Application>
  <PresentationFormat>Widescreen</PresentationFormat>
  <Paragraphs>352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 Display</vt:lpstr>
      <vt:lpstr>Arial</vt:lpstr>
      <vt:lpstr>Arial Narrow</vt:lpstr>
      <vt:lpstr>Arial,Sans-Serif</vt:lpstr>
      <vt:lpstr>Arimo</vt:lpstr>
      <vt:lpstr>Calibri</vt:lpstr>
      <vt:lpstr>Calibri Light</vt:lpstr>
      <vt:lpstr>Colossalis Regular</vt:lpstr>
      <vt:lpstr>Grandview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Marine Corps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MCU CG TURNOVER FILE TEMPLATE</dc:subject>
  <dc:creator>Kjobech LtCol Kurtis C US</dc:creator>
  <cp:lastModifiedBy>Montgomery CTR Gary W US</cp:lastModifiedBy>
  <cp:revision>4</cp:revision>
  <dcterms:created xsi:type="dcterms:W3CDTF">2024-05-08T17:49:02Z</dcterms:created>
  <dcterms:modified xsi:type="dcterms:W3CDTF">2024-07-10T13:23:09Z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ce42e6-5f70-4400-bc44-85bf7e24cbda_Enabled">
    <vt:lpwstr>true</vt:lpwstr>
  </property>
  <property fmtid="{D5CDD505-2E9C-101B-9397-08002B2CF9AE}" pid="3" name="MSIP_Label_dece42e6-5f70-4400-bc44-85bf7e24cbda_SetDate">
    <vt:lpwstr>2024-05-06T18:48:31Z</vt:lpwstr>
  </property>
  <property fmtid="{D5CDD505-2E9C-101B-9397-08002B2CF9AE}" pid="4" name="MSIP_Label_dece42e6-5f70-4400-bc44-85bf7e24cbda_Method">
    <vt:lpwstr>Standard</vt:lpwstr>
  </property>
  <property fmtid="{D5CDD505-2E9C-101B-9397-08002B2CF9AE}" pid="5" name="MSIP_Label_dece42e6-5f70-4400-bc44-85bf7e24cbda_Name">
    <vt:lpwstr>defa4170-0d19-0005-0004-bc88714345d2</vt:lpwstr>
  </property>
  <property fmtid="{D5CDD505-2E9C-101B-9397-08002B2CF9AE}" pid="6" name="MSIP_Label_dece42e6-5f70-4400-bc44-85bf7e24cbda_SiteId">
    <vt:lpwstr>94e5a9ba-bbdc-4274-843d-164a71fd8ad3</vt:lpwstr>
  </property>
  <property fmtid="{D5CDD505-2E9C-101B-9397-08002B2CF9AE}" pid="7" name="MSIP_Label_dece42e6-5f70-4400-bc44-85bf7e24cbda_ActionId">
    <vt:lpwstr>a074811a-0721-4374-a187-574209b83c20</vt:lpwstr>
  </property>
  <property fmtid="{D5CDD505-2E9C-101B-9397-08002B2CF9AE}" pid="8" name="MSIP_Label_dece42e6-5f70-4400-bc44-85bf7e24cbda_ContentBits">
    <vt:lpwstr>0</vt:lpwstr>
  </property>
  <property fmtid="{D5CDD505-2E9C-101B-9397-08002B2CF9AE}" pid="9" name="ContentTypeId">
    <vt:lpwstr>0x0101002932ACDACCB19B488BD96508AE07F1E0</vt:lpwstr>
  </property>
  <property fmtid="{D5CDD505-2E9C-101B-9397-08002B2CF9AE}" pid="10" name="MediaServiceImageTags">
    <vt:lpwstr/>
  </property>
</Properties>
</file>