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4" r:id="rId2"/>
    <p:sldMasterId id="2147483702" r:id="rId3"/>
    <p:sldMasterId id="2147483769" r:id="rId4"/>
    <p:sldMasterId id="2147483777" r:id="rId5"/>
  </p:sldMasterIdLst>
  <p:notesMasterIdLst>
    <p:notesMasterId r:id="rId28"/>
  </p:notesMasterIdLst>
  <p:handoutMasterIdLst>
    <p:handoutMasterId r:id="rId29"/>
  </p:handoutMasterIdLst>
  <p:sldIdLst>
    <p:sldId id="256" r:id="rId6"/>
    <p:sldId id="257" r:id="rId7"/>
    <p:sldId id="349" r:id="rId8"/>
    <p:sldId id="342" r:id="rId9"/>
    <p:sldId id="356" r:id="rId10"/>
    <p:sldId id="357" r:id="rId11"/>
    <p:sldId id="263" r:id="rId12"/>
    <p:sldId id="352" r:id="rId13"/>
    <p:sldId id="343" r:id="rId14"/>
    <p:sldId id="351" r:id="rId15"/>
    <p:sldId id="353" r:id="rId16"/>
    <p:sldId id="339" r:id="rId17"/>
    <p:sldId id="340" r:id="rId18"/>
    <p:sldId id="341" r:id="rId19"/>
    <p:sldId id="346" r:id="rId20"/>
    <p:sldId id="333" r:id="rId21"/>
    <p:sldId id="344" r:id="rId22"/>
    <p:sldId id="312" r:id="rId23"/>
    <p:sldId id="345" r:id="rId24"/>
    <p:sldId id="354" r:id="rId25"/>
    <p:sldId id="277" r:id="rId26"/>
    <p:sldId id="280" r:id="rId27"/>
  </p:sldIdLst>
  <p:sldSz cx="9144000" cy="6858000" type="screen4x3"/>
  <p:notesSz cx="6858000" cy="9296400"/>
  <p:embeddedFontLst>
    <p:embeddedFont>
      <p:font typeface="Calibri" panose="020F0502020204030204" pitchFamily="34" charset="0"/>
      <p:regular r:id="rId30"/>
      <p:bold r:id="rId31"/>
      <p:italic r:id="rId32"/>
      <p:boldItalic r:id="rId33"/>
    </p:embeddedFont>
    <p:embeddedFont>
      <p:font typeface="Arial Black" panose="020B0A04020102020204" pitchFamily="34" charset="0"/>
      <p:bold r:id="rId34"/>
    </p:embeddedFont>
    <p:embeddedFont>
      <p:font typeface="Tahoma" panose="020B0604030504040204" pitchFamily="3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jwemT1a1/L1CIFOJjj0sNBvYzxv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ard Jaques" initials="" lastIdx="14" clrIdx="0"/>
  <p:cmAuthor id="1" name="Christine Carroll" initials="" lastIdx="2" clrIdx="1"/>
  <p:cmAuthor id="2" name="Rebecca Johnso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BBC0D0-4A47-4DEF-9504-6FD4B1BEB509}">
  <a:tblStyle styleId="{55BBC0D0-4A47-4DEF-9504-6FD4B1BEB50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1BD953C-3391-4817-A9CB-409D9DCD45A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34" autoAdjust="0"/>
  </p:normalViewPr>
  <p:slideViewPr>
    <p:cSldViewPr snapToGrid="0">
      <p:cViewPr varScale="1">
        <p:scale>
          <a:sx n="100" d="100"/>
          <a:sy n="100" d="100"/>
        </p:scale>
        <p:origin x="1920" y="6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00" d="100"/>
          <a:sy n="100" d="100"/>
        </p:scale>
        <p:origin x="0" y="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5.fntdata"/><Relationship Id="rId76"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79"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3.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697" cy="466088"/>
          </a:xfrm>
          <a:prstGeom prst="rect">
            <a:avLst/>
          </a:prstGeom>
        </p:spPr>
        <p:txBody>
          <a:bodyPr vert="horz" lIns="90441" tIns="45221" rIns="90441" bIns="45221" rtlCol="0"/>
          <a:lstStyle>
            <a:lvl1pPr algn="l">
              <a:defRPr sz="1200"/>
            </a:lvl1pPr>
          </a:lstStyle>
          <a:p>
            <a:endParaRPr lang="en-US"/>
          </a:p>
        </p:txBody>
      </p:sp>
      <p:sp>
        <p:nvSpPr>
          <p:cNvPr id="3" name="Date Placeholder 2"/>
          <p:cNvSpPr>
            <a:spLocks noGrp="1"/>
          </p:cNvSpPr>
          <p:nvPr>
            <p:ph type="dt" sz="quarter" idx="1"/>
          </p:nvPr>
        </p:nvSpPr>
        <p:spPr>
          <a:xfrm>
            <a:off x="3884753" y="2"/>
            <a:ext cx="2971697" cy="466088"/>
          </a:xfrm>
          <a:prstGeom prst="rect">
            <a:avLst/>
          </a:prstGeom>
        </p:spPr>
        <p:txBody>
          <a:bodyPr vert="horz" lIns="90441" tIns="45221" rIns="90441" bIns="45221" rtlCol="0"/>
          <a:lstStyle>
            <a:lvl1pPr algn="r">
              <a:defRPr sz="1200"/>
            </a:lvl1pPr>
          </a:lstStyle>
          <a:p>
            <a:fld id="{C611B8F4-8705-4033-BC01-7CA32229B968}" type="datetimeFigureOut">
              <a:rPr lang="en-US" smtClean="0"/>
              <a:t>11/30/2022</a:t>
            </a:fld>
            <a:endParaRPr lang="en-US"/>
          </a:p>
        </p:txBody>
      </p:sp>
      <p:sp>
        <p:nvSpPr>
          <p:cNvPr id="4" name="Footer Placeholder 3"/>
          <p:cNvSpPr>
            <a:spLocks noGrp="1"/>
          </p:cNvSpPr>
          <p:nvPr>
            <p:ph type="ftr" sz="quarter" idx="2"/>
          </p:nvPr>
        </p:nvSpPr>
        <p:spPr>
          <a:xfrm>
            <a:off x="0" y="8830312"/>
            <a:ext cx="2971697" cy="466088"/>
          </a:xfrm>
          <a:prstGeom prst="rect">
            <a:avLst/>
          </a:prstGeom>
        </p:spPr>
        <p:txBody>
          <a:bodyPr vert="horz" lIns="90441" tIns="45221" rIns="90441" bIns="45221" rtlCol="0" anchor="b"/>
          <a:lstStyle>
            <a:lvl1pPr algn="l">
              <a:defRPr sz="1200"/>
            </a:lvl1pPr>
          </a:lstStyle>
          <a:p>
            <a:endParaRPr lang="en-US"/>
          </a:p>
        </p:txBody>
      </p:sp>
      <p:sp>
        <p:nvSpPr>
          <p:cNvPr id="5" name="Slide Number Placeholder 4"/>
          <p:cNvSpPr>
            <a:spLocks noGrp="1"/>
          </p:cNvSpPr>
          <p:nvPr>
            <p:ph type="sldNum" sz="quarter" idx="3"/>
          </p:nvPr>
        </p:nvSpPr>
        <p:spPr>
          <a:xfrm>
            <a:off x="3884753" y="8830312"/>
            <a:ext cx="2971697" cy="466088"/>
          </a:xfrm>
          <a:prstGeom prst="rect">
            <a:avLst/>
          </a:prstGeom>
        </p:spPr>
        <p:txBody>
          <a:bodyPr vert="horz" lIns="90441" tIns="45221" rIns="90441" bIns="45221" rtlCol="0" anchor="b"/>
          <a:lstStyle>
            <a:lvl1pPr algn="r">
              <a:defRPr sz="1200"/>
            </a:lvl1pPr>
          </a:lstStyle>
          <a:p>
            <a:fld id="{7368F608-032F-4C11-9687-3481B96497ED}" type="slidenum">
              <a:rPr lang="en-US" smtClean="0"/>
              <a:t>‹#›</a:t>
            </a:fld>
            <a:endParaRPr lang="en-US"/>
          </a:p>
        </p:txBody>
      </p:sp>
    </p:spTree>
    <p:extLst>
      <p:ext uri="{BB962C8B-B14F-4D97-AF65-F5344CB8AC3E}">
        <p14:creationId xmlns:p14="http://schemas.microsoft.com/office/powerpoint/2010/main" val="2210735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2971800" cy="464820"/>
          </a:xfrm>
          <a:prstGeom prst="rect">
            <a:avLst/>
          </a:prstGeom>
          <a:noFill/>
          <a:ln>
            <a:noFill/>
          </a:ln>
        </p:spPr>
        <p:txBody>
          <a:bodyPr spcFirstLastPara="1" wrap="square" lIns="92271" tIns="46137" rIns="92271" bIns="46137"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7" y="0"/>
            <a:ext cx="2971800" cy="464820"/>
          </a:xfrm>
          <a:prstGeom prst="rect">
            <a:avLst/>
          </a:prstGeom>
          <a:noFill/>
          <a:ln>
            <a:noFill/>
          </a:ln>
        </p:spPr>
        <p:txBody>
          <a:bodyPr spcFirstLastPara="1" wrap="square" lIns="92271" tIns="46137" rIns="92271" bIns="46137"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15792"/>
            <a:ext cx="5486400" cy="4183380"/>
          </a:xfrm>
          <a:prstGeom prst="rect">
            <a:avLst/>
          </a:prstGeom>
          <a:noFill/>
          <a:ln>
            <a:noFill/>
          </a:ln>
        </p:spPr>
        <p:txBody>
          <a:bodyPr spcFirstLastPara="1" wrap="square" lIns="92271" tIns="46137" rIns="92271" bIns="46137"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29968"/>
            <a:ext cx="2971800" cy="464820"/>
          </a:xfrm>
          <a:prstGeom prst="rect">
            <a:avLst/>
          </a:prstGeom>
          <a:noFill/>
          <a:ln>
            <a:noFill/>
          </a:ln>
        </p:spPr>
        <p:txBody>
          <a:bodyPr spcFirstLastPara="1" wrap="square" lIns="92271" tIns="46137" rIns="92271" bIns="46137"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7" y="8829968"/>
            <a:ext cx="2971800" cy="464820"/>
          </a:xfrm>
          <a:prstGeom prst="rect">
            <a:avLst/>
          </a:prstGeom>
          <a:noFill/>
          <a:ln>
            <a:noFill/>
          </a:ln>
        </p:spPr>
        <p:txBody>
          <a:bodyPr spcFirstLastPara="1" wrap="square" lIns="92271" tIns="46137" rIns="92271" bIns="46137"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74486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notes"/>
          <p:cNvSpPr txBox="1">
            <a:spLocks noGrp="1"/>
          </p:cNvSpPr>
          <p:nvPr>
            <p:ph type="body" idx="1"/>
          </p:nvPr>
        </p:nvSpPr>
        <p:spPr>
          <a:xfrm>
            <a:off x="685800" y="4415792"/>
            <a:ext cx="5486400" cy="4183380"/>
          </a:xfrm>
          <a:prstGeom prst="rect">
            <a:avLst/>
          </a:prstGeom>
        </p:spPr>
        <p:txBody>
          <a:bodyPr spcFirstLastPara="1" wrap="square" lIns="92271" tIns="46137" rIns="92271" bIns="4613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chemeClr val="accent1"/>
                </a:solidFill>
              </a:rPr>
              <a:t>Final Version 20220908 (1630)</a:t>
            </a:r>
          </a:p>
          <a:p>
            <a:pPr marL="0" indent="0"/>
            <a:endParaRPr dirty="0"/>
          </a:p>
        </p:txBody>
      </p:sp>
      <p:sp>
        <p:nvSpPr>
          <p:cNvPr id="312" name="Google Shape;312;p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4690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80:notes"/>
          <p:cNvSpPr txBox="1">
            <a:spLocks noGrp="1"/>
          </p:cNvSpPr>
          <p:nvPr>
            <p:ph type="body" idx="1"/>
          </p:nvPr>
        </p:nvSpPr>
        <p:spPr>
          <a:xfrm>
            <a:off x="662523" y="4232210"/>
            <a:ext cx="5300212" cy="4009543"/>
          </a:xfrm>
          <a:prstGeom prst="rect">
            <a:avLst/>
          </a:prstGeom>
          <a:noFill/>
          <a:ln>
            <a:noFill/>
          </a:ln>
        </p:spPr>
        <p:txBody>
          <a:bodyPr spcFirstLastPara="1" wrap="square" lIns="88424" tIns="44224" rIns="88424" bIns="44224" anchor="t" anchorCtr="0">
            <a:noAutofit/>
          </a:bodyPr>
          <a:lstStyle/>
          <a:p>
            <a:pPr marL="448641" indent="-224321">
              <a:spcBef>
                <a:spcPts val="377"/>
              </a:spcBef>
              <a:buSzPts val="1100"/>
            </a:pPr>
            <a:endParaRPr dirty="0">
              <a:latin typeface="Times New Roman"/>
              <a:ea typeface="Times New Roman"/>
              <a:cs typeface="Times New Roman"/>
              <a:sym typeface="Times New Roman"/>
            </a:endParaRPr>
          </a:p>
        </p:txBody>
      </p:sp>
      <p:sp>
        <p:nvSpPr>
          <p:cNvPr id="336" name="Google Shape;336;p80:notes"/>
          <p:cNvSpPr>
            <a:spLocks noGrp="1" noRot="1" noChangeAspect="1"/>
          </p:cNvSpPr>
          <p:nvPr>
            <p:ph type="sldImg" idx="2"/>
          </p:nvPr>
        </p:nvSpPr>
        <p:spPr>
          <a:xfrm>
            <a:off x="1084263" y="668338"/>
            <a:ext cx="4457700" cy="3343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85737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4890e7b9a9_0_0:notes"/>
          <p:cNvSpPr txBox="1"/>
          <p:nvPr/>
        </p:nvSpPr>
        <p:spPr>
          <a:xfrm>
            <a:off x="3887142" y="8773958"/>
            <a:ext cx="2970900" cy="462000"/>
          </a:xfrm>
          <a:prstGeom prst="rect">
            <a:avLst/>
          </a:prstGeom>
          <a:noFill/>
          <a:ln>
            <a:noFill/>
          </a:ln>
        </p:spPr>
        <p:txBody>
          <a:bodyPr spcFirstLastPara="1" wrap="square" lIns="93098" tIns="46549" rIns="93098" bIns="46549" anchor="b" anchorCtr="0">
            <a:noAutofit/>
          </a:bodyPr>
          <a:lstStyle/>
          <a:p>
            <a:pPr algn="r"/>
            <a:fld id="{00000000-1234-1234-1234-123412341234}" type="slidenum">
              <a:rPr lang="en-US" sz="1100" b="1"/>
              <a:pPr algn="r"/>
              <a:t>11</a:t>
            </a:fld>
            <a:endParaRPr sz="1100" b="1"/>
          </a:p>
        </p:txBody>
      </p:sp>
      <p:sp>
        <p:nvSpPr>
          <p:cNvPr id="85" name="Google Shape;85;g14890e7b9a9_0_0:notes"/>
          <p:cNvSpPr>
            <a:spLocks noGrp="1" noRot="1" noChangeAspect="1"/>
          </p:cNvSpPr>
          <p:nvPr>
            <p:ph type="sldImg" idx="2"/>
          </p:nvPr>
        </p:nvSpPr>
        <p:spPr>
          <a:xfrm>
            <a:off x="1120775" y="693738"/>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g14890e7b9a9_0_0:notes"/>
          <p:cNvSpPr txBox="1">
            <a:spLocks noGrp="1"/>
          </p:cNvSpPr>
          <p:nvPr>
            <p:ph type="body" idx="1"/>
          </p:nvPr>
        </p:nvSpPr>
        <p:spPr>
          <a:xfrm>
            <a:off x="685800" y="4415792"/>
            <a:ext cx="5486400" cy="4183500"/>
          </a:xfrm>
          <a:prstGeom prst="rect">
            <a:avLst/>
          </a:prstGeom>
          <a:noFill/>
          <a:ln>
            <a:noFill/>
          </a:ln>
        </p:spPr>
        <p:txBody>
          <a:bodyPr spcFirstLastPara="1" wrap="square" lIns="92248" tIns="46124" rIns="92248" bIns="46124" anchor="t" anchorCtr="0">
            <a:noAutofit/>
          </a:bodyPr>
          <a:lstStyle/>
          <a:p>
            <a:pPr marL="0" indent="0">
              <a:buClr>
                <a:schemeClr val="dk1"/>
              </a:buClr>
              <a:buSzPts val="1200"/>
            </a:pPr>
            <a:r>
              <a:rPr lang="en-US"/>
              <a:t>The EWS curriculum consists of six core courses presented over a 41 week period.  This slide depicts our six core courses and Doctrine and Planning sub-courses that are shown in the order they are taught.   The Military Adaptation and Innovation Course (and its 3 sub-courses of Historical Studies, Global Security Environment, and Future Warfare) is spread across the entire curriculum.  </a:t>
            </a:r>
            <a:endParaRPr/>
          </a:p>
          <a:p>
            <a:pPr marL="0" indent="0">
              <a:buClr>
                <a:schemeClr val="dk1"/>
              </a:buClr>
              <a:buSzPts val="1200"/>
            </a:pPr>
            <a:endParaRPr/>
          </a:p>
          <a:p>
            <a:pPr marL="0" indent="0">
              <a:buClr>
                <a:schemeClr val="dk1"/>
              </a:buClr>
              <a:buSzPts val="1200"/>
            </a:pPr>
            <a:r>
              <a:rPr lang="en-US"/>
              <a:t>Fitness and Wellness is not a course, but we conduct the Marine Corps Physical Fitness Test and Combat Fitness Test as well as small group and school wide physical fitness and sports related event across the academic year. </a:t>
            </a:r>
            <a:endParaRPr/>
          </a:p>
          <a:p>
            <a:pPr marL="0" indent="0">
              <a:buClr>
                <a:schemeClr val="dk1"/>
              </a:buClr>
              <a:buSzPts val="1200"/>
            </a:pPr>
            <a:endParaRPr/>
          </a:p>
          <a:p>
            <a:pPr marL="0" indent="0"/>
            <a:endParaRPr/>
          </a:p>
          <a:p>
            <a:pPr marL="0" indent="0"/>
            <a:endParaRPr/>
          </a:p>
        </p:txBody>
      </p:sp>
    </p:spTree>
    <p:extLst>
      <p:ext uri="{BB962C8B-B14F-4D97-AF65-F5344CB8AC3E}">
        <p14:creationId xmlns:p14="http://schemas.microsoft.com/office/powerpoint/2010/main" val="377125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3:notes"/>
          <p:cNvSpPr txBox="1">
            <a:spLocks noGrp="1"/>
          </p:cNvSpPr>
          <p:nvPr>
            <p:ph type="body" idx="1"/>
          </p:nvPr>
        </p:nvSpPr>
        <p:spPr>
          <a:xfrm>
            <a:off x="685800" y="4343402"/>
            <a:ext cx="5486400" cy="4114800"/>
          </a:xfrm>
          <a:prstGeom prst="rect">
            <a:avLst/>
          </a:prstGeom>
          <a:noFill/>
          <a:ln>
            <a:noFill/>
          </a:ln>
        </p:spPr>
        <p:txBody>
          <a:bodyPr spcFirstLastPara="1" wrap="square" lIns="92271" tIns="46137" rIns="92271" bIns="46137" anchor="t" anchorCtr="0">
            <a:noAutofit/>
          </a:bodyPr>
          <a:lstStyle/>
          <a:p>
            <a:pPr marL="171275" indent="-171275">
              <a:buClr>
                <a:schemeClr val="dk1"/>
              </a:buClr>
              <a:buSzPts val="1200"/>
              <a:buFont typeface="Arial"/>
              <a:buChar char="•"/>
            </a:pPr>
            <a:r>
              <a:rPr lang="en-US"/>
              <a:t>Attending every resident PME opportunity from the ranks of lance corporal to sergeant major/master gunnery sergeant, an enlisted Marine would get 30 weeks of education.</a:t>
            </a:r>
            <a:endParaRPr/>
          </a:p>
          <a:p>
            <a:pPr marL="171275" indent="-171275">
              <a:buClr>
                <a:schemeClr val="dk1"/>
              </a:buClr>
              <a:buSzPts val="1200"/>
              <a:buFont typeface="Arial"/>
              <a:buChar char="•"/>
            </a:pPr>
            <a:r>
              <a:rPr lang="en-US"/>
              <a:t>It is designed to prepare Marines to assume the responsibilities of the next higher grade – the right information at the right time in regard to responsibility and experience.</a:t>
            </a:r>
            <a:endParaRPr/>
          </a:p>
          <a:p>
            <a:pPr marL="171274" indent="-171274">
              <a:buClr>
                <a:schemeClr val="dk1"/>
              </a:buClr>
              <a:buSzPts val="1200"/>
              <a:buFont typeface="Arial"/>
              <a:buChar char="•"/>
            </a:pPr>
            <a:r>
              <a:rPr lang="en-US"/>
              <a:t>Marines must complete both a non-resident and resident PME requirement at every grade from lance corporal through gunnery sergeant.</a:t>
            </a:r>
            <a:endParaRPr sz="1100">
              <a:highlight>
                <a:srgbClr val="FFFF00"/>
              </a:highlight>
            </a:endParaRPr>
          </a:p>
        </p:txBody>
      </p:sp>
      <p:sp>
        <p:nvSpPr>
          <p:cNvPr id="183" name="Google Shape;183;p13:notes"/>
          <p:cNvSpPr txBox="1">
            <a:spLocks noGrp="1"/>
          </p:cNvSpPr>
          <p:nvPr>
            <p:ph type="sldNum" idx="12"/>
          </p:nvPr>
        </p:nvSpPr>
        <p:spPr>
          <a:xfrm>
            <a:off x="3884617" y="8685214"/>
            <a:ext cx="2971800" cy="457200"/>
          </a:xfrm>
          <a:prstGeom prst="rect">
            <a:avLst/>
          </a:prstGeom>
          <a:noFill/>
          <a:ln>
            <a:noFill/>
          </a:ln>
        </p:spPr>
        <p:txBody>
          <a:bodyPr spcFirstLastPara="1" wrap="square" lIns="92271" tIns="46137" rIns="92271" bIns="46137" anchor="b" anchorCtr="0">
            <a:noAutofit/>
          </a:bodyPr>
          <a:lstStyle/>
          <a:p>
            <a:pPr algn="r">
              <a:buSzPts val="1400"/>
            </a:pPr>
            <a:fld id="{00000000-1234-1234-1234-123412341234}" type="slidenum">
              <a:rPr lang="en-US"/>
              <a:pPr algn="r">
                <a:buSzPts val="1400"/>
              </a:pPr>
              <a:t>12</a:t>
            </a:fld>
            <a:endParaRPr/>
          </a:p>
        </p:txBody>
      </p:sp>
    </p:spTree>
    <p:extLst>
      <p:ext uri="{BB962C8B-B14F-4D97-AF65-F5344CB8AC3E}">
        <p14:creationId xmlns:p14="http://schemas.microsoft.com/office/powerpoint/2010/main" val="3245638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685800" y="4343402"/>
            <a:ext cx="5486400" cy="4114800"/>
          </a:xfrm>
          <a:prstGeom prst="rect">
            <a:avLst/>
          </a:prstGeom>
          <a:noFill/>
          <a:ln>
            <a:noFill/>
          </a:ln>
        </p:spPr>
        <p:txBody>
          <a:bodyPr spcFirstLastPara="1" wrap="square" lIns="92271" tIns="46137" rIns="92271" bIns="46137" anchor="t" anchorCtr="0">
            <a:noAutofit/>
          </a:bodyPr>
          <a:lstStyle/>
          <a:p>
            <a:pPr marL="0" indent="0"/>
            <a:endParaRPr/>
          </a:p>
        </p:txBody>
      </p:sp>
      <p:sp>
        <p:nvSpPr>
          <p:cNvPr id="236" name="Google Shape;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749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685800" y="4343402"/>
            <a:ext cx="5486400" cy="4114800"/>
          </a:xfrm>
          <a:prstGeom prst="rect">
            <a:avLst/>
          </a:prstGeom>
          <a:noFill/>
          <a:ln>
            <a:noFill/>
          </a:ln>
        </p:spPr>
        <p:txBody>
          <a:bodyPr spcFirstLastPara="1" wrap="square" lIns="92271" tIns="46137" rIns="92271" bIns="46137" anchor="t" anchorCtr="0">
            <a:noAutofit/>
          </a:bodyPr>
          <a:lstStyle/>
          <a:p>
            <a:pPr marL="0" indent="0"/>
            <a:endParaRPr dirty="0"/>
          </a:p>
        </p:txBody>
      </p:sp>
      <p:sp>
        <p:nvSpPr>
          <p:cNvPr id="236" name="Google Shape;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0071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977cf7196c_0_790:notes"/>
          <p:cNvSpPr>
            <a:spLocks noGrp="1" noRot="1" noChangeAspect="1"/>
          </p:cNvSpPr>
          <p:nvPr>
            <p:ph type="sldImg" idx="2"/>
          </p:nvPr>
        </p:nvSpPr>
        <p:spPr>
          <a:xfrm>
            <a:off x="1103313" y="695325"/>
            <a:ext cx="4641850" cy="3481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g977cf7196c_0_790:notes"/>
          <p:cNvSpPr txBox="1">
            <a:spLocks noGrp="1"/>
          </p:cNvSpPr>
          <p:nvPr>
            <p:ph type="body" idx="1"/>
          </p:nvPr>
        </p:nvSpPr>
        <p:spPr>
          <a:xfrm>
            <a:off x="684560" y="4409767"/>
            <a:ext cx="5476362" cy="4177793"/>
          </a:xfrm>
          <a:prstGeom prst="rect">
            <a:avLst/>
          </a:prstGeom>
          <a:noFill/>
          <a:ln>
            <a:noFill/>
          </a:ln>
        </p:spPr>
        <p:txBody>
          <a:bodyPr spcFirstLastPara="1" wrap="square" lIns="92133" tIns="46066" rIns="92133" bIns="46066" anchor="t" anchorCtr="0">
            <a:noAutofit/>
          </a:bodyPr>
          <a:lstStyle/>
          <a:p>
            <a:pPr marL="0" indent="0"/>
            <a:endParaRPr dirty="0"/>
          </a:p>
        </p:txBody>
      </p:sp>
      <p:sp>
        <p:nvSpPr>
          <p:cNvPr id="779" name="Google Shape;779;g977cf7196c_0_790:notes"/>
          <p:cNvSpPr txBox="1">
            <a:spLocks noGrp="1"/>
          </p:cNvSpPr>
          <p:nvPr>
            <p:ph type="sldNum" idx="12"/>
          </p:nvPr>
        </p:nvSpPr>
        <p:spPr>
          <a:xfrm>
            <a:off x="3877592" y="8817920"/>
            <a:ext cx="2966387" cy="464066"/>
          </a:xfrm>
          <a:prstGeom prst="rect">
            <a:avLst/>
          </a:prstGeom>
          <a:noFill/>
          <a:ln>
            <a:noFill/>
          </a:ln>
        </p:spPr>
        <p:txBody>
          <a:bodyPr spcFirstLastPara="1" wrap="square" lIns="92133" tIns="46066" rIns="92133" bIns="46066" anchor="b" anchorCtr="0">
            <a:noAutofit/>
          </a:bodyPr>
          <a:lstStyle/>
          <a:p>
            <a:pPr algn="r" defTabSz="904415">
              <a:buSzPts val="1400"/>
            </a:pPr>
            <a:fld id="{00000000-1234-1234-1234-123412341234}" type="slidenum">
              <a:rPr lang="en-US"/>
              <a:pPr algn="r" defTabSz="904415">
                <a:buSzPts val="1400"/>
              </a:pPr>
              <a:t>15</a:t>
            </a:fld>
            <a:endParaRPr/>
          </a:p>
        </p:txBody>
      </p:sp>
    </p:spTree>
    <p:extLst>
      <p:ext uri="{BB962C8B-B14F-4D97-AF65-F5344CB8AC3E}">
        <p14:creationId xmlns:p14="http://schemas.microsoft.com/office/powerpoint/2010/main" val="1576322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1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16:notes"/>
          <p:cNvSpPr txBox="1">
            <a:spLocks noGrp="1"/>
          </p:cNvSpPr>
          <p:nvPr>
            <p:ph type="body" idx="1"/>
          </p:nvPr>
        </p:nvSpPr>
        <p:spPr>
          <a:xfrm>
            <a:off x="685800" y="4415792"/>
            <a:ext cx="5486400" cy="4183380"/>
          </a:xfrm>
          <a:prstGeom prst="rect">
            <a:avLst/>
          </a:prstGeom>
          <a:noFill/>
          <a:ln>
            <a:noFill/>
          </a:ln>
        </p:spPr>
        <p:txBody>
          <a:bodyPr spcFirstLastPara="1" wrap="square" lIns="92271" tIns="46137" rIns="92271" bIns="46137" anchor="t" anchorCtr="0">
            <a:noAutofit/>
          </a:bodyPr>
          <a:lstStyle/>
          <a:p>
            <a:pPr marL="0" indent="0"/>
            <a:endParaRPr/>
          </a:p>
        </p:txBody>
      </p:sp>
      <p:sp>
        <p:nvSpPr>
          <p:cNvPr id="826" name="Google Shape;826;p16:notes"/>
          <p:cNvSpPr txBox="1">
            <a:spLocks noGrp="1"/>
          </p:cNvSpPr>
          <p:nvPr>
            <p:ph type="sldNum" idx="12"/>
          </p:nvPr>
        </p:nvSpPr>
        <p:spPr>
          <a:xfrm>
            <a:off x="3884617" y="8829968"/>
            <a:ext cx="2971800" cy="464820"/>
          </a:xfrm>
          <a:prstGeom prst="rect">
            <a:avLst/>
          </a:prstGeom>
          <a:noFill/>
          <a:ln>
            <a:noFill/>
          </a:ln>
        </p:spPr>
        <p:txBody>
          <a:bodyPr spcFirstLastPara="1" wrap="square" lIns="92271" tIns="46137" rIns="92271" bIns="46137" anchor="b" anchorCtr="0">
            <a:noAutofit/>
          </a:bodyPr>
          <a:lstStyle/>
          <a:p>
            <a:pPr algn="r"/>
            <a:fld id="{00000000-1234-1234-1234-123412341234}" type="slidenum">
              <a:rPr lang="en-US"/>
              <a:pPr algn="r"/>
              <a:t>16</a:t>
            </a:fld>
            <a:endParaRPr/>
          </a:p>
        </p:txBody>
      </p:sp>
    </p:spTree>
    <p:extLst>
      <p:ext uri="{BB962C8B-B14F-4D97-AF65-F5344CB8AC3E}">
        <p14:creationId xmlns:p14="http://schemas.microsoft.com/office/powerpoint/2010/main" val="275795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18:notes"/>
          <p:cNvSpPr txBox="1">
            <a:spLocks noGrp="1"/>
          </p:cNvSpPr>
          <p:nvPr>
            <p:ph type="body" idx="1"/>
          </p:nvPr>
        </p:nvSpPr>
        <p:spPr>
          <a:xfrm>
            <a:off x="685800" y="4415792"/>
            <a:ext cx="5486400" cy="4183380"/>
          </a:xfrm>
          <a:prstGeom prst="rect">
            <a:avLst/>
          </a:prstGeom>
          <a:noFill/>
          <a:ln>
            <a:noFill/>
          </a:ln>
        </p:spPr>
        <p:txBody>
          <a:bodyPr spcFirstLastPara="1" wrap="square" lIns="92271" tIns="46137" rIns="92271" bIns="46137" anchor="t" anchorCtr="0">
            <a:noAutofit/>
          </a:bodyPr>
          <a:lstStyle/>
          <a:p>
            <a:pPr marL="0" indent="0"/>
            <a:endParaRPr/>
          </a:p>
        </p:txBody>
      </p:sp>
      <p:sp>
        <p:nvSpPr>
          <p:cNvPr id="847" name="Google Shape;847;p18:notes"/>
          <p:cNvSpPr txBox="1">
            <a:spLocks noGrp="1"/>
          </p:cNvSpPr>
          <p:nvPr>
            <p:ph type="sldNum" idx="12"/>
          </p:nvPr>
        </p:nvSpPr>
        <p:spPr>
          <a:xfrm>
            <a:off x="3884617" y="8829968"/>
            <a:ext cx="2971800" cy="464820"/>
          </a:xfrm>
          <a:prstGeom prst="rect">
            <a:avLst/>
          </a:prstGeom>
          <a:noFill/>
          <a:ln>
            <a:noFill/>
          </a:ln>
        </p:spPr>
        <p:txBody>
          <a:bodyPr spcFirstLastPara="1" wrap="square" lIns="92271" tIns="46137" rIns="92271" bIns="46137" anchor="b" anchorCtr="0">
            <a:noAutofit/>
          </a:bodyPr>
          <a:lstStyle/>
          <a:p>
            <a:pPr algn="r" defTabSz="914381">
              <a:defRPr/>
            </a:pPr>
            <a:fld id="{00000000-1234-1234-1234-123412341234}" type="slidenum">
              <a:rPr lang="en-US"/>
              <a:pPr algn="r" defTabSz="914381">
                <a:defRPr/>
              </a:pPr>
              <a:t>17</a:t>
            </a:fld>
            <a:endParaRPr/>
          </a:p>
        </p:txBody>
      </p:sp>
    </p:spTree>
    <p:extLst>
      <p:ext uri="{BB962C8B-B14F-4D97-AF65-F5344CB8AC3E}">
        <p14:creationId xmlns:p14="http://schemas.microsoft.com/office/powerpoint/2010/main" val="3143655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17:notes"/>
          <p:cNvSpPr txBox="1">
            <a:spLocks noGrp="1"/>
          </p:cNvSpPr>
          <p:nvPr>
            <p:ph type="body" idx="1"/>
          </p:nvPr>
        </p:nvSpPr>
        <p:spPr>
          <a:xfrm>
            <a:off x="685800" y="4415792"/>
            <a:ext cx="5486400" cy="4183380"/>
          </a:xfrm>
          <a:prstGeom prst="rect">
            <a:avLst/>
          </a:prstGeom>
          <a:noFill/>
          <a:ln>
            <a:noFill/>
          </a:ln>
        </p:spPr>
        <p:txBody>
          <a:bodyPr spcFirstLastPara="1" wrap="square" lIns="92271" tIns="46137" rIns="92271" bIns="46137" anchor="t" anchorCtr="0">
            <a:noAutofit/>
          </a:bodyPr>
          <a:lstStyle/>
          <a:p>
            <a:pPr marL="0" indent="0"/>
            <a:endParaRPr/>
          </a:p>
        </p:txBody>
      </p:sp>
      <p:sp>
        <p:nvSpPr>
          <p:cNvPr id="835" name="Google Shape;835;p17:notes"/>
          <p:cNvSpPr txBox="1">
            <a:spLocks noGrp="1"/>
          </p:cNvSpPr>
          <p:nvPr>
            <p:ph type="sldNum" idx="12"/>
          </p:nvPr>
        </p:nvSpPr>
        <p:spPr>
          <a:xfrm>
            <a:off x="3884617" y="8829968"/>
            <a:ext cx="2971800" cy="464820"/>
          </a:xfrm>
          <a:prstGeom prst="rect">
            <a:avLst/>
          </a:prstGeom>
          <a:noFill/>
          <a:ln>
            <a:noFill/>
          </a:ln>
        </p:spPr>
        <p:txBody>
          <a:bodyPr spcFirstLastPara="1" wrap="square" lIns="92271" tIns="46137" rIns="92271" bIns="46137" anchor="b" anchorCtr="0">
            <a:noAutofit/>
          </a:bodyPr>
          <a:lstStyle/>
          <a:p>
            <a:pPr algn="r"/>
            <a:fld id="{00000000-1234-1234-1234-123412341234}" type="slidenum">
              <a:rPr lang="en-US"/>
              <a:pPr algn="r"/>
              <a:t>18</a:t>
            </a:fld>
            <a:endParaRPr/>
          </a:p>
        </p:txBody>
      </p:sp>
    </p:spTree>
    <p:extLst>
      <p:ext uri="{BB962C8B-B14F-4D97-AF65-F5344CB8AC3E}">
        <p14:creationId xmlns:p14="http://schemas.microsoft.com/office/powerpoint/2010/main" val="3407112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17:notes"/>
          <p:cNvSpPr txBox="1">
            <a:spLocks noGrp="1"/>
          </p:cNvSpPr>
          <p:nvPr>
            <p:ph type="body" idx="1"/>
          </p:nvPr>
        </p:nvSpPr>
        <p:spPr>
          <a:xfrm>
            <a:off x="685800" y="4415792"/>
            <a:ext cx="5486400" cy="4183380"/>
          </a:xfrm>
          <a:prstGeom prst="rect">
            <a:avLst/>
          </a:prstGeom>
          <a:noFill/>
          <a:ln>
            <a:noFill/>
          </a:ln>
        </p:spPr>
        <p:txBody>
          <a:bodyPr spcFirstLastPara="1" wrap="square" lIns="92271" tIns="46137" rIns="92271" bIns="46137" anchor="t" anchorCtr="0">
            <a:noAutofit/>
          </a:bodyPr>
          <a:lstStyle/>
          <a:p>
            <a:pPr marL="0" indent="0"/>
            <a:endParaRPr/>
          </a:p>
        </p:txBody>
      </p:sp>
      <p:sp>
        <p:nvSpPr>
          <p:cNvPr id="835" name="Google Shape;835;p17:notes"/>
          <p:cNvSpPr txBox="1">
            <a:spLocks noGrp="1"/>
          </p:cNvSpPr>
          <p:nvPr>
            <p:ph type="sldNum" idx="12"/>
          </p:nvPr>
        </p:nvSpPr>
        <p:spPr>
          <a:xfrm>
            <a:off x="3884617" y="8829968"/>
            <a:ext cx="2971800" cy="464820"/>
          </a:xfrm>
          <a:prstGeom prst="rect">
            <a:avLst/>
          </a:prstGeom>
          <a:noFill/>
          <a:ln>
            <a:noFill/>
          </a:ln>
        </p:spPr>
        <p:txBody>
          <a:bodyPr spcFirstLastPara="1" wrap="square" lIns="92271" tIns="46137" rIns="92271" bIns="46137" anchor="b" anchorCtr="0">
            <a:noAutofit/>
          </a:bodyPr>
          <a:lstStyle/>
          <a:p>
            <a:pPr algn="r" defTabSz="914381">
              <a:defRPr/>
            </a:pPr>
            <a:fld id="{00000000-1234-1234-1234-123412341234}" type="slidenum">
              <a:rPr lang="en-US"/>
              <a:pPr algn="r" defTabSz="914381">
                <a:defRPr/>
              </a:pPr>
              <a:t>19</a:t>
            </a:fld>
            <a:endParaRPr/>
          </a:p>
        </p:txBody>
      </p:sp>
    </p:spTree>
    <p:extLst>
      <p:ext uri="{BB962C8B-B14F-4D97-AF65-F5344CB8AC3E}">
        <p14:creationId xmlns:p14="http://schemas.microsoft.com/office/powerpoint/2010/main" val="133842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notes"/>
          <p:cNvSpPr txBox="1">
            <a:spLocks noGrp="1"/>
          </p:cNvSpPr>
          <p:nvPr>
            <p:ph type="body" idx="1"/>
          </p:nvPr>
        </p:nvSpPr>
        <p:spPr>
          <a:xfrm>
            <a:off x="685800" y="4415792"/>
            <a:ext cx="5486400" cy="4183380"/>
          </a:xfrm>
          <a:prstGeom prst="rect">
            <a:avLst/>
          </a:prstGeom>
          <a:noFill/>
          <a:ln>
            <a:noFill/>
          </a:ln>
        </p:spPr>
        <p:txBody>
          <a:bodyPr spcFirstLastPara="1" wrap="square" lIns="92271" tIns="46137" rIns="92271" bIns="46137" anchor="t" anchorCtr="0">
            <a:noAutofit/>
          </a:bodyPr>
          <a:lstStyle/>
          <a:p>
            <a:pPr marL="0" indent="0"/>
            <a:r>
              <a:rPr lang="en-US" dirty="0"/>
              <a:t>Vision Statement: in Sept 2019 CG EDCOM directed revert to version previously approved by PPC. </a:t>
            </a:r>
            <a:endParaRPr dirty="0"/>
          </a:p>
          <a:p>
            <a:pPr marL="0" indent="0">
              <a:buClr>
                <a:schemeClr val="dk1"/>
              </a:buClr>
              <a:buSzPts val="1200"/>
            </a:pPr>
            <a:r>
              <a:rPr lang="en-US" dirty="0"/>
              <a:t>Mission Statement: approved by CG EDCOM in June 2017; formal change request in staffing.</a:t>
            </a:r>
            <a:endParaRPr dirty="0"/>
          </a:p>
          <a:p>
            <a:pPr marL="0" indent="0"/>
            <a:endParaRPr dirty="0"/>
          </a:p>
        </p:txBody>
      </p:sp>
      <p:sp>
        <p:nvSpPr>
          <p:cNvPr id="321" name="Google Shape;321;p2:notes"/>
          <p:cNvSpPr txBox="1">
            <a:spLocks noGrp="1"/>
          </p:cNvSpPr>
          <p:nvPr>
            <p:ph type="sldNum" idx="12"/>
          </p:nvPr>
        </p:nvSpPr>
        <p:spPr>
          <a:xfrm>
            <a:off x="3884617" y="8829968"/>
            <a:ext cx="2971800" cy="464820"/>
          </a:xfrm>
          <a:prstGeom prst="rect">
            <a:avLst/>
          </a:prstGeom>
          <a:noFill/>
          <a:ln>
            <a:noFill/>
          </a:ln>
        </p:spPr>
        <p:txBody>
          <a:bodyPr spcFirstLastPara="1" wrap="square" lIns="92271" tIns="46137" rIns="92271" bIns="46137" anchor="b" anchorCtr="0">
            <a:noAutofit/>
          </a:bodyPr>
          <a:lstStyle/>
          <a:p>
            <a:pPr algn="r"/>
            <a:fld id="{00000000-1234-1234-1234-123412341234}" type="slidenum">
              <a:rPr lang="en-US"/>
              <a:pPr algn="r"/>
              <a:t>2</a:t>
            </a:fld>
            <a:endParaRPr/>
          </a:p>
        </p:txBody>
      </p:sp>
    </p:spTree>
    <p:extLst>
      <p:ext uri="{BB962C8B-B14F-4D97-AF65-F5344CB8AC3E}">
        <p14:creationId xmlns:p14="http://schemas.microsoft.com/office/powerpoint/2010/main" val="18072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148370be941_2_7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1" name="Google Shape;1161;g148370be941_2_75:notes"/>
          <p:cNvSpPr txBox="1">
            <a:spLocks noGrp="1"/>
          </p:cNvSpPr>
          <p:nvPr>
            <p:ph type="body" idx="1"/>
          </p:nvPr>
        </p:nvSpPr>
        <p:spPr>
          <a:xfrm>
            <a:off x="685801" y="4415792"/>
            <a:ext cx="5486283" cy="4183500"/>
          </a:xfrm>
          <a:prstGeom prst="rect">
            <a:avLst/>
          </a:prstGeom>
          <a:noFill/>
          <a:ln>
            <a:noFill/>
          </a:ln>
        </p:spPr>
        <p:txBody>
          <a:bodyPr spcFirstLastPara="1" wrap="square" lIns="92248" tIns="46124" rIns="92248" bIns="46124" anchor="t" anchorCtr="0">
            <a:noAutofit/>
          </a:bodyPr>
          <a:lstStyle/>
          <a:p>
            <a:pPr marL="0" indent="0"/>
            <a:endParaRPr/>
          </a:p>
        </p:txBody>
      </p:sp>
      <p:sp>
        <p:nvSpPr>
          <p:cNvPr id="1162" name="Google Shape;1162;g148370be941_2_75:notes"/>
          <p:cNvSpPr txBox="1">
            <a:spLocks noGrp="1"/>
          </p:cNvSpPr>
          <p:nvPr>
            <p:ph type="sldNum" idx="12"/>
          </p:nvPr>
        </p:nvSpPr>
        <p:spPr>
          <a:xfrm>
            <a:off x="3884617" y="8829968"/>
            <a:ext cx="2971761" cy="464700"/>
          </a:xfrm>
          <a:prstGeom prst="rect">
            <a:avLst/>
          </a:prstGeom>
          <a:noFill/>
          <a:ln>
            <a:noFill/>
          </a:ln>
        </p:spPr>
        <p:txBody>
          <a:bodyPr spcFirstLastPara="1" wrap="square" lIns="92248" tIns="46124" rIns="92248" bIns="46124" anchor="b" anchorCtr="0">
            <a:noAutofit/>
          </a:bodyPr>
          <a:lstStyle/>
          <a:p>
            <a:pPr algn="r"/>
            <a:fld id="{00000000-1234-1234-1234-123412341234}" type="slidenum">
              <a:rPr lang="en-US" sz="1800"/>
              <a:pPr algn="r"/>
              <a:t>20</a:t>
            </a:fld>
            <a:endParaRPr sz="1800"/>
          </a:p>
        </p:txBody>
      </p:sp>
    </p:spTree>
    <p:extLst>
      <p:ext uri="{BB962C8B-B14F-4D97-AF65-F5344CB8AC3E}">
        <p14:creationId xmlns:p14="http://schemas.microsoft.com/office/powerpoint/2010/main" val="36387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2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21:notes"/>
          <p:cNvSpPr txBox="1">
            <a:spLocks noGrp="1"/>
          </p:cNvSpPr>
          <p:nvPr>
            <p:ph type="body" idx="1"/>
          </p:nvPr>
        </p:nvSpPr>
        <p:spPr>
          <a:xfrm>
            <a:off x="685800" y="4415792"/>
            <a:ext cx="5486400" cy="4183380"/>
          </a:xfrm>
          <a:prstGeom prst="rect">
            <a:avLst/>
          </a:prstGeom>
          <a:noFill/>
          <a:ln>
            <a:noFill/>
          </a:ln>
        </p:spPr>
        <p:txBody>
          <a:bodyPr spcFirstLastPara="1" wrap="square" lIns="92271" tIns="46137" rIns="92271" bIns="46137" anchor="t" anchorCtr="0">
            <a:noAutofit/>
          </a:bodyPr>
          <a:lstStyle/>
          <a:p>
            <a:pPr marL="0" indent="0">
              <a:buClr>
                <a:schemeClr val="dk1"/>
              </a:buClr>
              <a:buSzPts val="1200"/>
            </a:pPr>
            <a:r>
              <a:rPr lang="en-US" dirty="0"/>
              <a:t>Updated by Mr. Gentry 16-Sep-19.</a:t>
            </a:r>
            <a:endParaRPr dirty="0"/>
          </a:p>
        </p:txBody>
      </p:sp>
      <p:sp>
        <p:nvSpPr>
          <p:cNvPr id="910" name="Google Shape;910;p21:notes"/>
          <p:cNvSpPr txBox="1">
            <a:spLocks noGrp="1"/>
          </p:cNvSpPr>
          <p:nvPr>
            <p:ph type="sldNum" idx="12"/>
          </p:nvPr>
        </p:nvSpPr>
        <p:spPr>
          <a:xfrm>
            <a:off x="3884617" y="8829968"/>
            <a:ext cx="2971800" cy="464820"/>
          </a:xfrm>
          <a:prstGeom prst="rect">
            <a:avLst/>
          </a:prstGeom>
          <a:noFill/>
          <a:ln>
            <a:noFill/>
          </a:ln>
        </p:spPr>
        <p:txBody>
          <a:bodyPr spcFirstLastPara="1" wrap="square" lIns="92271" tIns="46137" rIns="92271" bIns="46137" anchor="b" anchorCtr="0">
            <a:noAutofit/>
          </a:bodyPr>
          <a:lstStyle/>
          <a:p>
            <a:pPr algn="r">
              <a:buClr>
                <a:schemeClr val="dk1"/>
              </a:buClr>
              <a:buSzPts val="1200"/>
            </a:pPr>
            <a:fld id="{00000000-1234-1234-1234-123412341234}" type="slidenum">
              <a:rPr lang="en-US"/>
              <a:pPr algn="r">
                <a:buClr>
                  <a:schemeClr val="dk1"/>
                </a:buClr>
                <a:buSzPts val="1200"/>
              </a:pPr>
              <a:t>21</a:t>
            </a:fld>
            <a:endParaRPr/>
          </a:p>
        </p:txBody>
      </p:sp>
    </p:spTree>
    <p:extLst>
      <p:ext uri="{BB962C8B-B14F-4D97-AF65-F5344CB8AC3E}">
        <p14:creationId xmlns:p14="http://schemas.microsoft.com/office/powerpoint/2010/main" val="1623800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24:notes"/>
          <p:cNvSpPr txBox="1">
            <a:spLocks noGrp="1"/>
          </p:cNvSpPr>
          <p:nvPr>
            <p:ph type="body" idx="1"/>
          </p:nvPr>
        </p:nvSpPr>
        <p:spPr>
          <a:xfrm>
            <a:off x="685800" y="4415792"/>
            <a:ext cx="5486400" cy="4183380"/>
          </a:xfrm>
          <a:prstGeom prst="rect">
            <a:avLst/>
          </a:prstGeom>
        </p:spPr>
        <p:txBody>
          <a:bodyPr spcFirstLastPara="1" wrap="square" lIns="92271" tIns="46137" rIns="92271" bIns="46137" anchor="t" anchorCtr="0">
            <a:noAutofit/>
          </a:bodyPr>
          <a:lstStyle/>
          <a:p>
            <a:pPr marL="0" indent="0"/>
            <a:endParaRPr/>
          </a:p>
        </p:txBody>
      </p:sp>
      <p:sp>
        <p:nvSpPr>
          <p:cNvPr id="960" name="Google Shape;960;p2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61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313ecaad9b_0_0:notes"/>
          <p:cNvSpPr txBox="1">
            <a:spLocks noGrp="1"/>
          </p:cNvSpPr>
          <p:nvPr>
            <p:ph type="body" idx="1"/>
          </p:nvPr>
        </p:nvSpPr>
        <p:spPr>
          <a:xfrm>
            <a:off x="685800" y="4343401"/>
            <a:ext cx="5486400" cy="4114800"/>
          </a:xfrm>
          <a:prstGeom prst="rect">
            <a:avLst/>
          </a:prstGeom>
        </p:spPr>
        <p:txBody>
          <a:bodyPr spcFirstLastPara="1" wrap="square" lIns="91398" tIns="45699" rIns="91398" bIns="45699" anchor="t" anchorCtr="0">
            <a:noAutofit/>
          </a:bodyPr>
          <a:lstStyle/>
          <a:p>
            <a:pPr marL="0" indent="0"/>
            <a:endParaRPr/>
          </a:p>
        </p:txBody>
      </p:sp>
      <p:sp>
        <p:nvSpPr>
          <p:cNvPr id="876" name="Google Shape;876;g1313ecaad9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391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2885016604_0_9:notes"/>
          <p:cNvSpPr>
            <a:spLocks noGrp="1" noRot="1" noChangeAspect="1"/>
          </p:cNvSpPr>
          <p:nvPr>
            <p:ph type="sldImg" idx="2"/>
          </p:nvPr>
        </p:nvSpPr>
        <p:spPr>
          <a:xfrm>
            <a:off x="1406525" y="1123950"/>
            <a:ext cx="4044950" cy="3035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12885016604_0_9:notes"/>
          <p:cNvSpPr txBox="1">
            <a:spLocks noGrp="1"/>
          </p:cNvSpPr>
          <p:nvPr>
            <p:ph type="body" idx="1"/>
          </p:nvPr>
        </p:nvSpPr>
        <p:spPr>
          <a:xfrm>
            <a:off x="685800" y="4328410"/>
            <a:ext cx="5486400" cy="3541574"/>
          </a:xfrm>
          <a:prstGeom prst="rect">
            <a:avLst/>
          </a:prstGeom>
          <a:noFill/>
          <a:ln>
            <a:noFill/>
          </a:ln>
        </p:spPr>
        <p:txBody>
          <a:bodyPr spcFirstLastPara="1" wrap="square" lIns="91424" tIns="45699" rIns="91424" bIns="45699" anchor="t" anchorCtr="0">
            <a:noAutofit/>
          </a:bodyPr>
          <a:lstStyle/>
          <a:p>
            <a:pPr marL="0" indent="0"/>
            <a:r>
              <a:rPr lang="en-US" dirty="0" smtClean="0"/>
              <a:t>Grand Total: 69,627</a:t>
            </a:r>
            <a:endParaRPr dirty="0"/>
          </a:p>
        </p:txBody>
      </p:sp>
      <p:sp>
        <p:nvSpPr>
          <p:cNvPr id="195" name="Google Shape;195;g12885016604_0_9:notes"/>
          <p:cNvSpPr txBox="1">
            <a:spLocks noGrp="1"/>
          </p:cNvSpPr>
          <p:nvPr>
            <p:ph type="sldNum" idx="12"/>
          </p:nvPr>
        </p:nvSpPr>
        <p:spPr>
          <a:xfrm>
            <a:off x="3884614" y="8542833"/>
            <a:ext cx="2971800" cy="451180"/>
          </a:xfrm>
          <a:prstGeom prst="rect">
            <a:avLst/>
          </a:prstGeom>
          <a:noFill/>
          <a:ln>
            <a:noFill/>
          </a:ln>
        </p:spPr>
        <p:txBody>
          <a:bodyPr spcFirstLastPara="1" wrap="square" lIns="91424" tIns="45699" rIns="91424" bIns="45699" anchor="b" anchorCtr="0">
            <a:noAutofit/>
          </a:bodyPr>
          <a:lstStyle/>
          <a:p>
            <a:pPr algn="r">
              <a:buSzPts val="1400"/>
            </a:pPr>
            <a:fld id="{00000000-1234-1234-1234-123412341234}" type="slidenum">
              <a:rPr lang="en-US"/>
              <a:pPr algn="r">
                <a:buSzPts val="1400"/>
              </a:pPr>
              <a:t>4</a:t>
            </a:fld>
            <a:endParaRPr/>
          </a:p>
        </p:txBody>
      </p:sp>
    </p:spTree>
    <p:extLst>
      <p:ext uri="{BB962C8B-B14F-4D97-AF65-F5344CB8AC3E}">
        <p14:creationId xmlns:p14="http://schemas.microsoft.com/office/powerpoint/2010/main" val="223299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472c1d6837_0_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472c1d6837_0_3:notes"/>
          <p:cNvSpPr txBox="1">
            <a:spLocks noGrp="1"/>
          </p:cNvSpPr>
          <p:nvPr>
            <p:ph type="body" idx="1"/>
          </p:nvPr>
        </p:nvSpPr>
        <p:spPr>
          <a:xfrm>
            <a:off x="685800" y="4415792"/>
            <a:ext cx="5486400" cy="4183500"/>
          </a:xfrm>
          <a:prstGeom prst="rect">
            <a:avLst/>
          </a:prstGeom>
        </p:spPr>
        <p:txBody>
          <a:bodyPr spcFirstLastPara="1" wrap="square" lIns="92248" tIns="46124" rIns="92248" bIns="46124" anchor="t" anchorCtr="0">
            <a:noAutofit/>
          </a:bodyPr>
          <a:lstStyle/>
          <a:p>
            <a:pPr marL="0" indent="0"/>
            <a:r>
              <a:rPr lang="en-US"/>
              <a:t>Suggested new slide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for</a:t>
            </a:r>
            <a:r>
              <a:rPr lang="en-US"/>
              <a:t> Officer PME Continuum</a:t>
            </a:r>
            <a:endParaRPr/>
          </a:p>
        </p:txBody>
      </p:sp>
      <p:sp>
        <p:nvSpPr>
          <p:cNvPr id="788" name="Google Shape;788;g1472c1d6837_0_3:notes"/>
          <p:cNvSpPr txBox="1">
            <a:spLocks noGrp="1"/>
          </p:cNvSpPr>
          <p:nvPr>
            <p:ph type="sldNum" idx="12"/>
          </p:nvPr>
        </p:nvSpPr>
        <p:spPr>
          <a:xfrm>
            <a:off x="3884617" y="8829968"/>
            <a:ext cx="2971800" cy="464700"/>
          </a:xfrm>
          <a:prstGeom prst="rect">
            <a:avLst/>
          </a:prstGeom>
        </p:spPr>
        <p:txBody>
          <a:bodyPr spcFirstLastPara="1" wrap="square" lIns="92248" tIns="46124" rIns="92248" bIns="46124" anchor="b" anchorCtr="0">
            <a:noAutofit/>
          </a:bodyPr>
          <a:lstStyle/>
          <a:p>
            <a:pPr algn="r"/>
            <a:fld id="{00000000-1234-1234-1234-123412341234}" type="slidenum">
              <a:rPr lang="en-US"/>
              <a:pPr algn="r"/>
              <a:t>5</a:t>
            </a:fld>
            <a:endParaRPr/>
          </a:p>
        </p:txBody>
      </p:sp>
    </p:spTree>
    <p:extLst>
      <p:ext uri="{BB962C8B-B14F-4D97-AF65-F5344CB8AC3E}">
        <p14:creationId xmlns:p14="http://schemas.microsoft.com/office/powerpoint/2010/main" val="328393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2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29:notes"/>
          <p:cNvSpPr txBox="1">
            <a:spLocks noGrp="1"/>
          </p:cNvSpPr>
          <p:nvPr>
            <p:ph type="body" idx="1"/>
          </p:nvPr>
        </p:nvSpPr>
        <p:spPr>
          <a:xfrm>
            <a:off x="685800" y="4415792"/>
            <a:ext cx="5486400" cy="4183380"/>
          </a:xfrm>
          <a:prstGeom prst="rect">
            <a:avLst/>
          </a:prstGeom>
          <a:noFill/>
          <a:ln>
            <a:noFill/>
          </a:ln>
        </p:spPr>
        <p:txBody>
          <a:bodyPr spcFirstLastPara="1" wrap="square" lIns="92248" tIns="46124" rIns="92248" bIns="46124" anchor="t" anchorCtr="0">
            <a:noAutofit/>
          </a:bodyPr>
          <a:lstStyle/>
          <a:p>
            <a:pPr marL="0" indent="0"/>
            <a:endParaRPr/>
          </a:p>
        </p:txBody>
      </p:sp>
      <p:sp>
        <p:nvSpPr>
          <p:cNvPr id="795" name="Google Shape;795;p29:notes"/>
          <p:cNvSpPr txBox="1">
            <a:spLocks noGrp="1"/>
          </p:cNvSpPr>
          <p:nvPr>
            <p:ph type="sldNum" idx="12"/>
          </p:nvPr>
        </p:nvSpPr>
        <p:spPr>
          <a:xfrm>
            <a:off x="3884617" y="8829968"/>
            <a:ext cx="2971800" cy="464820"/>
          </a:xfrm>
          <a:prstGeom prst="rect">
            <a:avLst/>
          </a:prstGeom>
          <a:noFill/>
          <a:ln>
            <a:noFill/>
          </a:ln>
        </p:spPr>
        <p:txBody>
          <a:bodyPr spcFirstLastPara="1" wrap="square" lIns="92248" tIns="46124" rIns="92248" bIns="46124"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102811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5" name="Google Shape;485;p8:notes"/>
          <p:cNvSpPr txBox="1">
            <a:spLocks noGrp="1"/>
          </p:cNvSpPr>
          <p:nvPr>
            <p:ph type="body" idx="1"/>
          </p:nvPr>
        </p:nvSpPr>
        <p:spPr>
          <a:xfrm>
            <a:off x="685800" y="4415792"/>
            <a:ext cx="5486400" cy="4183380"/>
          </a:xfrm>
          <a:prstGeom prst="rect">
            <a:avLst/>
          </a:prstGeom>
          <a:noFill/>
          <a:ln>
            <a:noFill/>
          </a:ln>
        </p:spPr>
        <p:txBody>
          <a:bodyPr spcFirstLastPara="1" wrap="square" lIns="92271" tIns="46137" rIns="92271" bIns="46137" anchor="t" anchorCtr="0">
            <a:noAutofit/>
          </a:bodyPr>
          <a:lstStyle/>
          <a:p>
            <a:pPr marL="0" indent="0"/>
            <a:endParaRPr/>
          </a:p>
        </p:txBody>
      </p:sp>
      <p:sp>
        <p:nvSpPr>
          <p:cNvPr id="486" name="Google Shape;486;p8:notes"/>
          <p:cNvSpPr txBox="1">
            <a:spLocks noGrp="1"/>
          </p:cNvSpPr>
          <p:nvPr>
            <p:ph type="sldNum" idx="12"/>
          </p:nvPr>
        </p:nvSpPr>
        <p:spPr>
          <a:xfrm>
            <a:off x="3884617" y="8829968"/>
            <a:ext cx="2971800" cy="464820"/>
          </a:xfrm>
          <a:prstGeom prst="rect">
            <a:avLst/>
          </a:prstGeom>
          <a:noFill/>
          <a:ln>
            <a:noFill/>
          </a:ln>
        </p:spPr>
        <p:txBody>
          <a:bodyPr spcFirstLastPara="1" wrap="square" lIns="92271" tIns="46137" rIns="92271" bIns="46137" anchor="b" anchorCtr="0">
            <a:noAutofit/>
          </a:bodyPr>
          <a:lstStyle/>
          <a:p>
            <a:pPr algn="r"/>
            <a:fld id="{00000000-1234-1234-1234-123412341234}" type="slidenum">
              <a:rPr lang="en-US">
                <a:solidFill>
                  <a:srgbClr val="000000"/>
                </a:solidFill>
              </a:rPr>
              <a:pPr algn="r"/>
              <a:t>7</a:t>
            </a:fld>
            <a:endParaRPr>
              <a:solidFill>
                <a:srgbClr val="000000"/>
              </a:solidFill>
            </a:endParaRPr>
          </a:p>
        </p:txBody>
      </p:sp>
    </p:spTree>
    <p:extLst>
      <p:ext uri="{BB962C8B-B14F-4D97-AF65-F5344CB8AC3E}">
        <p14:creationId xmlns:p14="http://schemas.microsoft.com/office/powerpoint/2010/main" val="143372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b8232acfc8_0_0:notes"/>
          <p:cNvSpPr txBox="1">
            <a:spLocks noGrp="1"/>
          </p:cNvSpPr>
          <p:nvPr>
            <p:ph type="sldNum" idx="12"/>
          </p:nvPr>
        </p:nvSpPr>
        <p:spPr>
          <a:xfrm>
            <a:off x="3800165" y="8685216"/>
            <a:ext cx="2907196" cy="457200"/>
          </a:xfrm>
          <a:prstGeom prst="rect">
            <a:avLst/>
          </a:prstGeom>
          <a:noFill/>
          <a:ln>
            <a:noFill/>
          </a:ln>
        </p:spPr>
        <p:txBody>
          <a:bodyPr spcFirstLastPara="1" wrap="square" lIns="90463" tIns="45219" rIns="90463" bIns="45219" anchor="b" anchorCtr="0">
            <a:noAutofit/>
          </a:bodyPr>
          <a:lstStyle/>
          <a:p>
            <a:pPr algn="r">
              <a:buSzPts val="1200"/>
            </a:pPr>
            <a:fld id="{00000000-1234-1234-1234-123412341234}" type="slidenum">
              <a:rPr lang="en-US" sz="1200"/>
              <a:pPr algn="r">
                <a:buSzPts val="1200"/>
              </a:pPr>
              <a:t>8</a:t>
            </a:fld>
            <a:endParaRPr sz="1200"/>
          </a:p>
        </p:txBody>
      </p:sp>
      <p:sp>
        <p:nvSpPr>
          <p:cNvPr id="179" name="Google Shape;179;gb8232acfc8_0_0:notes"/>
          <p:cNvSpPr>
            <a:spLocks noGrp="1" noRot="1" noChangeAspect="1"/>
          </p:cNvSpPr>
          <p:nvPr>
            <p:ph type="sldImg" idx="2"/>
          </p:nvPr>
        </p:nvSpPr>
        <p:spPr>
          <a:xfrm>
            <a:off x="1068388"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 name="Google Shape;180;gb8232acfc8_0_0:notes"/>
          <p:cNvSpPr txBox="1">
            <a:spLocks noGrp="1"/>
          </p:cNvSpPr>
          <p:nvPr>
            <p:ph type="body" idx="1"/>
          </p:nvPr>
        </p:nvSpPr>
        <p:spPr>
          <a:xfrm>
            <a:off x="670893" y="4343402"/>
            <a:ext cx="5367130" cy="4114800"/>
          </a:xfrm>
          <a:prstGeom prst="rect">
            <a:avLst/>
          </a:prstGeom>
          <a:noFill/>
          <a:ln>
            <a:noFill/>
          </a:ln>
        </p:spPr>
        <p:txBody>
          <a:bodyPr spcFirstLastPara="1" wrap="square" lIns="90463" tIns="45219" rIns="90463" bIns="45219" anchor="t" anchorCtr="0">
            <a:noAutofit/>
          </a:bodyPr>
          <a:lstStyle/>
          <a:p>
            <a:pPr marL="0" indent="0"/>
            <a:endParaRPr>
              <a:latin typeface="Arial"/>
              <a:ea typeface="Arial"/>
              <a:cs typeface="Arial"/>
              <a:sym typeface="Arial"/>
            </a:endParaRPr>
          </a:p>
        </p:txBody>
      </p:sp>
    </p:spTree>
    <p:extLst>
      <p:ext uri="{BB962C8B-B14F-4D97-AF65-F5344CB8AC3E}">
        <p14:creationId xmlns:p14="http://schemas.microsoft.com/office/powerpoint/2010/main" val="113971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6:notes"/>
          <p:cNvSpPr txBox="1">
            <a:spLocks noGrp="1"/>
          </p:cNvSpPr>
          <p:nvPr>
            <p:ph type="body" idx="1"/>
          </p:nvPr>
        </p:nvSpPr>
        <p:spPr>
          <a:xfrm>
            <a:off x="701039" y="4415791"/>
            <a:ext cx="5608319" cy="4183379"/>
          </a:xfrm>
          <a:prstGeom prst="rect">
            <a:avLst/>
          </a:prstGeom>
          <a:noFill/>
          <a:ln>
            <a:noFill/>
          </a:ln>
        </p:spPr>
        <p:txBody>
          <a:bodyPr spcFirstLastPara="1" wrap="square" lIns="91406" tIns="91406" rIns="91406" bIns="91406" anchor="t" anchorCtr="0">
            <a:noAutofit/>
          </a:bodyPr>
          <a:lstStyle/>
          <a:p>
            <a:pPr marL="0" indent="0">
              <a:buSzPts val="1200"/>
            </a:pPr>
            <a:endParaRPr/>
          </a:p>
        </p:txBody>
      </p:sp>
      <p:sp>
        <p:nvSpPr>
          <p:cNvPr id="362" name="Google Shape;362;p4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7866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4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 name="Google Shape;16;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6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6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46"/>
          <p:cNvSpPr txBox="1">
            <a:spLocks noGrp="1"/>
          </p:cNvSpPr>
          <p:nvPr>
            <p:ph type="title"/>
          </p:nvPr>
        </p:nvSpPr>
        <p:spPr>
          <a:xfrm>
            <a:off x="457200" y="152400"/>
            <a:ext cx="8229600" cy="71596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600"/>
              <a:buFont typeface="Arial"/>
              <a:buNone/>
              <a:defRPr sz="3600" b="1" i="1"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4" name="Google Shape;104;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6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6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10" name="Google Shape;110;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p67"/>
          <p:cNvSpPr txBox="1">
            <a:spLocks noGrp="1"/>
          </p:cNvSpPr>
          <p:nvPr>
            <p:ph type="title"/>
          </p:nvPr>
        </p:nvSpPr>
        <p:spPr>
          <a:xfrm>
            <a:off x="457200" y="180110"/>
            <a:ext cx="8229600" cy="71596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600"/>
              <a:buFont typeface="Arial"/>
              <a:buNone/>
              <a:defRPr sz="3600" b="1" i="1"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6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6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sp>
        <p:nvSpPr>
          <p:cNvPr id="121" name="Google Shape;121;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3" name="Google Shape;123;p6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4" name="Google Shape;124;p6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5" name="Google Shape;125;p6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6" name="Google Shape;126;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1" name="Google Shape;13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3" name="Google Shape;13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8" name="Google Shape;138;p70"/>
          <p:cNvSpPr/>
          <p:nvPr/>
        </p:nvSpPr>
        <p:spPr>
          <a:xfrm>
            <a:off x="0" y="0"/>
            <a:ext cx="9144000" cy="121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9"/>
        <p:cNvGrpSpPr/>
        <p:nvPr/>
      </p:nvGrpSpPr>
      <p:grpSpPr>
        <a:xfrm>
          <a:off x="0" y="0"/>
          <a:ext cx="0" cy="0"/>
          <a:chOff x="0" y="0"/>
          <a:chExt cx="0" cy="0"/>
        </a:xfrm>
      </p:grpSpPr>
      <p:sp>
        <p:nvSpPr>
          <p:cNvPr id="140" name="Google Shape;140;p7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Google Shape;141;p7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Google Shape;142;p7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3" name="Google Shape;14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4" name="Google Shape;14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p7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7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9" name="Google Shape;149;p7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0" name="Google Shape;150;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42"/>
          <p:cNvSpPr txBox="1">
            <a:spLocks noGrp="1"/>
          </p:cNvSpPr>
          <p:nvPr>
            <p:ph type="title"/>
          </p:nvPr>
        </p:nvSpPr>
        <p:spPr>
          <a:xfrm>
            <a:off x="457200" y="152400"/>
            <a:ext cx="8229600" cy="71596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600"/>
              <a:buFont typeface="Arial"/>
              <a:buNone/>
              <a:defRPr sz="3600" b="1" i="1"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3"/>
        <p:cNvGrpSpPr/>
        <p:nvPr/>
      </p:nvGrpSpPr>
      <p:grpSpPr>
        <a:xfrm>
          <a:off x="0" y="0"/>
          <a:ext cx="0" cy="0"/>
          <a:chOff x="0" y="0"/>
          <a:chExt cx="0" cy="0"/>
        </a:xfrm>
      </p:grpSpPr>
      <p:sp>
        <p:nvSpPr>
          <p:cNvPr id="154" name="Google Shape;154;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7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Google Shape;156;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9"/>
        <p:cNvGrpSpPr/>
        <p:nvPr/>
      </p:nvGrpSpPr>
      <p:grpSpPr>
        <a:xfrm>
          <a:off x="0" y="0"/>
          <a:ext cx="0" cy="0"/>
          <a:chOff x="0" y="0"/>
          <a:chExt cx="0" cy="0"/>
        </a:xfrm>
      </p:grpSpPr>
      <p:sp>
        <p:nvSpPr>
          <p:cNvPr id="160" name="Google Shape;160;p7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7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67"/>
        <p:cNvGrpSpPr/>
        <p:nvPr/>
      </p:nvGrpSpPr>
      <p:grpSpPr>
        <a:xfrm>
          <a:off x="0" y="0"/>
          <a:ext cx="0" cy="0"/>
          <a:chOff x="0" y="0"/>
          <a:chExt cx="0" cy="0"/>
        </a:xfrm>
      </p:grpSpPr>
      <p:sp>
        <p:nvSpPr>
          <p:cNvPr id="168" name="Google Shape;168;p77"/>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69"/>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6572DFB-A74F-4F8A-811C-6CA7D58E973C}" type="datetime1">
              <a:rPr lang="en-US" smtClean="0"/>
              <a:t>11/30/2022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756343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prstGeom prst="rect">
            <a:avLst/>
          </a:prstGeom>
        </p:spPr>
        <p:txBody>
          <a:bodyPr/>
          <a:lstStyle>
            <a:lvl1pPr>
              <a:defRPr sz="3600" b="1" i="1">
                <a:effectLst/>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DD14BC5-F88E-41CD-AFA8-D83C65B823DF}" type="datetime1">
              <a:rPr lang="en-US" smtClean="0"/>
              <a:t>11/30/2022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3713883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8F9105-4FD0-4229-BC1F-6D0C867708B0}" type="datetime1">
              <a:rPr lang="en-US" smtClean="0"/>
              <a:t>11/30/2022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3790384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10"/>
            <a:ext cx="8229600" cy="715962"/>
          </a:xfrm>
          <a:prstGeom prst="rect">
            <a:avLst/>
          </a:prstGeom>
        </p:spPr>
        <p:txBody>
          <a:bodyPr/>
          <a:lstStyle>
            <a:lvl1pPr>
              <a:defRPr sz="3600" b="1" i="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C37F3D3-F718-4C67-A902-5A7C72BE6440}" type="datetime1">
              <a:rPr lang="en-US" smtClean="0"/>
              <a:t>11/30/2022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1574092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3"/>
        <p:cNvGrpSpPr/>
        <p:nvPr/>
      </p:nvGrpSpPr>
      <p:grpSpPr>
        <a:xfrm>
          <a:off x="0" y="0"/>
          <a:ext cx="0" cy="0"/>
          <a:chOff x="0" y="0"/>
          <a:chExt cx="0" cy="0"/>
        </a:xfrm>
      </p:grpSpPr>
      <p:sp>
        <p:nvSpPr>
          <p:cNvPr id="34" name="Google Shape;34;p55"/>
          <p:cNvSpPr txBox="1">
            <a:spLocks noGrp="1"/>
          </p:cNvSpPr>
          <p:nvPr>
            <p:ph type="sldNum" idx="12"/>
          </p:nvPr>
        </p:nvSpPr>
        <p:spPr>
          <a:xfrm>
            <a:off x="6971900" y="64447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r>
              <a:rPr lang="en-US"/>
              <a:t>15</a:t>
            </a:r>
            <a:endParaRPr/>
          </a:p>
        </p:txBody>
      </p:sp>
      <p:sp>
        <p:nvSpPr>
          <p:cNvPr id="35" name="Google Shape;35;p55"/>
          <p:cNvSpPr txBox="1">
            <a:spLocks noGrp="1"/>
          </p:cNvSpPr>
          <p:nvPr>
            <p:ph type="body" idx="1"/>
          </p:nvPr>
        </p:nvSpPr>
        <p:spPr>
          <a:xfrm>
            <a:off x="685800" y="1089025"/>
            <a:ext cx="7767638" cy="5202238"/>
          </a:xfrm>
          <a:prstGeom prst="rect">
            <a:avLst/>
          </a:prstGeom>
          <a:noFill/>
          <a:ln>
            <a:noFill/>
          </a:ln>
        </p:spPr>
        <p:txBody>
          <a:bodyPr spcFirstLastPara="1" wrap="square" lIns="90000" tIns="46800" rIns="90000" bIns="468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8633030-CD82-4A17-A022-9A21035A26AA}" type="datetime1">
              <a:rPr lang="en-US" smtClean="0"/>
              <a:t>11/30/2022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1770630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DDC907E-A484-4CF9-AC77-E4FA5CB84EA1}" type="datetime1">
              <a:rPr lang="en-US" smtClean="0"/>
              <a:t>11/30/2022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1263556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DBCFCA5-DB97-453B-90C6-A16DEA34788B}" type="datetime1">
              <a:rPr lang="en-US" smtClean="0"/>
              <a:t>11/30/2022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
        <p:nvSpPr>
          <p:cNvPr id="5" name="Rectangle 4"/>
          <p:cNvSpPr/>
          <p:nvPr userDrawn="1"/>
        </p:nvSpPr>
        <p:spPr>
          <a:xfrm>
            <a:off x="0" y="0"/>
            <a:ext cx="9144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511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A09660B-D014-455E-B335-BC1305A08D4E}" type="datetime1">
              <a:rPr lang="en-US" smtClean="0"/>
              <a:t>11/30/2022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1526473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E94F9F-70A9-4EC6-8918-31804F0ADF64}" type="datetime1">
              <a:rPr lang="en-US" smtClean="0"/>
              <a:t>11/30/2022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3624966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2A8F7-28EF-49C6-A1C8-3E890606B3E3}" type="datetime1">
              <a:rPr lang="en-US" smtClean="0"/>
              <a:t>11/30/2022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120632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BFA4CD8-CC1F-4F4E-BCA9-4F4D7B745020}" type="datetime1">
              <a:rPr lang="en-US" smtClean="0"/>
              <a:t>11/30/2022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F39F1C-5187-41A3-B7E2-3504DEA7C1BB}" type="slidenum">
              <a:rPr lang="en-US" smtClean="0"/>
              <a:pPr/>
              <a:t>‹#›</a:t>
            </a:fld>
            <a:endParaRPr lang="en-US"/>
          </a:p>
        </p:txBody>
      </p:sp>
    </p:spTree>
    <p:extLst>
      <p:ext uri="{BB962C8B-B14F-4D97-AF65-F5344CB8AC3E}">
        <p14:creationId xmlns:p14="http://schemas.microsoft.com/office/powerpoint/2010/main" val="673610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33005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28297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71900" y="6444750"/>
            <a:ext cx="2133600" cy="365125"/>
          </a:xfrm>
          <a:prstGeom prst="rect">
            <a:avLst/>
          </a:prstGeom>
        </p:spPr>
        <p:txBody>
          <a:bodyPr/>
          <a:lstStyle>
            <a:lvl1pPr>
              <a:defRPr>
                <a:solidFill>
                  <a:schemeClr val="tx1"/>
                </a:solidFill>
              </a:defRPr>
            </a:lvl1pPr>
          </a:lstStyle>
          <a:p>
            <a:r>
              <a:rPr lang="en-US" dirty="0" smtClean="0">
                <a:solidFill>
                  <a:srgbClr val="000000"/>
                </a:solidFill>
              </a:rPr>
              <a:t>15</a:t>
            </a:r>
            <a:endParaRPr lang="en-US" dirty="0">
              <a:solidFill>
                <a:srgbClr val="000000"/>
              </a:solidFill>
            </a:endParaRPr>
          </a:p>
        </p:txBody>
      </p:sp>
      <p:sp>
        <p:nvSpPr>
          <p:cNvPr id="4" name="Rectangle 2"/>
          <p:cNvSpPr>
            <a:spLocks noGrp="1" noChangeArrowheads="1"/>
          </p:cNvSpPr>
          <p:nvPr>
            <p:ph idx="1"/>
          </p:nvPr>
        </p:nvSpPr>
        <p:spPr bwMode="auto">
          <a:xfrm>
            <a:off x="685800" y="1089025"/>
            <a:ext cx="7767638" cy="520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Tree>
    <p:extLst>
      <p:ext uri="{BB962C8B-B14F-4D97-AF65-F5344CB8AC3E}">
        <p14:creationId xmlns:p14="http://schemas.microsoft.com/office/powerpoint/2010/main" val="36171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Google Shape;39;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957280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type="objOnly">
  <p:cSld name="1_Content">
    <p:spTree>
      <p:nvGrpSpPr>
        <p:cNvPr id="1" name="Shape 167"/>
        <p:cNvGrpSpPr/>
        <p:nvPr/>
      </p:nvGrpSpPr>
      <p:grpSpPr>
        <a:xfrm>
          <a:off x="0" y="0"/>
          <a:ext cx="0" cy="0"/>
          <a:chOff x="0" y="0"/>
          <a:chExt cx="0" cy="0"/>
        </a:xfrm>
      </p:grpSpPr>
      <p:sp>
        <p:nvSpPr>
          <p:cNvPr id="168" name="Google Shape;168;p115"/>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57298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20" name="Google Shape;20;p47"/>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 name="Google Shape;21;p47"/>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 name="Google Shape;22;p4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4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24" name="Google Shape;24;p4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6675" y="66675"/>
            <a:ext cx="1066799" cy="1126066"/>
          </a:xfrm>
          <a:prstGeom prst="rect">
            <a:avLst/>
          </a:prstGeom>
          <a:noFill/>
          <a:ln>
            <a:noFill/>
          </a:ln>
        </p:spPr>
      </p:pic>
      <p:sp>
        <p:nvSpPr>
          <p:cNvPr id="25" name="Google Shape;25;p4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599590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
        <p:cNvGrpSpPr/>
        <p:nvPr/>
      </p:nvGrpSpPr>
      <p:grpSpPr>
        <a:xfrm>
          <a:off x="0" y="0"/>
          <a:ext cx="0" cy="0"/>
          <a:chOff x="0" y="0"/>
          <a:chExt cx="0" cy="0"/>
        </a:xfrm>
      </p:grpSpPr>
      <p:sp>
        <p:nvSpPr>
          <p:cNvPr id="27" name="Google Shape;27;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28" name="Google Shape;28;p48"/>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48"/>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4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32" name="Google Shape;32;p4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066799" cy="1126066"/>
          </a:xfrm>
          <a:prstGeom prst="rect">
            <a:avLst/>
          </a:prstGeom>
          <a:noFill/>
          <a:ln>
            <a:noFill/>
          </a:ln>
        </p:spPr>
      </p:pic>
      <p:sp>
        <p:nvSpPr>
          <p:cNvPr id="33" name="Google Shape;33;p4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a:lvl1pPr>
            <a:lvl2pPr marL="0" marR="0" lvl="1" indent="0" algn="r">
              <a:lnSpc>
                <a:spcPct val="100000"/>
              </a:lnSpc>
              <a:spcBef>
                <a:spcPts val="0"/>
              </a:spcBef>
              <a:spcAft>
                <a:spcPts val="0"/>
              </a:spcAft>
              <a:buClr>
                <a:srgbClr val="000000"/>
              </a:buClr>
              <a:buSzPts val="1200"/>
              <a:buFont typeface="Arial"/>
              <a:buNone/>
              <a:defRPr/>
            </a:lvl2pPr>
            <a:lvl3pPr marL="0" marR="0" lvl="2" indent="0" algn="r">
              <a:lnSpc>
                <a:spcPct val="100000"/>
              </a:lnSpc>
              <a:spcBef>
                <a:spcPts val="0"/>
              </a:spcBef>
              <a:spcAft>
                <a:spcPts val="0"/>
              </a:spcAft>
              <a:buClr>
                <a:srgbClr val="000000"/>
              </a:buClr>
              <a:buSzPts val="1200"/>
              <a:buFont typeface="Arial"/>
              <a:buNone/>
              <a:defRPr/>
            </a:lvl3pPr>
            <a:lvl4pPr marL="0" marR="0" lvl="3" indent="0" algn="r">
              <a:lnSpc>
                <a:spcPct val="100000"/>
              </a:lnSpc>
              <a:spcBef>
                <a:spcPts val="0"/>
              </a:spcBef>
              <a:spcAft>
                <a:spcPts val="0"/>
              </a:spcAft>
              <a:buClr>
                <a:srgbClr val="000000"/>
              </a:buClr>
              <a:buSzPts val="1200"/>
              <a:buFont typeface="Arial"/>
              <a:buNone/>
              <a:defRPr/>
            </a:lvl4pPr>
            <a:lvl5pPr marL="0" marR="0" lvl="4" indent="0" algn="r">
              <a:lnSpc>
                <a:spcPct val="100000"/>
              </a:lnSpc>
              <a:spcBef>
                <a:spcPts val="0"/>
              </a:spcBef>
              <a:spcAft>
                <a:spcPts val="0"/>
              </a:spcAft>
              <a:buClr>
                <a:srgbClr val="000000"/>
              </a:buClr>
              <a:buSzPts val="1200"/>
              <a:buFont typeface="Arial"/>
              <a:buNone/>
              <a:defRPr/>
            </a:lvl5pPr>
            <a:lvl6pPr marL="0" marR="0" lvl="5" indent="0" algn="r">
              <a:lnSpc>
                <a:spcPct val="100000"/>
              </a:lnSpc>
              <a:spcBef>
                <a:spcPts val="0"/>
              </a:spcBef>
              <a:spcAft>
                <a:spcPts val="0"/>
              </a:spcAft>
              <a:buClr>
                <a:srgbClr val="000000"/>
              </a:buClr>
              <a:buSzPts val="1200"/>
              <a:buFont typeface="Arial"/>
              <a:buNone/>
              <a:defRPr/>
            </a:lvl6pPr>
            <a:lvl7pPr marL="0" marR="0" lvl="6" indent="0" algn="r">
              <a:lnSpc>
                <a:spcPct val="100000"/>
              </a:lnSpc>
              <a:spcBef>
                <a:spcPts val="0"/>
              </a:spcBef>
              <a:spcAft>
                <a:spcPts val="0"/>
              </a:spcAft>
              <a:buClr>
                <a:srgbClr val="000000"/>
              </a:buClr>
              <a:buSzPts val="1200"/>
              <a:buFont typeface="Arial"/>
              <a:buNone/>
              <a:defRPr/>
            </a:lvl7pPr>
            <a:lvl8pPr marL="0" marR="0" lvl="7" indent="0" algn="r">
              <a:lnSpc>
                <a:spcPct val="100000"/>
              </a:lnSpc>
              <a:spcBef>
                <a:spcPts val="0"/>
              </a:spcBef>
              <a:spcAft>
                <a:spcPts val="0"/>
              </a:spcAft>
              <a:buClr>
                <a:srgbClr val="000000"/>
              </a:buClr>
              <a:buSzPts val="1200"/>
              <a:buFont typeface="Arial"/>
              <a:buNone/>
              <a:defRPr/>
            </a:lvl8pPr>
            <a:lvl9pPr marL="0" marR="0" lvl="8" indent="0" algn="r">
              <a:lnSpc>
                <a:spcPct val="100000"/>
              </a:lnSpc>
              <a:spcBef>
                <a:spcPts val="0"/>
              </a:spcBef>
              <a:spcAft>
                <a:spcPts val="0"/>
              </a:spcAft>
              <a:buClr>
                <a:srgbClr val="000000"/>
              </a:buClr>
              <a:buSzPts val="1200"/>
              <a:buFont typeface="Arial"/>
              <a:buNone/>
              <a:defRPr/>
            </a:lvl9pPr>
          </a:lstStyle>
          <a:p>
            <a:fld id="{00000000-1234-1234-1234-123412341234}" type="slidenum">
              <a:rPr lang="en-US"/>
              <a:pPr/>
              <a:t>‹#›</a:t>
            </a:fld>
            <a:endParaRPr/>
          </a:p>
        </p:txBody>
      </p:sp>
    </p:spTree>
    <p:extLst>
      <p:ext uri="{BB962C8B-B14F-4D97-AF65-F5344CB8AC3E}">
        <p14:creationId xmlns:p14="http://schemas.microsoft.com/office/powerpoint/2010/main" val="91831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36" name="Google Shape;36;p49"/>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Google Shape;37;p49"/>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 name="Google Shape;38;p49"/>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49"/>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Google Shape;40;p4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4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42" name="Google Shape;42;p4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066799" cy="1126066"/>
          </a:xfrm>
          <a:prstGeom prst="rect">
            <a:avLst/>
          </a:prstGeom>
          <a:noFill/>
          <a:ln>
            <a:noFill/>
          </a:ln>
        </p:spPr>
      </p:pic>
      <p:sp>
        <p:nvSpPr>
          <p:cNvPr id="43" name="Google Shape;43;p4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901942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46" name="Google Shape;46;p50"/>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7" name="Google Shape;47;p5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5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49" name="Google Shape;49;p5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066799" cy="1126066"/>
          </a:xfrm>
          <a:prstGeom prst="rect">
            <a:avLst/>
          </a:prstGeom>
          <a:noFill/>
          <a:ln>
            <a:noFill/>
          </a:ln>
        </p:spPr>
      </p:pic>
      <p:sp>
        <p:nvSpPr>
          <p:cNvPr id="50" name="Google Shape;50;p5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894837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
        <p:cNvGrpSpPr/>
        <p:nvPr/>
      </p:nvGrpSpPr>
      <p:grpSpPr>
        <a:xfrm>
          <a:off x="0" y="0"/>
          <a:ext cx="0" cy="0"/>
          <a:chOff x="0" y="0"/>
          <a:chExt cx="0" cy="0"/>
        </a:xfrm>
      </p:grpSpPr>
      <p:sp>
        <p:nvSpPr>
          <p:cNvPr id="52" name="Google Shape;52;p51"/>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53" name="Google Shape;53;p51"/>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5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5" name="Google Shape;55;p5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5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57" name="Google Shape;57;p5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6675" y="66675"/>
            <a:ext cx="1066799" cy="1126066"/>
          </a:xfrm>
          <a:prstGeom prst="rect">
            <a:avLst/>
          </a:prstGeom>
          <a:noFill/>
          <a:ln>
            <a:noFill/>
          </a:ln>
        </p:spPr>
      </p:pic>
      <p:sp>
        <p:nvSpPr>
          <p:cNvPr id="58" name="Google Shape;58;p5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733810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
        <p:cNvGrpSpPr/>
        <p:nvPr/>
      </p:nvGrpSpPr>
      <p:grpSpPr>
        <a:xfrm>
          <a:off x="0" y="0"/>
          <a:ext cx="0" cy="0"/>
          <a:chOff x="0" y="0"/>
          <a:chExt cx="0" cy="0"/>
        </a:xfrm>
      </p:grpSpPr>
      <p:sp>
        <p:nvSpPr>
          <p:cNvPr id="60" name="Google Shape;60;p5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61" name="Google Shape;61;p52"/>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5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5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5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736903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5"/>
        <p:cNvGrpSpPr/>
        <p:nvPr/>
      </p:nvGrpSpPr>
      <p:grpSpPr>
        <a:xfrm>
          <a:off x="0" y="0"/>
          <a:ext cx="0" cy="0"/>
          <a:chOff x="0" y="0"/>
          <a:chExt cx="0" cy="0"/>
        </a:xfrm>
      </p:grpSpPr>
      <p:sp>
        <p:nvSpPr>
          <p:cNvPr id="66" name="Google Shape;66;p53"/>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67" name="Google Shape;67;p53"/>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5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5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70" name="Google Shape;70;p5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6675" y="66675"/>
            <a:ext cx="1066799" cy="1126066"/>
          </a:xfrm>
          <a:prstGeom prst="rect">
            <a:avLst/>
          </a:prstGeom>
          <a:noFill/>
          <a:ln>
            <a:noFill/>
          </a:ln>
        </p:spPr>
      </p:pic>
      <p:sp>
        <p:nvSpPr>
          <p:cNvPr id="71" name="Google Shape;71;p5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2662393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8"/>
        <p:cNvGrpSpPr/>
        <p:nvPr/>
      </p:nvGrpSpPr>
      <p:grpSpPr>
        <a:xfrm>
          <a:off x="0" y="0"/>
          <a:ext cx="0" cy="0"/>
          <a:chOff x="0" y="0"/>
          <a:chExt cx="0" cy="0"/>
        </a:xfrm>
      </p:grpSpPr>
      <p:sp>
        <p:nvSpPr>
          <p:cNvPr id="179" name="Google Shape;179;p50"/>
          <p:cNvSpPr txBox="1">
            <a:spLocks noGrp="1"/>
          </p:cNvSpPr>
          <p:nvPr>
            <p:ph type="title"/>
          </p:nvPr>
        </p:nvSpPr>
        <p:spPr>
          <a:xfrm>
            <a:off x="457200" y="274638"/>
            <a:ext cx="8229600" cy="716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5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1" name="Google Shape;181;p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84" name="Google Shape;184;p50"/>
          <p:cNvPicPr preferRelativeResize="0"/>
          <p:nvPr/>
        </p:nvPicPr>
        <p:blipFill rotWithShape="1">
          <a:blip r:embed="rId2">
            <a:alphaModFix/>
          </a:blip>
          <a:srcRect/>
          <a:stretch/>
        </p:blipFill>
        <p:spPr>
          <a:xfrm>
            <a:off x="228600" y="147395"/>
            <a:ext cx="919163" cy="970447"/>
          </a:xfrm>
          <a:prstGeom prst="rect">
            <a:avLst/>
          </a:prstGeom>
          <a:noFill/>
          <a:ln>
            <a:noFill/>
          </a:ln>
        </p:spPr>
      </p:pic>
    </p:spTree>
    <p:extLst>
      <p:ext uri="{BB962C8B-B14F-4D97-AF65-F5344CB8AC3E}">
        <p14:creationId xmlns:p14="http://schemas.microsoft.com/office/powerpoint/2010/main" val="206635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58"/>
          <p:cNvSpPr txBox="1">
            <a:spLocks noGrp="1"/>
          </p:cNvSpPr>
          <p:nvPr>
            <p:ph type="title"/>
          </p:nvPr>
        </p:nvSpPr>
        <p:spPr>
          <a:xfrm>
            <a:off x="457200" y="180110"/>
            <a:ext cx="8229600" cy="71596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600"/>
              <a:buFont typeface="Arial"/>
              <a:buNone/>
              <a:defRPr sz="3600" b="1" i="1"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5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5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5"/>
        <p:cNvGrpSpPr/>
        <p:nvPr/>
      </p:nvGrpSpPr>
      <p:grpSpPr>
        <a:xfrm>
          <a:off x="0" y="0"/>
          <a:ext cx="0" cy="0"/>
          <a:chOff x="0" y="0"/>
          <a:chExt cx="0" cy="0"/>
        </a:xfrm>
      </p:grpSpPr>
      <p:sp>
        <p:nvSpPr>
          <p:cNvPr id="186" name="Google Shape;186;p9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9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560"/>
              </a:spcBef>
              <a:spcAft>
                <a:spcPts val="0"/>
              </a:spcAft>
              <a:buClr>
                <a:srgbClr val="888888"/>
              </a:buClr>
              <a:buSzPts val="2800"/>
              <a:buNone/>
              <a:defRPr>
                <a:solidFill>
                  <a:srgbClr val="888888"/>
                </a:solidFil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360"/>
              </a:spcBef>
              <a:spcAft>
                <a:spcPts val="0"/>
              </a:spcAft>
              <a:buClr>
                <a:srgbClr val="888888"/>
              </a:buClr>
              <a:buSzPts val="1800"/>
              <a:buNone/>
              <a:defRPr>
                <a:solidFill>
                  <a:srgbClr val="888888"/>
                </a:solidFill>
              </a:defRPr>
            </a:lvl4pPr>
            <a:lvl5pPr lvl="4" algn="ctr">
              <a:lnSpc>
                <a:spcPct val="100000"/>
              </a:lnSpc>
              <a:spcBef>
                <a:spcPts val="360"/>
              </a:spcBef>
              <a:spcAft>
                <a:spcPts val="0"/>
              </a:spcAft>
              <a:buClr>
                <a:srgbClr val="888888"/>
              </a:buClr>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8" name="Google Shape;188;p9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9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9985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1"/>
        <p:cNvGrpSpPr/>
        <p:nvPr/>
      </p:nvGrpSpPr>
      <p:grpSpPr>
        <a:xfrm>
          <a:off x="0" y="0"/>
          <a:ext cx="0" cy="0"/>
          <a:chOff x="0" y="0"/>
          <a:chExt cx="0" cy="0"/>
        </a:xfrm>
      </p:grpSpPr>
      <p:sp>
        <p:nvSpPr>
          <p:cNvPr id="192" name="Google Shape;192;p9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9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3712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5"/>
        <p:cNvGrpSpPr/>
        <p:nvPr/>
      </p:nvGrpSpPr>
      <p:grpSpPr>
        <a:xfrm>
          <a:off x="0" y="0"/>
          <a:ext cx="0" cy="0"/>
          <a:chOff x="0" y="0"/>
          <a:chExt cx="0" cy="0"/>
        </a:xfrm>
      </p:grpSpPr>
      <p:sp>
        <p:nvSpPr>
          <p:cNvPr id="196" name="Google Shape;196;p95"/>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95"/>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8" name="Google Shape;198;p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9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9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837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01"/>
        <p:cNvGrpSpPr/>
        <p:nvPr/>
      </p:nvGrpSpPr>
      <p:grpSpPr>
        <a:xfrm>
          <a:off x="0" y="0"/>
          <a:ext cx="0" cy="0"/>
          <a:chOff x="0" y="0"/>
          <a:chExt cx="0" cy="0"/>
        </a:xfrm>
      </p:grpSpPr>
      <p:sp>
        <p:nvSpPr>
          <p:cNvPr id="202" name="Google Shape;202;p96"/>
          <p:cNvSpPr txBox="1">
            <a:spLocks noGrp="1"/>
          </p:cNvSpPr>
          <p:nvPr>
            <p:ph type="title"/>
          </p:nvPr>
        </p:nvSpPr>
        <p:spPr>
          <a:xfrm>
            <a:off x="457200" y="274638"/>
            <a:ext cx="8229600" cy="716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9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04" name="Google Shape;204;p9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05" name="Google Shape;205;p9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06" name="Google Shape;206;p9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07" name="Google Shape;207;p9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9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10" name="Google Shape;210;p96"/>
          <p:cNvPicPr preferRelativeResize="0"/>
          <p:nvPr/>
        </p:nvPicPr>
        <p:blipFill rotWithShape="1">
          <a:blip r:embed="rId2">
            <a:alphaModFix/>
          </a:blip>
          <a:srcRect/>
          <a:stretch/>
        </p:blipFill>
        <p:spPr>
          <a:xfrm>
            <a:off x="228600" y="147395"/>
            <a:ext cx="919163" cy="970447"/>
          </a:xfrm>
          <a:prstGeom prst="rect">
            <a:avLst/>
          </a:prstGeom>
          <a:noFill/>
          <a:ln>
            <a:noFill/>
          </a:ln>
        </p:spPr>
      </p:pic>
    </p:spTree>
    <p:extLst>
      <p:ext uri="{BB962C8B-B14F-4D97-AF65-F5344CB8AC3E}">
        <p14:creationId xmlns:p14="http://schemas.microsoft.com/office/powerpoint/2010/main" val="1704399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1"/>
        <p:cNvGrpSpPr/>
        <p:nvPr/>
      </p:nvGrpSpPr>
      <p:grpSpPr>
        <a:xfrm>
          <a:off x="0" y="0"/>
          <a:ext cx="0" cy="0"/>
          <a:chOff x="0" y="0"/>
          <a:chExt cx="0" cy="0"/>
        </a:xfrm>
      </p:grpSpPr>
      <p:sp>
        <p:nvSpPr>
          <p:cNvPr id="212" name="Google Shape;212;p97"/>
          <p:cNvSpPr txBox="1">
            <a:spLocks noGrp="1"/>
          </p:cNvSpPr>
          <p:nvPr>
            <p:ph type="title"/>
          </p:nvPr>
        </p:nvSpPr>
        <p:spPr>
          <a:xfrm>
            <a:off x="457200" y="274638"/>
            <a:ext cx="8229600" cy="716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9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9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0818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16"/>
        <p:cNvGrpSpPr/>
        <p:nvPr/>
      </p:nvGrpSpPr>
      <p:grpSpPr>
        <a:xfrm>
          <a:off x="0" y="0"/>
          <a:ext cx="0" cy="0"/>
          <a:chOff x="0" y="0"/>
          <a:chExt cx="0" cy="0"/>
        </a:xfrm>
      </p:grpSpPr>
      <p:sp>
        <p:nvSpPr>
          <p:cNvPr id="217" name="Google Shape;217;p9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98"/>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19" name="Google Shape;219;p98"/>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20" name="Google Shape;220;p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1025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23"/>
        <p:cNvGrpSpPr/>
        <p:nvPr/>
      </p:nvGrpSpPr>
      <p:grpSpPr>
        <a:xfrm>
          <a:off x="0" y="0"/>
          <a:ext cx="0" cy="0"/>
          <a:chOff x="0" y="0"/>
          <a:chExt cx="0" cy="0"/>
        </a:xfrm>
      </p:grpSpPr>
      <p:sp>
        <p:nvSpPr>
          <p:cNvPr id="224" name="Google Shape;224;p99"/>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9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6" name="Google Shape;226;p99"/>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27" name="Google Shape;227;p9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9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727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30"/>
        <p:cNvGrpSpPr/>
        <p:nvPr/>
      </p:nvGrpSpPr>
      <p:grpSpPr>
        <a:xfrm>
          <a:off x="0" y="0"/>
          <a:ext cx="0" cy="0"/>
          <a:chOff x="0" y="0"/>
          <a:chExt cx="0" cy="0"/>
        </a:xfrm>
      </p:grpSpPr>
      <p:sp>
        <p:nvSpPr>
          <p:cNvPr id="231" name="Google Shape;231;p100"/>
          <p:cNvSpPr txBox="1">
            <a:spLocks noGrp="1"/>
          </p:cNvSpPr>
          <p:nvPr>
            <p:ph type="title"/>
          </p:nvPr>
        </p:nvSpPr>
        <p:spPr>
          <a:xfrm>
            <a:off x="457200" y="274638"/>
            <a:ext cx="8229600" cy="716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100"/>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3" name="Google Shape;233;p1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10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1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8977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36"/>
        <p:cNvGrpSpPr/>
        <p:nvPr/>
      </p:nvGrpSpPr>
      <p:grpSpPr>
        <a:xfrm>
          <a:off x="0" y="0"/>
          <a:ext cx="0" cy="0"/>
          <a:chOff x="0" y="0"/>
          <a:chExt cx="0" cy="0"/>
        </a:xfrm>
      </p:grpSpPr>
      <p:sp>
        <p:nvSpPr>
          <p:cNvPr id="237" name="Google Shape;237;p101"/>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101"/>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9" name="Google Shape;239;p10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1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10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692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5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Google Shape;53;p5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 name="Google Shape;54;p5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Google Shape;55;p5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6" name="Google Shape;56;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Google Shape;67;p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5" name="Google Shape;75;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6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4.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5.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0" descr="MCU logo antique"/>
          <p:cNvPicPr preferRelativeResize="0"/>
          <p:nvPr/>
        </p:nvPicPr>
        <p:blipFill rotWithShape="1">
          <a:blip r:embed="rId12">
            <a:alphaModFix/>
          </a:blip>
          <a:srcRect l="7559" r="6051"/>
          <a:stretch/>
        </p:blipFill>
        <p:spPr>
          <a:xfrm>
            <a:off x="-4434" y="3534"/>
            <a:ext cx="925244" cy="1066800"/>
          </a:xfrm>
          <a:prstGeom prst="rect">
            <a:avLst/>
          </a:prstGeom>
          <a:solidFill>
            <a:schemeClr val="lt1"/>
          </a:solidFill>
          <a:ln>
            <a:noFill/>
          </a:ln>
        </p:spPr>
      </p:pic>
      <p:sp>
        <p:nvSpPr>
          <p:cNvPr id="11" name="Google Shape;11;p40"/>
          <p:cNvSpPr txBox="1"/>
          <p:nvPr/>
        </p:nvSpPr>
        <p:spPr>
          <a:xfrm>
            <a:off x="8458200" y="6477000"/>
            <a:ext cx="609600" cy="246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b="0" i="0" u="none" strike="noStrike" cap="none">
                <a:solidFill>
                  <a:schemeClr val="dk1"/>
                </a:solidFill>
                <a:latin typeface="Calibri"/>
                <a:ea typeface="Calibri"/>
                <a:cs typeface="Calibri"/>
                <a:sym typeface="Calibri"/>
              </a:rPr>
              <a:t>‹#›</a:t>
            </a:fld>
            <a:endParaRPr sz="1000" b="0" i="0" u="none" strike="noStrike" cap="none">
              <a:solidFill>
                <a:schemeClr val="dk1"/>
              </a:solidFill>
              <a:latin typeface="Calibri"/>
              <a:ea typeface="Calibri"/>
              <a:cs typeface="Calibri"/>
              <a:sym typeface="Calibri"/>
            </a:endParaRPr>
          </a:p>
        </p:txBody>
      </p:sp>
      <p:cxnSp>
        <p:nvCxnSpPr>
          <p:cNvPr id="12" name="Google Shape;12;p40"/>
          <p:cNvCxnSpPr/>
          <p:nvPr/>
        </p:nvCxnSpPr>
        <p:spPr>
          <a:xfrm rot="10800000">
            <a:off x="-4434" y="1066800"/>
            <a:ext cx="9148434" cy="0"/>
          </a:xfrm>
          <a:prstGeom prst="straightConnector1">
            <a:avLst/>
          </a:prstGeom>
          <a:noFill/>
          <a:ln w="44450" cap="flat" cmpd="sng">
            <a:solidFill>
              <a:srgbClr val="FF0000"/>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7" r:id="rId5"/>
    <p:sldLayoutId id="2147483658" r:id="rId6"/>
    <p:sldLayoutId id="2147483660" r:id="rId7"/>
    <p:sldLayoutId id="2147483661"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pic>
        <p:nvPicPr>
          <p:cNvPr id="91" name="Google Shape;91;p45" descr="MCU logo antique"/>
          <p:cNvPicPr preferRelativeResize="0"/>
          <p:nvPr/>
        </p:nvPicPr>
        <p:blipFill rotWithShape="1">
          <a:blip r:embed="rId17">
            <a:alphaModFix/>
          </a:blip>
          <a:srcRect l="7559" r="6051"/>
          <a:stretch/>
        </p:blipFill>
        <p:spPr>
          <a:xfrm>
            <a:off x="-4434" y="3534"/>
            <a:ext cx="925244" cy="1066800"/>
          </a:xfrm>
          <a:prstGeom prst="rect">
            <a:avLst/>
          </a:prstGeom>
          <a:solidFill>
            <a:schemeClr val="lt1"/>
          </a:solidFill>
          <a:ln>
            <a:noFill/>
          </a:ln>
        </p:spPr>
      </p:pic>
      <p:sp>
        <p:nvSpPr>
          <p:cNvPr id="92" name="Google Shape;92;p45"/>
          <p:cNvSpPr txBox="1"/>
          <p:nvPr/>
        </p:nvSpPr>
        <p:spPr>
          <a:xfrm>
            <a:off x="8458200" y="6477000"/>
            <a:ext cx="609600" cy="246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rgbClr val="000000"/>
                </a:solidFill>
                <a:latin typeface="Calibri"/>
                <a:ea typeface="Calibri"/>
                <a:cs typeface="Calibri"/>
                <a:sym typeface="Calibri"/>
              </a:rPr>
              <a:t>‹#›</a:t>
            </a:fld>
            <a:endParaRPr sz="1000">
              <a:solidFill>
                <a:srgbClr val="000000"/>
              </a:solidFill>
              <a:latin typeface="Calibri"/>
              <a:ea typeface="Calibri"/>
              <a:cs typeface="Calibri"/>
              <a:sym typeface="Calibri"/>
            </a:endParaRPr>
          </a:p>
        </p:txBody>
      </p:sp>
      <p:cxnSp>
        <p:nvCxnSpPr>
          <p:cNvPr id="93" name="Google Shape;93;p45"/>
          <p:cNvCxnSpPr/>
          <p:nvPr/>
        </p:nvCxnSpPr>
        <p:spPr>
          <a:xfrm rot="10800000">
            <a:off x="-4434" y="1066800"/>
            <a:ext cx="9148434" cy="0"/>
          </a:xfrm>
          <a:prstGeom prst="straightConnector1">
            <a:avLst/>
          </a:prstGeom>
          <a:noFill/>
          <a:ln w="44450" cap="flat" cmpd="sng">
            <a:solidFill>
              <a:srgbClr val="FF0000"/>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3" descr="MCU logo antique"/>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7559" r="6052"/>
          <a:stretch/>
        </p:blipFill>
        <p:spPr bwMode="auto">
          <a:xfrm>
            <a:off x="-4434" y="3534"/>
            <a:ext cx="925244" cy="1066800"/>
          </a:xfrm>
          <a:prstGeom prst="rect">
            <a:avLst/>
          </a:prstGeom>
          <a:solidFill>
            <a:schemeClr val="bg1"/>
          </a:solidFill>
          <a:ln>
            <a:noFill/>
          </a:ln>
        </p:spPr>
      </p:pic>
      <p:sp>
        <p:nvSpPr>
          <p:cNvPr id="7" name="Text Box 4"/>
          <p:cNvSpPr txBox="1">
            <a:spLocks noChangeArrowheads="1"/>
          </p:cNvSpPr>
          <p:nvPr userDrawn="1"/>
        </p:nvSpPr>
        <p:spPr bwMode="auto">
          <a:xfrm>
            <a:off x="8458200" y="6477000"/>
            <a:ext cx="609600" cy="246063"/>
          </a:xfrm>
          <a:prstGeom prst="rect">
            <a:avLst/>
          </a:prstGeom>
          <a:noFill/>
          <a:ln w="9525">
            <a:noFill/>
            <a:miter lim="800000"/>
            <a:headEnd/>
            <a:tailEnd/>
          </a:ln>
          <a:effectLst/>
        </p:spPr>
        <p:txBody>
          <a:bodyPr>
            <a:spAutoFit/>
          </a:bodyPr>
          <a:lstStyle/>
          <a:p>
            <a:pPr algn="ctr">
              <a:spcBef>
                <a:spcPct val="50000"/>
              </a:spcBef>
              <a:defRPr/>
            </a:pPr>
            <a:fld id="{E3C0D289-D36F-4FD9-82F1-103141A214D7}" type="slidenum">
              <a:rPr lang="en-US" sz="1000"/>
              <a:pPr algn="ctr">
                <a:spcBef>
                  <a:spcPct val="50000"/>
                </a:spcBef>
                <a:defRPr/>
              </a:pPr>
              <a:t>‹#›</a:t>
            </a:fld>
            <a:endParaRPr lang="en-US" sz="1000" dirty="0"/>
          </a:p>
        </p:txBody>
      </p:sp>
      <p:cxnSp>
        <p:nvCxnSpPr>
          <p:cNvPr id="9" name="Straight Connector 8"/>
          <p:cNvCxnSpPr/>
          <p:nvPr userDrawn="1"/>
        </p:nvCxnSpPr>
        <p:spPr>
          <a:xfrm flipH="1">
            <a:off x="-4434" y="1066800"/>
            <a:ext cx="9148434" cy="0"/>
          </a:xfrm>
          <a:prstGeom prst="line">
            <a:avLst/>
          </a:prstGeom>
          <a:ln w="44450">
            <a:gradFill flip="none" rotWithShape="1">
              <a:gsLst>
                <a:gs pos="0">
                  <a:srgbClr val="FF0000"/>
                </a:gs>
                <a:gs pos="100000">
                  <a:srgbClr val="FFEBFA"/>
                </a:gs>
              </a:gsLst>
              <a:lin ang="10800000" scaled="0"/>
              <a:tileRect/>
            </a:gra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2563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88"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6"/>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p:nvPr/>
        </p:nvSpPr>
        <p:spPr>
          <a:xfrm>
            <a:off x="3981933" y="82746"/>
            <a:ext cx="1180130" cy="253916"/>
          </a:xfrm>
          <a:prstGeom prst="rect">
            <a:avLst/>
          </a:prstGeom>
          <a:noFill/>
          <a:ln>
            <a:noFill/>
          </a:ln>
        </p:spPr>
        <p:txBody>
          <a:bodyPr spcFirstLastPara="1" wrap="square" lIns="91425" tIns="45700" rIns="91425" bIns="45700" anchor="t" anchorCtr="0">
            <a:noAutofit/>
          </a:bodyPr>
          <a:lstStyle/>
          <a:p>
            <a:pPr algn="ctr"/>
            <a:r>
              <a:rPr lang="en-US" sz="1050" b="1">
                <a:solidFill>
                  <a:srgbClr val="92D050"/>
                </a:solidFill>
              </a:rPr>
              <a:t>UNCLASSIFIED</a:t>
            </a:r>
            <a:endParaRPr sz="1800"/>
          </a:p>
        </p:txBody>
      </p:sp>
      <p:sp>
        <p:nvSpPr>
          <p:cNvPr id="15" name="Google Shape;15;p46"/>
          <p:cNvSpPr/>
          <p:nvPr/>
        </p:nvSpPr>
        <p:spPr>
          <a:xfrm>
            <a:off x="3981932" y="6488667"/>
            <a:ext cx="1180130" cy="253916"/>
          </a:xfrm>
          <a:prstGeom prst="rect">
            <a:avLst/>
          </a:prstGeom>
          <a:noFill/>
          <a:ln>
            <a:noFill/>
          </a:ln>
        </p:spPr>
        <p:txBody>
          <a:bodyPr spcFirstLastPara="1" wrap="square" lIns="91425" tIns="45700" rIns="91425" bIns="45700" anchor="t" anchorCtr="0">
            <a:noAutofit/>
          </a:bodyPr>
          <a:lstStyle/>
          <a:p>
            <a:pPr algn="ctr"/>
            <a:r>
              <a:rPr lang="en-US" sz="1050" b="1">
                <a:solidFill>
                  <a:srgbClr val="92D050"/>
                </a:solidFill>
              </a:rPr>
              <a:t>UNCLASSIFIED</a:t>
            </a:r>
            <a:endParaRPr sz="1800"/>
          </a:p>
        </p:txBody>
      </p:sp>
      <p:pic>
        <p:nvPicPr>
          <p:cNvPr id="16" name="Google Shape;16;p46"/>
          <p:cNvPicPr preferRelativeResize="0"/>
          <p:nvPr/>
        </p:nvPicPr>
        <p:blipFill rotWithShape="1">
          <a:blip r:embed="rId9">
            <a:alphaModFix/>
          </a:blip>
          <a:srcRect/>
          <a:stretch/>
        </p:blipFill>
        <p:spPr>
          <a:xfrm>
            <a:off x="7973467" y="-76203"/>
            <a:ext cx="1170533" cy="1316850"/>
          </a:xfrm>
          <a:prstGeom prst="rect">
            <a:avLst/>
          </a:prstGeom>
          <a:noFill/>
          <a:ln>
            <a:noFill/>
          </a:ln>
        </p:spPr>
      </p:pic>
      <p:sp>
        <p:nvSpPr>
          <p:cNvPr id="17" name="Google Shape;17;p4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485643411"/>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p49"/>
          <p:cNvSpPr txBox="1">
            <a:spLocks noGrp="1"/>
          </p:cNvSpPr>
          <p:nvPr>
            <p:ph type="title"/>
          </p:nvPr>
        </p:nvSpPr>
        <p:spPr>
          <a:xfrm>
            <a:off x="457200" y="274638"/>
            <a:ext cx="8229600" cy="716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2" name="Google Shape;172;p4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Google Shape;173;p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00B05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1</a:t>
            </a:r>
            <a:endParaRPr/>
          </a:p>
        </p:txBody>
      </p:sp>
      <p:cxnSp>
        <p:nvCxnSpPr>
          <p:cNvPr id="176" name="Google Shape;176;p49"/>
          <p:cNvCxnSpPr/>
          <p:nvPr/>
        </p:nvCxnSpPr>
        <p:spPr>
          <a:xfrm>
            <a:off x="1524000" y="1066800"/>
            <a:ext cx="6934200" cy="0"/>
          </a:xfrm>
          <a:prstGeom prst="straightConnector1">
            <a:avLst/>
          </a:prstGeom>
          <a:noFill/>
          <a:ln w="28575" cap="flat" cmpd="sng">
            <a:solidFill>
              <a:srgbClr val="FF0000"/>
            </a:solidFill>
            <a:prstDash val="solid"/>
            <a:round/>
            <a:headEnd type="none" w="sm" len="sm"/>
            <a:tailEnd type="none" w="sm" len="sm"/>
          </a:ln>
        </p:spPr>
      </p:cxnSp>
      <p:pic>
        <p:nvPicPr>
          <p:cNvPr id="177" name="Google Shape;177;p49"/>
          <p:cNvPicPr preferRelativeResize="0"/>
          <p:nvPr/>
        </p:nvPicPr>
        <p:blipFill rotWithShape="1">
          <a:blip r:embed="rId12">
            <a:alphaModFix/>
          </a:blip>
          <a:srcRect/>
          <a:stretch/>
        </p:blipFill>
        <p:spPr>
          <a:xfrm>
            <a:off x="228600" y="147395"/>
            <a:ext cx="919163" cy="970447"/>
          </a:xfrm>
          <a:prstGeom prst="rect">
            <a:avLst/>
          </a:prstGeom>
          <a:noFill/>
          <a:ln>
            <a:noFill/>
          </a:ln>
        </p:spPr>
      </p:pic>
    </p:spTree>
    <p:extLst>
      <p:ext uri="{BB962C8B-B14F-4D97-AF65-F5344CB8AC3E}">
        <p14:creationId xmlns:p14="http://schemas.microsoft.com/office/powerpoint/2010/main" val="3422944800"/>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jpg"/><Relationship Id="rId26" Type="http://schemas.openxmlformats.org/officeDocument/2006/relationships/image" Target="../media/image41.png"/><Relationship Id="rId3" Type="http://schemas.openxmlformats.org/officeDocument/2006/relationships/image" Target="../media/image19.png"/><Relationship Id="rId21" Type="http://schemas.openxmlformats.org/officeDocument/2006/relationships/image" Target="../media/image36.jp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15.xml"/><Relationship Id="rId16" Type="http://schemas.openxmlformats.org/officeDocument/2006/relationships/hyperlink" Target="https://www.cia.gov/library/publications/the-world-factbook/flags/flagtemplate_iz.html" TargetMode="External"/><Relationship Id="rId20" Type="http://schemas.openxmlformats.org/officeDocument/2006/relationships/image" Target="../media/image35.jpg"/><Relationship Id="rId29"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8.gif"/><Relationship Id="rId28" Type="http://schemas.openxmlformats.org/officeDocument/2006/relationships/image" Target="../media/image43.png"/><Relationship Id="rId10" Type="http://schemas.openxmlformats.org/officeDocument/2006/relationships/image" Target="../media/image26.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7.gif"/><Relationship Id="rId27"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jp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1.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png"/><Relationship Id="rId4" Type="http://schemas.openxmlformats.org/officeDocument/2006/relationships/image" Target="../media/image63.jpg"/><Relationship Id="rId9" Type="http://schemas.openxmlformats.org/officeDocument/2006/relationships/image" Target="../media/image68.jp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13"/>
        <p:cNvGrpSpPr/>
        <p:nvPr/>
      </p:nvGrpSpPr>
      <p:grpSpPr>
        <a:xfrm>
          <a:off x="0" y="0"/>
          <a:ext cx="0" cy="0"/>
          <a:chOff x="0" y="0"/>
          <a:chExt cx="0" cy="0"/>
        </a:xfrm>
      </p:grpSpPr>
      <p:sp>
        <p:nvSpPr>
          <p:cNvPr id="314" name="Google Shape;314;p1"/>
          <p:cNvSpPr txBox="1">
            <a:spLocks noGrp="1"/>
          </p:cNvSpPr>
          <p:nvPr>
            <p:ph type="ctrTitle"/>
          </p:nvPr>
        </p:nvSpPr>
        <p:spPr>
          <a:xfrm>
            <a:off x="685800" y="457200"/>
            <a:ext cx="7772400" cy="1066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800"/>
              <a:buFont typeface="Calibri"/>
              <a:buNone/>
            </a:pPr>
            <a:r>
              <a:rPr lang="en-US" sz="4800"/>
              <a:t>Marine Corps University</a:t>
            </a:r>
            <a:endParaRPr/>
          </a:p>
        </p:txBody>
      </p:sp>
      <p:sp>
        <p:nvSpPr>
          <p:cNvPr id="315" name="Google Shape;315;p1"/>
          <p:cNvSpPr txBox="1">
            <a:spLocks noGrp="1"/>
          </p:cNvSpPr>
          <p:nvPr>
            <p:ph type="subTitle" idx="1"/>
          </p:nvPr>
        </p:nvSpPr>
        <p:spPr>
          <a:xfrm>
            <a:off x="1371600" y="5181600"/>
            <a:ext cx="6400800" cy="1371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dirty="0" smtClean="0"/>
              <a:t>AY22-23 </a:t>
            </a:r>
            <a:r>
              <a:rPr lang="en-US" dirty="0"/>
              <a:t>Command Brief</a:t>
            </a:r>
            <a:endParaRPr dirty="0"/>
          </a:p>
          <a:p>
            <a:pPr marL="0" lvl="0" indent="0" algn="ctr" rtl="0">
              <a:spcBef>
                <a:spcPts val="640"/>
              </a:spcBef>
              <a:spcAft>
                <a:spcPts val="0"/>
              </a:spcAft>
              <a:buClr>
                <a:srgbClr val="888888"/>
              </a:buClr>
              <a:buSzPts val="3200"/>
              <a:buFont typeface="Arial"/>
              <a:buNone/>
            </a:pPr>
            <a:r>
              <a:rPr lang="en-US" dirty="0"/>
              <a:t>8</a:t>
            </a:r>
            <a:r>
              <a:rPr lang="en-US" dirty="0" smtClean="0"/>
              <a:t> September 2022</a:t>
            </a:r>
            <a:endParaRPr dirty="0"/>
          </a:p>
        </p:txBody>
      </p:sp>
      <p:pic>
        <p:nvPicPr>
          <p:cNvPr id="316" name="Google Shape;316;p1" descr="MCU Logo.bmp"/>
          <p:cNvPicPr preferRelativeResize="0"/>
          <p:nvPr/>
        </p:nvPicPr>
        <p:blipFill rotWithShape="1">
          <a:blip r:embed="rId3">
            <a:alphaModFix/>
          </a:blip>
          <a:srcRect/>
          <a:stretch/>
        </p:blipFill>
        <p:spPr>
          <a:xfrm>
            <a:off x="2916238" y="1524000"/>
            <a:ext cx="3286125" cy="3468688"/>
          </a:xfrm>
          <a:prstGeom prst="rect">
            <a:avLst/>
          </a:prstGeom>
          <a:noFill/>
          <a:ln>
            <a:noFill/>
          </a:ln>
        </p:spPr>
      </p:pic>
      <p:sp>
        <p:nvSpPr>
          <p:cNvPr id="2" name="Rectangle 1"/>
          <p:cNvSpPr/>
          <p:nvPr/>
        </p:nvSpPr>
        <p:spPr>
          <a:xfrm>
            <a:off x="0" y="6481862"/>
            <a:ext cx="4487126" cy="307777"/>
          </a:xfrm>
          <a:prstGeom prst="rect">
            <a:avLst/>
          </a:prstGeom>
        </p:spPr>
        <p:txBody>
          <a:bodyPr wrap="none">
            <a:spAutoFit/>
          </a:bodyPr>
          <a:lstStyle/>
          <a:p>
            <a:pPr lvl="0"/>
            <a:r>
              <a:rPr lang="en-US" b="1" dirty="0"/>
              <a:t>Approved for public release: distribution unlimited</a:t>
            </a:r>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54" name="Google Shape;354;p80"/>
          <p:cNvSpPr/>
          <p:nvPr/>
        </p:nvSpPr>
        <p:spPr>
          <a:xfrm rot="5400000">
            <a:off x="1724154" y="1088"/>
            <a:ext cx="182880" cy="3017520"/>
          </a:xfrm>
          <a:prstGeom prst="leftBrace">
            <a:avLst>
              <a:gd name="adj1" fmla="val 8333"/>
              <a:gd name="adj2" fmla="val 50000"/>
            </a:avLst>
          </a:prstGeom>
          <a:no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355" name="Google Shape;355;p80"/>
          <p:cNvSpPr/>
          <p:nvPr/>
        </p:nvSpPr>
        <p:spPr>
          <a:xfrm rot="5400000">
            <a:off x="5539484" y="-570412"/>
            <a:ext cx="182880" cy="4160520"/>
          </a:xfrm>
          <a:prstGeom prst="leftBrace">
            <a:avLst>
              <a:gd name="adj1" fmla="val 8333"/>
              <a:gd name="adj2" fmla="val 50000"/>
            </a:avLst>
          </a:prstGeom>
          <a:no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40" name="Google Shape;354;p80"/>
          <p:cNvSpPr/>
          <p:nvPr/>
        </p:nvSpPr>
        <p:spPr>
          <a:xfrm rot="5400000">
            <a:off x="8027345" y="1130372"/>
            <a:ext cx="182880" cy="758952"/>
          </a:xfrm>
          <a:prstGeom prst="leftBrace">
            <a:avLst>
              <a:gd name="adj1" fmla="val 8333"/>
              <a:gd name="adj2" fmla="val 50000"/>
            </a:avLst>
          </a:prstGeom>
          <a:no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338" name="Google Shape;338;p80"/>
          <p:cNvSpPr/>
          <p:nvPr/>
        </p:nvSpPr>
        <p:spPr>
          <a:xfrm>
            <a:off x="3889734" y="1605557"/>
            <a:ext cx="3500298" cy="3264300"/>
          </a:xfrm>
          <a:prstGeom prst="rect">
            <a:avLst/>
          </a:prstGeom>
          <a:solidFill>
            <a:srgbClr val="B2A0C7"/>
          </a:solid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0" tIns="45675" rIns="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1"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500" b="1" i="1"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Advanced </a:t>
            </a:r>
            <a:r>
              <a:rPr kumimoji="0" lang="en-US" sz="1500" b="1" i="1"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Concepts &amp; Application</a:t>
            </a:r>
            <a:endParaRPr kumimoji="0" sz="1500" b="1" i="1"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401638"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3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3038"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3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Leadership </a:t>
            </a:r>
            <a:r>
              <a:rPr kumimoji="0" lang="en-US"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 the Profession of </a:t>
            </a:r>
            <a:r>
              <a:rPr kumimoji="0" lang="en-US" sz="13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Arms </a:t>
            </a:r>
            <a:r>
              <a:rPr kumimoji="0" lang="en-US"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II (2200)</a:t>
            </a:r>
          </a:p>
          <a:p>
            <a:pPr marL="228600" marR="0" lvl="0" indent="-173038"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3038"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3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The Origins </a:t>
            </a:r>
            <a:r>
              <a:rPr kumimoji="0" lang="en-US"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&amp; Evolution of </a:t>
            </a:r>
            <a:r>
              <a:rPr kumimoji="0" lang="en-US" sz="13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Contemporary Great </a:t>
            </a:r>
            <a:r>
              <a:rPr kumimoji="0" lang="en-US"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Power Competition (3200)</a:t>
            </a:r>
            <a:endParaRPr kumimoji="0"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3038"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3038"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Evolving National Security </a:t>
            </a:r>
            <a:r>
              <a:rPr kumimoji="0" lang="en-US" sz="13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Concepts </a:t>
            </a:r>
            <a:r>
              <a:rPr kumimoji="0" lang="en-US"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(4200)</a:t>
            </a:r>
            <a:endParaRPr kumimoji="0"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555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3038"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Complex Operational Problem </a:t>
            </a:r>
            <a:r>
              <a:rPr kumimoji="0" lang="en-US" sz="13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Solving </a:t>
            </a:r>
            <a:r>
              <a:rPr kumimoji="0" lang="en-US"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&amp; Design (JPP) (6200)</a:t>
            </a:r>
            <a:endParaRPr kumimoji="0"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55563"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914377"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342" name="Google Shape;342;p80"/>
          <p:cNvSpPr/>
          <p:nvPr/>
        </p:nvSpPr>
        <p:spPr>
          <a:xfrm>
            <a:off x="303821" y="1605557"/>
            <a:ext cx="239696" cy="3264300"/>
          </a:xfrm>
          <a:prstGeom prst="rect">
            <a:avLst/>
          </a:prstGeom>
          <a:solidFill>
            <a:schemeClr val="accent6">
              <a:lumMod val="40000"/>
              <a:lumOff val="60000"/>
            </a:schemeClr>
          </a:solid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vert="vert270" wrap="square" lIns="0" tIns="45675" rIns="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Foundations (1100)</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343" name="Google Shape;343;p80"/>
          <p:cNvSpPr/>
          <p:nvPr/>
        </p:nvSpPr>
        <p:spPr>
          <a:xfrm>
            <a:off x="550641" y="1605557"/>
            <a:ext cx="2800125" cy="3264300"/>
          </a:xfrm>
          <a:prstGeom prst="rect">
            <a:avLst/>
          </a:prstGeom>
          <a:solidFill>
            <a:schemeClr val="accent2">
              <a:lumMod val="40000"/>
              <a:lumOff val="60000"/>
            </a:schemeClr>
          </a:solid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0" tIns="45675" rIns="0" bIns="45675" anchor="ctr" anchorCtr="0">
            <a:normAutofit fontScale="92500" lnSpcReduction="10000"/>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1"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1"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Introduce </a:t>
            </a:r>
            <a:r>
              <a:rPr kumimoji="0" lang="en-US" sz="1600" b="1" i="1"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Content &amp; Build </a:t>
            </a:r>
            <a:endParaRPr kumimoji="0" lang="en-US" sz="1600" b="1" i="1"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1"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Conceptual Depth</a:t>
            </a:r>
          </a:p>
          <a:p>
            <a:pPr marL="55563"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lang="en-US" sz="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Leadership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 the Profession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of Arms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2100)</a:t>
            </a: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The Evolution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of Modern War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3100)</a:t>
            </a: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National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Security Affairs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and the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International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System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4100)</a:t>
            </a: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Joint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&amp; Marine Corps Operations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5100)</a:t>
            </a: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28600" marR="0" lvl="0" indent="-17462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Marine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Corps Planning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Process (6100)</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endParaRPr kumimoji="0" sz="10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344" name="Google Shape;344;p80"/>
          <p:cNvSpPr txBox="1"/>
          <p:nvPr/>
        </p:nvSpPr>
        <p:spPr>
          <a:xfrm>
            <a:off x="641074" y="1128039"/>
            <a:ext cx="2375514" cy="405657"/>
          </a:xfrm>
          <a:prstGeom prst="rect">
            <a:avLst/>
          </a:prstGeom>
          <a:noFill/>
          <a:ln>
            <a:noFill/>
          </a:ln>
        </p:spPr>
        <p:txBody>
          <a:bodyPr spcFirstLastPara="1" wrap="square" lIns="91400" tIns="45675" rIns="91400" bIns="456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Fall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Semester </a:t>
            </a: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(21 Weeks)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6" name="Google Shape;346;p80"/>
          <p:cNvSpPr/>
          <p:nvPr/>
        </p:nvSpPr>
        <p:spPr>
          <a:xfrm rot="-5400000">
            <a:off x="2070587" y="3061163"/>
            <a:ext cx="3264408" cy="353197"/>
          </a:xfrm>
          <a:prstGeom prst="rect">
            <a:avLst/>
          </a:prstGeom>
          <a:solidFill>
            <a:srgbClr val="E36C09"/>
          </a:solid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0" tIns="45675" rIns="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Electives</a:t>
            </a:r>
            <a:endParaRPr kumimoji="0"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7" name="Google Shape;347;p80"/>
          <p:cNvSpPr/>
          <p:nvPr/>
        </p:nvSpPr>
        <p:spPr>
          <a:xfrm rot="-5400000">
            <a:off x="5923306" y="3087005"/>
            <a:ext cx="3264300" cy="301403"/>
          </a:xfrm>
          <a:prstGeom prst="rect">
            <a:avLst/>
          </a:prstGeom>
          <a:solidFill>
            <a:srgbClr val="92D050"/>
          </a:solid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Capstone Exercise (PC-X)</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grpSp>
        <p:nvGrpSpPr>
          <p:cNvPr id="5" name="Group 4"/>
          <p:cNvGrpSpPr/>
          <p:nvPr/>
        </p:nvGrpSpPr>
        <p:grpSpPr>
          <a:xfrm>
            <a:off x="4782" y="5487639"/>
            <a:ext cx="2762788" cy="1371600"/>
            <a:chOff x="4782" y="5487639"/>
            <a:chExt cx="2762788" cy="1371600"/>
          </a:xfrm>
        </p:grpSpPr>
        <p:sp>
          <p:nvSpPr>
            <p:cNvPr id="3" name="Rectangle 2"/>
            <p:cNvSpPr/>
            <p:nvPr/>
          </p:nvSpPr>
          <p:spPr>
            <a:xfrm>
              <a:off x="4782" y="5487639"/>
              <a:ext cx="2762788" cy="1371600"/>
            </a:xfrm>
            <a:prstGeom prst="rect">
              <a:avLst/>
            </a:prstGeom>
            <a:solidFill>
              <a:schemeClr val="bg1">
                <a:lumMod val="85000"/>
              </a:schemeClr>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349" name="Google Shape;349;p80"/>
            <p:cNvSpPr txBox="1"/>
            <p:nvPr/>
          </p:nvSpPr>
          <p:spPr>
            <a:xfrm>
              <a:off x="4782" y="5487639"/>
              <a:ext cx="2761488" cy="1371600"/>
            </a:xfrm>
            <a:prstGeom prst="rect">
              <a:avLst/>
            </a:prstGeom>
            <a:noFill/>
            <a:ln>
              <a:noFill/>
            </a:ln>
          </p:spPr>
          <p:txBody>
            <a:bodyPr spcFirstLastPara="1" wrap="square" lIns="91400" tIns="45675" rIns="91400" bIns="456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Curriculum</a:t>
              </a:r>
              <a:endParaRPr kumimoji="0" sz="15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War Studies</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Security Studies</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Leadership</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Warfighting</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2" algn="l" defTabSz="914400" rtl="0" eaLnBrk="1" fontAlgn="auto" latinLnBrk="0" hangingPunct="1">
                <a:lnSpc>
                  <a:spcPct val="100000"/>
                </a:lnSpc>
                <a:spcBef>
                  <a:spcPts val="0"/>
                </a:spcBef>
                <a:spcAft>
                  <a:spcPts val="0"/>
                </a:spcAft>
                <a:buClr>
                  <a:srgbClr val="000000"/>
                </a:buClr>
                <a:buSzPts val="1875"/>
                <a:buFont typeface="Arial"/>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Master of Military </a:t>
              </a: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Studies</a:t>
              </a:r>
            </a:p>
            <a:p>
              <a:pPr marL="119060" marR="0" lvl="0" indent="-119062" algn="l" defTabSz="914400" rtl="0" eaLnBrk="1" fontAlgn="auto" latinLnBrk="0" hangingPunct="1">
                <a:lnSpc>
                  <a:spcPct val="100000"/>
                </a:lnSpc>
                <a:spcBef>
                  <a:spcPts val="0"/>
                </a:spcBef>
                <a:spcAft>
                  <a:spcPts val="0"/>
                </a:spcAft>
                <a:buClr>
                  <a:srgbClr val="000000"/>
                </a:buClr>
                <a:buSzPts val="1875"/>
                <a:buFont typeface="Arial"/>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Gray </a:t>
              </a: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Scholars </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Program</a:t>
              </a:r>
            </a:p>
            <a:p>
              <a:pPr marL="0" marR="0" lvl="0" indent="0" algn="l" defTabSz="914400" rtl="0" eaLnBrk="1" fontAlgn="auto" latinLnBrk="0" hangingPunct="1">
                <a:lnSpc>
                  <a:spcPct val="100000"/>
                </a:lnSpc>
                <a:spcBef>
                  <a:spcPts val="0"/>
                </a:spcBef>
                <a:spcAft>
                  <a:spcPts val="0"/>
                </a:spcAft>
                <a:buClr>
                  <a:srgbClr val="000000"/>
                </a:buClr>
                <a:buSzPts val="1875"/>
                <a:buFont typeface="Arial"/>
                <a:buNone/>
                <a:tabLst/>
                <a:defRPr/>
              </a:pPr>
              <a:endParaRPr kumimoji="0" sz="12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350" name="Google Shape;350;p80"/>
            <p:cNvSpPr/>
            <p:nvPr/>
          </p:nvSpPr>
          <p:spPr>
            <a:xfrm>
              <a:off x="1765679" y="5487639"/>
              <a:ext cx="993508" cy="1371600"/>
            </a:xfrm>
            <a:prstGeom prst="rect">
              <a:avLst/>
            </a:prstGeom>
            <a:noFill/>
            <a:ln>
              <a:noFill/>
            </a:ln>
          </p:spPr>
          <p:txBody>
            <a:bodyPr spcFirstLastPara="1" wrap="square" lIns="91400" tIns="45675" rIns="91400" bIns="45675" anchor="t" anchorCtr="0">
              <a:noAutofit/>
            </a:bodyPr>
            <a:lstStyle/>
            <a:p>
              <a:pPr marL="25399"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endParaRPr kumimoji="0" lang="en-US" sz="15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4300" marR="0" lvl="0" indent="-11430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Electives</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342891"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grpSp>
      <p:sp>
        <p:nvSpPr>
          <p:cNvPr id="363" name="Google Shape;363;p80"/>
          <p:cNvSpPr txBox="1">
            <a:spLocks noGrp="1"/>
          </p:cNvSpPr>
          <p:nvPr>
            <p:ph type="sldNum" idx="4294967295"/>
          </p:nvPr>
        </p:nvSpPr>
        <p:spPr>
          <a:xfrm>
            <a:off x="8594725" y="6332538"/>
            <a:ext cx="549275" cy="525462"/>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panose="020F0502020204030204" pitchFamily="34" charset="0"/>
                <a:cs typeface="Calibri" panose="020F050202020403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10</a:t>
            </a:fld>
            <a:endParaRPr kumimoji="0" sz="1200" b="0" i="0" u="none" strike="noStrike" kern="0" cap="none" spc="0" normalizeH="0" baseline="0" noProof="0" dirty="0">
              <a:ln>
                <a:noFill/>
              </a:ln>
              <a:solidFill>
                <a:srgbClr val="888888"/>
              </a:solidFill>
              <a:effectLst/>
              <a:uLnTx/>
              <a:uFillTx/>
              <a:latin typeface="Calibri" panose="020F0502020204030204" pitchFamily="34" charset="0"/>
              <a:cs typeface="Calibri" panose="020F0502020204030204" pitchFamily="34" charset="0"/>
              <a:sym typeface="Calibri"/>
            </a:endParaRPr>
          </a:p>
        </p:txBody>
      </p:sp>
      <p:sp>
        <p:nvSpPr>
          <p:cNvPr id="29" name="Google Shape;339;p80"/>
          <p:cNvSpPr/>
          <p:nvPr/>
        </p:nvSpPr>
        <p:spPr>
          <a:xfrm rot="-5400000">
            <a:off x="1799600" y="3161507"/>
            <a:ext cx="3264300" cy="152400"/>
          </a:xfrm>
          <a:prstGeom prst="rect">
            <a:avLst/>
          </a:prstGeom>
          <a:solidFill>
            <a:schemeClr val="accent1"/>
          </a:solid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smtClean="0">
                <a:ln>
                  <a:noFill/>
                </a:ln>
                <a:solidFill>
                  <a:srgbClr val="FFFFFF"/>
                </a:solidFill>
                <a:effectLst/>
                <a:uLnTx/>
                <a:uFillTx/>
                <a:latin typeface="Calibri" panose="020F0502020204030204" pitchFamily="34" charset="0"/>
                <a:ea typeface="Calibri"/>
                <a:cs typeface="Calibri" panose="020F0502020204030204" pitchFamily="34" charset="0"/>
                <a:sym typeface="Calibri"/>
              </a:rPr>
              <a:t>Winter Break</a:t>
            </a:r>
            <a:endParaRPr kumimoji="0"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356" name="Google Shape;356;p80"/>
          <p:cNvSpPr txBox="1"/>
          <p:nvPr/>
        </p:nvSpPr>
        <p:spPr>
          <a:xfrm>
            <a:off x="1767607" y="4562121"/>
            <a:ext cx="5630836" cy="307736"/>
          </a:xfrm>
          <a:prstGeom prst="rect">
            <a:avLst/>
          </a:prstGeom>
          <a:solidFill>
            <a:schemeClr val="bg1">
              <a:lumMod val="85000"/>
            </a:schemeClr>
          </a:solidFill>
          <a:ln w="9525">
            <a:solidFill>
              <a:schemeClr val="tx1"/>
            </a:solidFill>
          </a:ln>
          <a:scene3d>
            <a:camera prst="orthographicFront"/>
            <a:lightRig rig="threePt" dir="t"/>
          </a:scene3d>
          <a:sp3d>
            <a:bevelT/>
          </a:sp3d>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Master of Military </a:t>
            </a: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Studies (All U.S.) / Gray Scholars Program</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341;p80"/>
          <p:cNvSpPr/>
          <p:nvPr/>
        </p:nvSpPr>
        <p:spPr>
          <a:xfrm rot="-5400000">
            <a:off x="6473218" y="2853958"/>
            <a:ext cx="3264300" cy="767497"/>
          </a:xfrm>
          <a:prstGeom prst="rect">
            <a:avLst/>
          </a:prstGeom>
          <a:solidFill>
            <a:srgbClr val="FFFF99"/>
          </a:solidFill>
          <a:ln w="9525" cap="flat" cmpd="sng">
            <a:solidFill>
              <a:schemeClr val="tx1"/>
            </a:solidFill>
            <a:prstDash val="solid"/>
            <a:round/>
            <a:headEnd type="none" w="sm" len="sm"/>
            <a:tailEnd type="none" w="sm" len="sm"/>
          </a:ln>
          <a:scene3d>
            <a:camera prst="orthographicFront"/>
            <a:lightRig rig="threePt" dir="t"/>
          </a:scene3d>
          <a:sp3d>
            <a:bevelT/>
          </a:sp3d>
        </p:spPr>
        <p:txBody>
          <a:bodyPr spcFirstLastPara="1" wrap="square" lIns="91400" tIns="45675" rIns="91400" bIns="45675" anchor="ctr" anchorCtr="0">
            <a:noAutofit/>
          </a:bodyPr>
          <a:lstStyle/>
          <a:p>
            <a:pPr marL="515938" marR="0" lvl="0" indent="-168275" algn="l" defTabSz="914400" rtl="0" eaLnBrk="1" fontAlgn="auto" latinLnBrk="0" hangingPunct="1">
              <a:lnSpc>
                <a:spcPct val="100000"/>
              </a:lnSpc>
              <a:spcBef>
                <a:spcPts val="0"/>
              </a:spcBef>
              <a:spcAft>
                <a:spcPts val="0"/>
              </a:spcAft>
              <a:buClr>
                <a:srgbClr val="000000"/>
              </a:buClr>
              <a:buSzPct val="100000"/>
              <a:buFontTx/>
              <a:buChar char="˗"/>
              <a:tabLst>
                <a:tab pos="742950" algn="l"/>
              </a:tabLst>
              <a:defRPr/>
            </a:pP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Calibri"/>
              </a:rPr>
              <a:t>AY Refinement &amp; Preparation</a:t>
            </a:r>
          </a:p>
          <a:p>
            <a:pPr marL="515938" marR="0" lvl="0" indent="-168275" algn="l" defTabSz="914400" rtl="0" eaLnBrk="1" fontAlgn="auto" latinLnBrk="0" hangingPunct="1">
              <a:lnSpc>
                <a:spcPct val="100000"/>
              </a:lnSpc>
              <a:spcBef>
                <a:spcPts val="0"/>
              </a:spcBef>
              <a:spcAft>
                <a:spcPts val="0"/>
              </a:spcAft>
              <a:buClr>
                <a:srgbClr val="000000"/>
              </a:buClr>
              <a:buSzPct val="100000"/>
              <a:buFontTx/>
              <a:buChar char="˗"/>
              <a:tabLst>
                <a:tab pos="742950" algn="l"/>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New Faculty </a:t>
            </a: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Onboarding</a:t>
            </a:r>
          </a:p>
          <a:p>
            <a:pPr marL="515938" marR="0" lvl="0" indent="-168275" algn="l" defTabSz="914400" rtl="0" eaLnBrk="1" fontAlgn="auto" latinLnBrk="0" hangingPunct="1">
              <a:lnSpc>
                <a:spcPct val="100000"/>
              </a:lnSpc>
              <a:spcBef>
                <a:spcPts val="0"/>
              </a:spcBef>
              <a:spcAft>
                <a:spcPts val="0"/>
              </a:spcAft>
              <a:buClr>
                <a:srgbClr val="000000"/>
              </a:buClr>
              <a:buSzPct val="100000"/>
              <a:buFontTx/>
              <a:buChar char="˗"/>
              <a:tabLst>
                <a:tab pos="742950" algn="l"/>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AY Orientation / </a:t>
            </a: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FACDEV</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7" name="Group 6"/>
          <p:cNvGrpSpPr/>
          <p:nvPr/>
        </p:nvGrpSpPr>
        <p:grpSpPr>
          <a:xfrm>
            <a:off x="2782172" y="5487639"/>
            <a:ext cx="3575304" cy="1379478"/>
            <a:chOff x="2782172" y="5487639"/>
            <a:chExt cx="3575304" cy="1379478"/>
          </a:xfrm>
        </p:grpSpPr>
        <p:sp>
          <p:nvSpPr>
            <p:cNvPr id="43" name="Rectangle 42"/>
            <p:cNvSpPr/>
            <p:nvPr/>
          </p:nvSpPr>
          <p:spPr>
            <a:xfrm>
              <a:off x="2782172" y="5487639"/>
              <a:ext cx="3575304" cy="1371600"/>
            </a:xfrm>
            <a:prstGeom prst="rect">
              <a:avLst/>
            </a:prstGeom>
            <a:solidFill>
              <a:schemeClr val="bg1">
                <a:lumMod val="85000"/>
              </a:schemeClr>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349;p80"/>
            <p:cNvSpPr txBox="1"/>
            <p:nvPr/>
          </p:nvSpPr>
          <p:spPr>
            <a:xfrm>
              <a:off x="2782172" y="5487639"/>
              <a:ext cx="3575304" cy="1371600"/>
            </a:xfrm>
            <a:prstGeom prst="rect">
              <a:avLst/>
            </a:prstGeom>
            <a:noFill/>
            <a:ln>
              <a:noFill/>
            </a:ln>
          </p:spPr>
          <p:txBody>
            <a:bodyPr spcFirstLastPara="1" wrap="square" lIns="91400" tIns="45675" rIns="91400" bIns="456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Learning Facilitation Methods</a:t>
              </a:r>
              <a:endParaRPr kumimoji="0" sz="15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Seminar</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Guided Reflection</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Lecture</a:t>
              </a: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Exercise/Prac App</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Staff Ride</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75"/>
                <a:buFont typeface="Arial"/>
                <a:buNone/>
                <a:tabLst/>
                <a:defRPr/>
              </a:pPr>
              <a:endParaRPr kumimoji="0" sz="12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48" name="Google Shape;350;p80"/>
            <p:cNvSpPr/>
            <p:nvPr/>
          </p:nvSpPr>
          <p:spPr>
            <a:xfrm>
              <a:off x="4567163" y="5495517"/>
              <a:ext cx="1767328" cy="1371600"/>
            </a:xfrm>
            <a:prstGeom prst="rect">
              <a:avLst/>
            </a:prstGeom>
            <a:noFill/>
            <a:ln>
              <a:noFill/>
            </a:ln>
          </p:spPr>
          <p:txBody>
            <a:bodyPr spcFirstLastPara="1" wrap="square" lIns="91400" tIns="45675" rIns="91400" bIns="45675" anchor="t" anchorCtr="0">
              <a:noAutofit/>
            </a:bodyPr>
            <a:lstStyle/>
            <a:p>
              <a:pPr marL="25399"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endParaRPr kumimoji="0" lang="en-US" sz="15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4300" marR="0" lvl="0" indent="-11430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Reading</a:t>
              </a:r>
            </a:p>
            <a:p>
              <a:pPr marL="114300" marR="0" lvl="0" indent="-11430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Writing</a:t>
              </a:r>
            </a:p>
            <a:p>
              <a:pPr marL="114300" marR="0" lvl="0" indent="-11430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Wargaming</a:t>
              </a:r>
            </a:p>
            <a:p>
              <a:pPr marL="114300" marR="0" lvl="0" indent="-11430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Case Study</a:t>
              </a:r>
            </a:p>
            <a:p>
              <a:pPr marL="114300" marR="0" lvl="0" indent="-11430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Student Discussion</a:t>
              </a:r>
            </a:p>
            <a:p>
              <a:pPr marL="25399"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342891"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6" name="Group 5"/>
          <p:cNvGrpSpPr/>
          <p:nvPr/>
        </p:nvGrpSpPr>
        <p:grpSpPr>
          <a:xfrm>
            <a:off x="6373281" y="5487639"/>
            <a:ext cx="2762788" cy="1371600"/>
            <a:chOff x="6373281" y="5487639"/>
            <a:chExt cx="2762788" cy="1371600"/>
          </a:xfrm>
        </p:grpSpPr>
        <p:sp>
          <p:nvSpPr>
            <p:cNvPr id="50" name="Rectangle 49"/>
            <p:cNvSpPr/>
            <p:nvPr/>
          </p:nvSpPr>
          <p:spPr>
            <a:xfrm>
              <a:off x="6373281" y="5487639"/>
              <a:ext cx="2762788" cy="1371600"/>
            </a:xfrm>
            <a:prstGeom prst="rect">
              <a:avLst/>
            </a:prstGeom>
            <a:solidFill>
              <a:schemeClr val="bg1">
                <a:lumMod val="85000"/>
              </a:schemeClr>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349;p80"/>
            <p:cNvSpPr txBox="1"/>
            <p:nvPr/>
          </p:nvSpPr>
          <p:spPr>
            <a:xfrm>
              <a:off x="6373281" y="5487639"/>
              <a:ext cx="2761488" cy="1371600"/>
            </a:xfrm>
            <a:prstGeom prst="rect">
              <a:avLst/>
            </a:prstGeom>
            <a:noFill/>
            <a:ln>
              <a:noFill/>
            </a:ln>
          </p:spPr>
          <p:txBody>
            <a:bodyPr spcFirstLastPara="1" wrap="square" lIns="91400" tIns="45675" rIns="91400" bIns="456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Extracurricular</a:t>
              </a:r>
              <a:endParaRPr kumimoji="0" sz="15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MCU Scholars Programs</a:t>
              </a: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MOS Mentoring</a:t>
              </a: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Brown Bag Program</a:t>
              </a: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MCWL Wargames</a:t>
              </a:r>
            </a:p>
            <a:p>
              <a:pPr marL="119060" marR="0" lvl="0" indent="-11906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President’s Lecture Series</a:t>
              </a:r>
              <a:endParaRPr kumimoji="0" sz="12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grpSp>
      <p:sp>
        <p:nvSpPr>
          <p:cNvPr id="52" name="Google Shape;350;p80"/>
          <p:cNvSpPr/>
          <p:nvPr/>
        </p:nvSpPr>
        <p:spPr>
          <a:xfrm>
            <a:off x="7944418" y="5474980"/>
            <a:ext cx="1159680" cy="610105"/>
          </a:xfrm>
          <a:prstGeom prst="rect">
            <a:avLst/>
          </a:prstGeom>
          <a:noFill/>
          <a:ln>
            <a:noFill/>
          </a:ln>
        </p:spPr>
        <p:txBody>
          <a:bodyPr spcFirstLastPara="1" wrap="square" lIns="91400" tIns="45675" rIns="91400" bIns="45675" anchor="t" anchorCtr="0">
            <a:noAutofit/>
          </a:bodyPr>
          <a:lstStyle/>
          <a:p>
            <a:pPr marL="25399"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endParaRPr kumimoji="0" lang="en-US" sz="15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25399"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342891"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4" name="Right Arrow 3"/>
          <p:cNvSpPr/>
          <p:nvPr/>
        </p:nvSpPr>
        <p:spPr>
          <a:xfrm>
            <a:off x="306833" y="4901180"/>
            <a:ext cx="8191427" cy="274320"/>
          </a:xfrm>
          <a:prstGeom prst="rightArrow">
            <a:avLst/>
          </a:prstGeom>
          <a:solidFill>
            <a:schemeClr val="accent5">
              <a:lumMod val="40000"/>
              <a:lumOff val="60000"/>
            </a:schemeClr>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Arial"/>
              </a:rPr>
              <a:t>Faculty Development</a:t>
            </a:r>
            <a:endParaRPr kumimoji="0" lang="en-US" sz="1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Right Arrow 45"/>
          <p:cNvSpPr/>
          <p:nvPr/>
        </p:nvSpPr>
        <p:spPr>
          <a:xfrm>
            <a:off x="306833" y="5200770"/>
            <a:ext cx="8191427" cy="274320"/>
          </a:xfrm>
          <a:prstGeom prst="rightArrow">
            <a:avLst/>
          </a:prstGeom>
          <a:solidFill>
            <a:schemeClr val="tx2">
              <a:lumMod val="75000"/>
            </a:schemeClr>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Arial"/>
              </a:rPr>
              <a:t>Feedback &amp; Refinement</a:t>
            </a:r>
            <a:endParaRPr kumimoji="0" lang="en-US" sz="1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8" name="5-Point Star 7"/>
          <p:cNvSpPr>
            <a:spLocks noChangeAspect="1"/>
          </p:cNvSpPr>
          <p:nvPr/>
        </p:nvSpPr>
        <p:spPr>
          <a:xfrm>
            <a:off x="3240354" y="5270749"/>
            <a:ext cx="128016" cy="130182"/>
          </a:xfrm>
          <a:prstGeom prst="star5">
            <a:avLst/>
          </a:prstGeom>
          <a:solidFill>
            <a:srgbClr val="FF0000"/>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p:cNvSpPr/>
          <p:nvPr/>
        </p:nvSpPr>
        <p:spPr>
          <a:xfrm>
            <a:off x="3197232" y="5256296"/>
            <a:ext cx="871657" cy="14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Arial"/>
              </a:rPr>
              <a:t>CCRB 1</a:t>
            </a:r>
            <a:endParaRPr kumimoji="0" lang="en-US" sz="1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5-Point Star 48"/>
          <p:cNvSpPr>
            <a:spLocks noChangeAspect="1"/>
          </p:cNvSpPr>
          <p:nvPr/>
        </p:nvSpPr>
        <p:spPr>
          <a:xfrm>
            <a:off x="7730853" y="5269080"/>
            <a:ext cx="128016" cy="130182"/>
          </a:xfrm>
          <a:prstGeom prst="star5">
            <a:avLst/>
          </a:prstGeom>
          <a:solidFill>
            <a:srgbClr val="FF0000"/>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53" name="Rectangle 52"/>
          <p:cNvSpPr/>
          <p:nvPr/>
        </p:nvSpPr>
        <p:spPr>
          <a:xfrm>
            <a:off x="7682352" y="5254627"/>
            <a:ext cx="871657" cy="14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Arial"/>
              </a:rPr>
              <a:t>CCRB 2</a:t>
            </a:r>
            <a:endParaRPr kumimoji="0" lang="en-US" sz="1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344;p80"/>
          <p:cNvSpPr txBox="1"/>
          <p:nvPr/>
        </p:nvSpPr>
        <p:spPr>
          <a:xfrm>
            <a:off x="4322799" y="1128039"/>
            <a:ext cx="2612645" cy="405657"/>
          </a:xfrm>
          <a:prstGeom prst="rect">
            <a:avLst/>
          </a:prstGeom>
          <a:noFill/>
          <a:ln>
            <a:noFill/>
          </a:ln>
        </p:spPr>
        <p:txBody>
          <a:bodyPr spcFirstLastPara="1" wrap="square" lIns="91400" tIns="45675" rIns="91400" bIns="456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Spring Semester </a:t>
            </a: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(23 Weeks)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5" name="Google Shape;344;p80"/>
          <p:cNvSpPr txBox="1"/>
          <p:nvPr/>
        </p:nvSpPr>
        <p:spPr>
          <a:xfrm>
            <a:off x="6814749" y="1128039"/>
            <a:ext cx="2289349" cy="405657"/>
          </a:xfrm>
          <a:prstGeom prst="rect">
            <a:avLst/>
          </a:prstGeom>
          <a:noFill/>
          <a:ln>
            <a:noFill/>
          </a:ln>
        </p:spPr>
        <p:txBody>
          <a:bodyPr spcFirstLastPara="1" wrap="square" lIns="91400" tIns="45675" rIns="91400" bIns="456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Summer Prep </a:t>
            </a: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6</a:t>
            </a: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 Weeks)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76;p11"/>
          <p:cNvSpPr txBox="1"/>
          <p:nvPr/>
        </p:nvSpPr>
        <p:spPr>
          <a:xfrm>
            <a:off x="0" y="150342"/>
            <a:ext cx="9144000" cy="715962"/>
          </a:xfrm>
          <a:prstGeom prst="rect">
            <a:avLst/>
          </a:prstGeom>
          <a:noFill/>
          <a:ln>
            <a:noFill/>
          </a:ln>
        </p:spPr>
        <p:txBody>
          <a:bodyPr spcFirstLastPara="1" wrap="square" lIns="91425" tIns="45700" rIns="91425" bIns="45700" anchor="ctr" anchorCtr="0">
            <a:noAutofit/>
          </a:bodyPr>
          <a:lstStyle/>
          <a:p>
            <a:pPr algn="ctr">
              <a:buSzPts val="3400"/>
            </a:pPr>
            <a:r>
              <a:rPr lang="en-US" sz="3400" b="1" i="1" dirty="0">
                <a:latin typeface="Calibri"/>
                <a:ea typeface="Calibri"/>
                <a:cs typeface="Calibri"/>
                <a:sym typeface="Calibri"/>
              </a:rPr>
              <a:t>CSC Curriculum Design (</a:t>
            </a:r>
            <a:r>
              <a:rPr lang="en-US" sz="3400" b="1" i="1" dirty="0" smtClean="0">
                <a:latin typeface="Calibri"/>
                <a:ea typeface="Calibri"/>
                <a:cs typeface="Calibri"/>
                <a:sym typeface="Calibri"/>
              </a:rPr>
              <a:t>AY22-23)</a:t>
            </a:r>
            <a:endParaRPr sz="3400" b="1" i="1" dirty="0">
              <a:latin typeface="Calibri"/>
              <a:ea typeface="Calibri"/>
              <a:cs typeface="Calibri"/>
              <a:sym typeface="Calibri"/>
            </a:endParaRPr>
          </a:p>
        </p:txBody>
      </p:sp>
      <p:pic>
        <p:nvPicPr>
          <p:cNvPr id="39" name="Google Shape;175;p11"/>
          <p:cNvPicPr preferRelativeResize="0"/>
          <p:nvPr/>
        </p:nvPicPr>
        <p:blipFill rotWithShape="1">
          <a:blip r:embed="rId3">
            <a:alphaModFix/>
          </a:blip>
          <a:srcRect/>
          <a:stretch/>
        </p:blipFill>
        <p:spPr>
          <a:xfrm>
            <a:off x="8225381" y="2806"/>
            <a:ext cx="918619" cy="1066975"/>
          </a:xfrm>
          <a:prstGeom prst="rect">
            <a:avLst/>
          </a:prstGeom>
          <a:noFill/>
          <a:ln>
            <a:noFill/>
          </a:ln>
        </p:spPr>
      </p:pic>
    </p:spTree>
    <p:extLst>
      <p:ext uri="{BB962C8B-B14F-4D97-AF65-F5344CB8AC3E}">
        <p14:creationId xmlns:p14="http://schemas.microsoft.com/office/powerpoint/2010/main" val="90988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14890e7b9a9_0_0"/>
          <p:cNvSpPr txBox="1"/>
          <p:nvPr/>
        </p:nvSpPr>
        <p:spPr>
          <a:xfrm>
            <a:off x="7055116" y="4308587"/>
            <a:ext cx="1791600" cy="1236900"/>
          </a:xfrm>
          <a:prstGeom prst="rect">
            <a:avLst/>
          </a:prstGeom>
          <a:solidFill>
            <a:srgbClr val="BFBFBF">
              <a:alpha val="40000"/>
            </a:srgbClr>
          </a:solidFill>
          <a:ln>
            <a:noFill/>
          </a:ln>
        </p:spPr>
        <p:txBody>
          <a:bodyPr spcFirstLastPara="1" wrap="square" lIns="91425" tIns="45700" rIns="91425" bIns="45700" anchor="t" anchorCtr="0">
            <a:noAutofit/>
          </a:bodyPr>
          <a:lstStyle/>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Spring OFEC</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Commandership</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Ethical Leadership</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Overland Campaign Staff Ride</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Mutter Marines Symposium</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Career Development</a:t>
            </a:r>
            <a:endParaRPr sz="1400" b="0" i="0" u="none" strike="noStrike" cap="none">
              <a:solidFill>
                <a:srgbClr val="000000"/>
              </a:solidFill>
              <a:latin typeface="Arial"/>
              <a:ea typeface="Arial"/>
              <a:cs typeface="Arial"/>
              <a:sym typeface="Arial"/>
            </a:endParaRPr>
          </a:p>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20650" algn="l" rtl="0">
              <a:lnSpc>
                <a:spcPct val="100000"/>
              </a:lnSpc>
              <a:spcBef>
                <a:spcPts val="0"/>
              </a:spcBef>
              <a:spcAft>
                <a:spcPts val="0"/>
              </a:spcAft>
              <a:buNone/>
            </a:pPr>
            <a:endParaRPr sz="100" b="1" i="0" u="none" strike="noStrike" cap="none">
              <a:solidFill>
                <a:srgbClr val="000000"/>
              </a:solidFill>
              <a:latin typeface="Tahoma"/>
              <a:ea typeface="Tahoma"/>
              <a:cs typeface="Tahoma"/>
              <a:sym typeface="Tahoma"/>
            </a:endParaRPr>
          </a:p>
        </p:txBody>
      </p:sp>
      <p:sp>
        <p:nvSpPr>
          <p:cNvPr id="89" name="Google Shape;89;g14890e7b9a9_0_0"/>
          <p:cNvSpPr txBox="1"/>
          <p:nvPr/>
        </p:nvSpPr>
        <p:spPr>
          <a:xfrm>
            <a:off x="4767275" y="4270125"/>
            <a:ext cx="2304600" cy="1419600"/>
          </a:xfrm>
          <a:prstGeom prst="rect">
            <a:avLst/>
          </a:prstGeom>
          <a:solidFill>
            <a:srgbClr val="BFBFBF">
              <a:alpha val="40000"/>
            </a:srgbClr>
          </a:solidFill>
          <a:ln>
            <a:noFill/>
          </a:ln>
        </p:spPr>
        <p:txBody>
          <a:bodyPr spcFirstLastPara="1" wrap="square" lIns="91425" tIns="45700" rIns="91425" bIns="45700" anchor="t" anchorCtr="0">
            <a:noAutofit/>
          </a:bodyPr>
          <a:lstStyle/>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Maritime Theory and Doctrine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Amphibious Operations Fundamentals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Landing Plan Development / OE&amp;AS</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Amphibious Demonstration</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Global Security Environment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ANGKOR CROSS ARG/MEU PE, R2P2</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Wargame</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Expeditionary Fleet Orientation</a:t>
            </a:r>
            <a:endParaRPr sz="800" b="1">
              <a:latin typeface="Tahoma"/>
              <a:ea typeface="Tahoma"/>
              <a:cs typeface="Tahoma"/>
              <a:sym typeface="Tahoma"/>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Argumentative Research Paper</a:t>
            </a:r>
            <a:endParaRPr sz="800" b="1">
              <a:latin typeface="Tahoma"/>
              <a:ea typeface="Tahoma"/>
              <a:cs typeface="Tahoma"/>
              <a:sym typeface="Tahoma"/>
            </a:endParaRPr>
          </a:p>
          <a:p>
            <a:pPr marL="171450" lvl="0" indent="-171450" algn="l" rtl="0">
              <a:spcBef>
                <a:spcPts val="0"/>
              </a:spcBef>
              <a:spcAft>
                <a:spcPts val="0"/>
              </a:spcAft>
              <a:buClr>
                <a:schemeClr val="dk1"/>
              </a:buClr>
              <a:buSzPts val="800"/>
              <a:buChar char="•"/>
            </a:pPr>
            <a:r>
              <a:rPr lang="en-US" sz="800" b="1">
                <a:solidFill>
                  <a:schemeClr val="dk1"/>
                </a:solidFill>
                <a:latin typeface="Tahoma"/>
                <a:ea typeface="Tahoma"/>
                <a:cs typeface="Tahoma"/>
                <a:sym typeface="Tahoma"/>
              </a:rPr>
              <a:t>Commandership</a:t>
            </a:r>
            <a:endParaRPr sz="800" b="1">
              <a:latin typeface="Tahoma"/>
              <a:ea typeface="Tahoma"/>
              <a:cs typeface="Tahoma"/>
              <a:sym typeface="Tahoma"/>
            </a:endParaRPr>
          </a:p>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20650" algn="l" rtl="0">
              <a:lnSpc>
                <a:spcPct val="100000"/>
              </a:lnSpc>
              <a:spcBef>
                <a:spcPts val="0"/>
              </a:spcBef>
              <a:spcAft>
                <a:spcPts val="0"/>
              </a:spcAft>
              <a:buNone/>
            </a:pPr>
            <a:endParaRPr sz="100" b="1" i="0" u="none" strike="noStrike" cap="none">
              <a:solidFill>
                <a:srgbClr val="000000"/>
              </a:solidFill>
              <a:latin typeface="Tahoma"/>
              <a:ea typeface="Tahoma"/>
              <a:cs typeface="Tahoma"/>
              <a:sym typeface="Tahoma"/>
            </a:endParaRPr>
          </a:p>
        </p:txBody>
      </p:sp>
      <p:sp>
        <p:nvSpPr>
          <p:cNvPr id="90" name="Google Shape;90;g14890e7b9a9_0_0"/>
          <p:cNvSpPr txBox="1"/>
          <p:nvPr/>
        </p:nvSpPr>
        <p:spPr>
          <a:xfrm>
            <a:off x="2355104" y="4291523"/>
            <a:ext cx="1869300" cy="1419600"/>
          </a:xfrm>
          <a:prstGeom prst="rect">
            <a:avLst/>
          </a:prstGeom>
          <a:solidFill>
            <a:srgbClr val="BFBFBF">
              <a:alpha val="40000"/>
            </a:srgbClr>
          </a:solidFill>
          <a:ln>
            <a:noFill/>
          </a:ln>
        </p:spPr>
        <p:txBody>
          <a:bodyPr spcFirstLastPara="1" wrap="square" lIns="91425" tIns="45700" rIns="91425" bIns="45700" anchor="t" anchorCtr="0">
            <a:noAutofit/>
          </a:bodyPr>
          <a:lstStyle/>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MAGTF ISR</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MAGTF Logistics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MAGTF C2 / C4I</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MAGTF Fires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MAGTF Aviation</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Operations in the Information Environment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Offense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Defense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Marine Air Assault Task Force</a:t>
            </a:r>
            <a:endParaRPr sz="1400" b="0" i="0" u="none" strike="noStrike" cap="none">
              <a:solidFill>
                <a:srgbClr val="000000"/>
              </a:solidFill>
              <a:latin typeface="Arial"/>
              <a:ea typeface="Arial"/>
              <a:cs typeface="Arial"/>
              <a:sym typeface="Arial"/>
            </a:endParaRPr>
          </a:p>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20650" algn="l" rtl="0">
              <a:lnSpc>
                <a:spcPct val="100000"/>
              </a:lnSpc>
              <a:spcBef>
                <a:spcPts val="0"/>
              </a:spcBef>
              <a:spcAft>
                <a:spcPts val="0"/>
              </a:spcAft>
              <a:buNone/>
            </a:pPr>
            <a:endParaRPr sz="100" b="1" i="0" u="none" strike="noStrike" cap="none">
              <a:solidFill>
                <a:srgbClr val="000000"/>
              </a:solidFill>
              <a:latin typeface="Tahoma"/>
              <a:ea typeface="Tahoma"/>
              <a:cs typeface="Tahoma"/>
              <a:sym typeface="Tahoma"/>
            </a:endParaRPr>
          </a:p>
        </p:txBody>
      </p:sp>
      <p:sp>
        <p:nvSpPr>
          <p:cNvPr id="91" name="Google Shape;91;g14890e7b9a9_0_0"/>
          <p:cNvSpPr txBox="1"/>
          <p:nvPr/>
        </p:nvSpPr>
        <p:spPr>
          <a:xfrm>
            <a:off x="390001" y="4271624"/>
            <a:ext cx="1971000" cy="1567500"/>
          </a:xfrm>
          <a:prstGeom prst="rect">
            <a:avLst/>
          </a:prstGeom>
          <a:solidFill>
            <a:srgbClr val="BFBFBF">
              <a:alpha val="40000"/>
            </a:srgbClr>
          </a:solidFill>
          <a:ln>
            <a:noFill/>
          </a:ln>
        </p:spPr>
        <p:txBody>
          <a:bodyPr spcFirstLastPara="1" wrap="square" lIns="91425" tIns="45700" rIns="91425" bIns="45700" anchor="t" anchorCtr="0">
            <a:noAutofit/>
          </a:bodyPr>
          <a:lstStyle/>
          <a:p>
            <a:pPr marL="171450" marR="0" lvl="0" indent="-120650" algn="l" rtl="0">
              <a:lnSpc>
                <a:spcPct val="100000"/>
              </a:lnSpc>
              <a:spcBef>
                <a:spcPts val="0"/>
              </a:spcBef>
              <a:spcAft>
                <a:spcPts val="0"/>
              </a:spcAft>
              <a:buNone/>
            </a:pPr>
            <a:endParaRPr sz="800" b="1" i="0" u="none" strike="noStrike" cap="none">
              <a:solidFill>
                <a:srgbClr val="000000"/>
              </a:solidFill>
              <a:latin typeface="Tahoma"/>
              <a:ea typeface="Tahoma"/>
              <a:cs typeface="Tahoma"/>
              <a:sym typeface="Tahoma"/>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Marine Corps History</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Nature and Theory of War</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Marine Corps Doctrine</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Critical Thinking</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Effective communication</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Ethical Leadership</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Troop Leading Steps</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Marine Corps Planning Process</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Antietam Staff Ride</a:t>
            </a:r>
            <a:endParaRPr/>
          </a:p>
          <a:p>
            <a:pPr marL="171450" marR="0" lvl="0" indent="-171450" algn="l" rtl="0">
              <a:lnSpc>
                <a:spcPct val="100000"/>
              </a:lnSpc>
              <a:spcBef>
                <a:spcPts val="0"/>
              </a:spcBef>
              <a:spcAft>
                <a:spcPts val="0"/>
              </a:spcAft>
              <a:buClr>
                <a:srgbClr val="000000"/>
              </a:buClr>
              <a:buSzPts val="800"/>
              <a:buFont typeface="Arial"/>
              <a:buChar char="•"/>
            </a:pPr>
            <a:r>
              <a:rPr lang="en-US" sz="800" b="1" i="0" u="none" strike="noStrike" cap="none">
                <a:solidFill>
                  <a:srgbClr val="000000"/>
                </a:solidFill>
                <a:latin typeface="Tahoma"/>
                <a:ea typeface="Tahoma"/>
                <a:cs typeface="Tahoma"/>
                <a:sym typeface="Tahoma"/>
              </a:rPr>
              <a:t>Fall Occupational Field Expansion Course (OFEC)</a:t>
            </a:r>
            <a:endParaRPr/>
          </a:p>
          <a:p>
            <a:pPr marL="171450" marR="0" lvl="0" indent="-120650" algn="l" rtl="0">
              <a:lnSpc>
                <a:spcPct val="100000"/>
              </a:lnSpc>
              <a:spcBef>
                <a:spcPts val="0"/>
              </a:spcBef>
              <a:spcAft>
                <a:spcPts val="0"/>
              </a:spcAft>
              <a:buNone/>
            </a:pPr>
            <a:endParaRPr sz="100" b="1" i="0" u="none" strike="noStrike" cap="none">
              <a:solidFill>
                <a:srgbClr val="000000"/>
              </a:solidFill>
              <a:latin typeface="Tahoma"/>
              <a:ea typeface="Tahoma"/>
              <a:cs typeface="Tahoma"/>
              <a:sym typeface="Tahoma"/>
            </a:endParaRPr>
          </a:p>
        </p:txBody>
      </p:sp>
      <p:sp>
        <p:nvSpPr>
          <p:cNvPr id="92" name="Google Shape;92;g14890e7b9a9_0_0"/>
          <p:cNvSpPr txBox="1">
            <a:spLocks noGrp="1"/>
          </p:cNvSpPr>
          <p:nvPr>
            <p:ph type="title"/>
          </p:nvPr>
        </p:nvSpPr>
        <p:spPr>
          <a:xfrm>
            <a:off x="0" y="203604"/>
            <a:ext cx="9144000" cy="75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Font typeface="Calibri"/>
              <a:buNone/>
            </a:pPr>
            <a:r>
              <a:rPr lang="en-US" b="1" i="1" dirty="0">
                <a:latin typeface="Calibri"/>
                <a:ea typeface="Calibri"/>
                <a:cs typeface="Calibri"/>
                <a:sym typeface="Calibri"/>
              </a:rPr>
              <a:t>EWS Curriculum Overview (AY22-23)</a:t>
            </a:r>
            <a:endParaRPr b="1" i="1" dirty="0">
              <a:latin typeface="Calibri"/>
              <a:ea typeface="Calibri"/>
              <a:cs typeface="Calibri"/>
              <a:sym typeface="Calibri"/>
            </a:endParaRPr>
          </a:p>
        </p:txBody>
      </p:sp>
      <p:pic>
        <p:nvPicPr>
          <p:cNvPr id="93" name="Google Shape;93;g14890e7b9a9_0_0"/>
          <p:cNvPicPr preferRelativeResize="0"/>
          <p:nvPr/>
        </p:nvPicPr>
        <p:blipFill rotWithShape="1">
          <a:blip r:embed="rId3">
            <a:alphaModFix/>
          </a:blip>
          <a:srcRect/>
          <a:stretch/>
        </p:blipFill>
        <p:spPr>
          <a:xfrm>
            <a:off x="8363189" y="49404"/>
            <a:ext cx="695086" cy="957241"/>
          </a:xfrm>
          <a:prstGeom prst="rect">
            <a:avLst/>
          </a:prstGeom>
          <a:noFill/>
          <a:ln>
            <a:noFill/>
          </a:ln>
        </p:spPr>
      </p:pic>
      <p:sp>
        <p:nvSpPr>
          <p:cNvPr id="94" name="Google Shape;94;g14890e7b9a9_0_0"/>
          <p:cNvSpPr/>
          <p:nvPr/>
        </p:nvSpPr>
        <p:spPr>
          <a:xfrm>
            <a:off x="4248" y="4086487"/>
            <a:ext cx="910200" cy="1608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August</a:t>
            </a:r>
            <a:endParaRPr sz="1000" b="1" i="0" u="none" strike="noStrike" cap="none">
              <a:solidFill>
                <a:srgbClr val="FFFFFF"/>
              </a:solidFill>
              <a:latin typeface="Tahoma"/>
              <a:ea typeface="Tahoma"/>
              <a:cs typeface="Tahoma"/>
              <a:sym typeface="Tahoma"/>
            </a:endParaRPr>
          </a:p>
        </p:txBody>
      </p:sp>
      <p:sp>
        <p:nvSpPr>
          <p:cNvPr id="95" name="Google Shape;95;g14890e7b9a9_0_0"/>
          <p:cNvSpPr/>
          <p:nvPr/>
        </p:nvSpPr>
        <p:spPr>
          <a:xfrm>
            <a:off x="914399" y="4086749"/>
            <a:ext cx="910200" cy="1608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September</a:t>
            </a:r>
            <a:endParaRPr sz="1000" b="1" i="0" u="none" strike="noStrike" cap="none">
              <a:solidFill>
                <a:srgbClr val="FFFFFF"/>
              </a:solidFill>
              <a:latin typeface="Tahoma"/>
              <a:ea typeface="Tahoma"/>
              <a:cs typeface="Tahoma"/>
              <a:sym typeface="Tahoma"/>
            </a:endParaRPr>
          </a:p>
        </p:txBody>
      </p:sp>
      <p:sp>
        <p:nvSpPr>
          <p:cNvPr id="96" name="Google Shape;96;g14890e7b9a9_0_0"/>
          <p:cNvSpPr/>
          <p:nvPr/>
        </p:nvSpPr>
        <p:spPr>
          <a:xfrm>
            <a:off x="1824550" y="4086225"/>
            <a:ext cx="910200" cy="1608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October</a:t>
            </a:r>
            <a:endParaRPr sz="1000" b="1" i="0" u="none" strike="noStrike" cap="none">
              <a:solidFill>
                <a:srgbClr val="FFFFFF"/>
              </a:solidFill>
              <a:latin typeface="Tahoma"/>
              <a:ea typeface="Tahoma"/>
              <a:cs typeface="Tahoma"/>
              <a:sym typeface="Tahoma"/>
            </a:endParaRPr>
          </a:p>
        </p:txBody>
      </p:sp>
      <p:sp>
        <p:nvSpPr>
          <p:cNvPr id="97" name="Google Shape;97;g14890e7b9a9_0_0"/>
          <p:cNvSpPr/>
          <p:nvPr/>
        </p:nvSpPr>
        <p:spPr>
          <a:xfrm>
            <a:off x="2734701" y="4086487"/>
            <a:ext cx="910200" cy="1608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November</a:t>
            </a:r>
            <a:endParaRPr sz="1000" b="1" i="0" u="none" strike="noStrike" cap="none">
              <a:solidFill>
                <a:srgbClr val="FFFFFF"/>
              </a:solidFill>
              <a:latin typeface="Tahoma"/>
              <a:ea typeface="Tahoma"/>
              <a:cs typeface="Tahoma"/>
              <a:sym typeface="Tahoma"/>
            </a:endParaRPr>
          </a:p>
        </p:txBody>
      </p:sp>
      <p:sp>
        <p:nvSpPr>
          <p:cNvPr id="98" name="Google Shape;98;g14890e7b9a9_0_0"/>
          <p:cNvSpPr/>
          <p:nvPr/>
        </p:nvSpPr>
        <p:spPr>
          <a:xfrm>
            <a:off x="3646024" y="4086225"/>
            <a:ext cx="910200" cy="1656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December</a:t>
            </a:r>
            <a:endParaRPr sz="1000" b="1" i="0" u="none" strike="noStrike" cap="none">
              <a:solidFill>
                <a:srgbClr val="FFFFFF"/>
              </a:solidFill>
              <a:latin typeface="Tahoma"/>
              <a:ea typeface="Tahoma"/>
              <a:cs typeface="Tahoma"/>
              <a:sym typeface="Tahoma"/>
            </a:endParaRPr>
          </a:p>
        </p:txBody>
      </p:sp>
      <p:sp>
        <p:nvSpPr>
          <p:cNvPr id="99" name="Google Shape;99;g14890e7b9a9_0_0"/>
          <p:cNvSpPr/>
          <p:nvPr/>
        </p:nvSpPr>
        <p:spPr>
          <a:xfrm>
            <a:off x="4556175" y="4086225"/>
            <a:ext cx="910200" cy="1659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January</a:t>
            </a:r>
            <a:endParaRPr sz="1000" b="1" i="0" u="none" strike="noStrike" cap="none">
              <a:solidFill>
                <a:srgbClr val="FFFFFF"/>
              </a:solidFill>
              <a:latin typeface="Tahoma"/>
              <a:ea typeface="Tahoma"/>
              <a:cs typeface="Tahoma"/>
              <a:sym typeface="Tahoma"/>
            </a:endParaRPr>
          </a:p>
        </p:txBody>
      </p:sp>
      <p:sp>
        <p:nvSpPr>
          <p:cNvPr id="100" name="Google Shape;100;g14890e7b9a9_0_0"/>
          <p:cNvSpPr/>
          <p:nvPr/>
        </p:nvSpPr>
        <p:spPr>
          <a:xfrm>
            <a:off x="5466326" y="4085303"/>
            <a:ext cx="910200" cy="1662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February</a:t>
            </a:r>
            <a:endParaRPr sz="1000" b="1" i="0" u="none" strike="noStrike" cap="none">
              <a:solidFill>
                <a:srgbClr val="FFFFFF"/>
              </a:solidFill>
              <a:latin typeface="Tahoma"/>
              <a:ea typeface="Tahoma"/>
              <a:cs typeface="Tahoma"/>
              <a:sym typeface="Tahoma"/>
            </a:endParaRPr>
          </a:p>
        </p:txBody>
      </p:sp>
      <p:sp>
        <p:nvSpPr>
          <p:cNvPr id="101" name="Google Shape;101;g14890e7b9a9_0_0"/>
          <p:cNvSpPr/>
          <p:nvPr/>
        </p:nvSpPr>
        <p:spPr>
          <a:xfrm>
            <a:off x="6376477" y="4084366"/>
            <a:ext cx="910200" cy="1674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March</a:t>
            </a:r>
            <a:endParaRPr sz="1000" b="1" i="0" u="none" strike="noStrike" cap="none">
              <a:solidFill>
                <a:srgbClr val="FFFFFF"/>
              </a:solidFill>
              <a:latin typeface="Tahoma"/>
              <a:ea typeface="Tahoma"/>
              <a:cs typeface="Tahoma"/>
              <a:sym typeface="Tahoma"/>
            </a:endParaRPr>
          </a:p>
        </p:txBody>
      </p:sp>
      <p:sp>
        <p:nvSpPr>
          <p:cNvPr id="102" name="Google Shape;102;g14890e7b9a9_0_0"/>
          <p:cNvSpPr/>
          <p:nvPr/>
        </p:nvSpPr>
        <p:spPr>
          <a:xfrm>
            <a:off x="7295420" y="4084366"/>
            <a:ext cx="910200" cy="1671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April</a:t>
            </a:r>
            <a:endParaRPr sz="1000" b="1" i="0" u="none" strike="noStrike" cap="none">
              <a:solidFill>
                <a:srgbClr val="FFFFFF"/>
              </a:solidFill>
              <a:latin typeface="Tahoma"/>
              <a:ea typeface="Tahoma"/>
              <a:cs typeface="Tahoma"/>
              <a:sym typeface="Tahoma"/>
            </a:endParaRPr>
          </a:p>
        </p:txBody>
      </p:sp>
      <p:sp>
        <p:nvSpPr>
          <p:cNvPr id="103" name="Google Shape;103;g14890e7b9a9_0_0"/>
          <p:cNvSpPr/>
          <p:nvPr/>
        </p:nvSpPr>
        <p:spPr>
          <a:xfrm>
            <a:off x="8205571" y="4084366"/>
            <a:ext cx="910200" cy="167400"/>
          </a:xfrm>
          <a:prstGeom prst="rect">
            <a:avLst/>
          </a:prstGeom>
          <a:solidFill>
            <a:srgbClr val="366092"/>
          </a:solidFill>
          <a:ln w="1905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May</a:t>
            </a:r>
            <a:endParaRPr sz="1000" b="1" i="0" u="none" strike="noStrike" cap="none">
              <a:solidFill>
                <a:srgbClr val="FFFFFF"/>
              </a:solidFill>
              <a:latin typeface="Tahoma"/>
              <a:ea typeface="Tahoma"/>
              <a:cs typeface="Tahoma"/>
              <a:sym typeface="Tahoma"/>
            </a:endParaRPr>
          </a:p>
        </p:txBody>
      </p:sp>
      <p:sp>
        <p:nvSpPr>
          <p:cNvPr id="104" name="Google Shape;104;g14890e7b9a9_0_0"/>
          <p:cNvSpPr/>
          <p:nvPr/>
        </p:nvSpPr>
        <p:spPr>
          <a:xfrm>
            <a:off x="28757" y="4248713"/>
            <a:ext cx="9576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Doctrine</a:t>
            </a:r>
            <a:endParaRPr sz="1000" b="1" i="0" u="none" strike="noStrike" cap="none">
              <a:solidFill>
                <a:srgbClr val="FFFFFF"/>
              </a:solidFill>
              <a:latin typeface="Tahoma"/>
              <a:ea typeface="Tahoma"/>
              <a:cs typeface="Tahoma"/>
              <a:sym typeface="Tahoma"/>
            </a:endParaRPr>
          </a:p>
        </p:txBody>
      </p:sp>
      <p:sp>
        <p:nvSpPr>
          <p:cNvPr id="105" name="Google Shape;105;g14890e7b9a9_0_0"/>
          <p:cNvSpPr/>
          <p:nvPr/>
        </p:nvSpPr>
        <p:spPr>
          <a:xfrm>
            <a:off x="1323634" y="4250826"/>
            <a:ext cx="7509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Planning</a:t>
            </a:r>
            <a:endParaRPr sz="1000" b="1" i="0" u="none" strike="noStrike" cap="none">
              <a:solidFill>
                <a:srgbClr val="FFFFFF"/>
              </a:solidFill>
              <a:latin typeface="Tahoma"/>
              <a:ea typeface="Tahoma"/>
              <a:cs typeface="Tahoma"/>
              <a:sym typeface="Tahoma"/>
            </a:endParaRPr>
          </a:p>
        </p:txBody>
      </p:sp>
      <p:sp>
        <p:nvSpPr>
          <p:cNvPr id="106" name="Google Shape;106;g14890e7b9a9_0_0"/>
          <p:cNvSpPr/>
          <p:nvPr/>
        </p:nvSpPr>
        <p:spPr>
          <a:xfrm>
            <a:off x="2074491" y="4251160"/>
            <a:ext cx="21735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MAGTF Operations Ashore</a:t>
            </a:r>
            <a:endParaRPr sz="1000" b="1" i="0" u="none" strike="noStrike" cap="none">
              <a:solidFill>
                <a:srgbClr val="FFFFFF"/>
              </a:solidFill>
              <a:latin typeface="Tahoma"/>
              <a:ea typeface="Tahoma"/>
              <a:cs typeface="Tahoma"/>
              <a:sym typeface="Tahoma"/>
            </a:endParaRPr>
          </a:p>
        </p:txBody>
      </p:sp>
      <p:sp>
        <p:nvSpPr>
          <p:cNvPr id="107" name="Google Shape;107;g14890e7b9a9_0_0"/>
          <p:cNvSpPr/>
          <p:nvPr/>
        </p:nvSpPr>
        <p:spPr>
          <a:xfrm>
            <a:off x="4566962" y="4251686"/>
            <a:ext cx="22758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MAGTF Operations Afloat</a:t>
            </a:r>
            <a:endParaRPr sz="1000" b="1" i="0" u="none" strike="noStrike" cap="none">
              <a:solidFill>
                <a:srgbClr val="FFFFFF"/>
              </a:solidFill>
              <a:latin typeface="Tahoma"/>
              <a:ea typeface="Tahoma"/>
              <a:cs typeface="Tahoma"/>
              <a:sym typeface="Tahoma"/>
            </a:endParaRPr>
          </a:p>
        </p:txBody>
      </p:sp>
      <p:sp>
        <p:nvSpPr>
          <p:cNvPr id="108" name="Google Shape;108;g14890e7b9a9_0_0"/>
          <p:cNvSpPr/>
          <p:nvPr/>
        </p:nvSpPr>
        <p:spPr>
          <a:xfrm>
            <a:off x="6851650" y="4250826"/>
            <a:ext cx="8445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OFEC</a:t>
            </a:r>
            <a:endParaRPr sz="1000" b="1" i="0" u="none" strike="noStrike" cap="none">
              <a:solidFill>
                <a:srgbClr val="FFFFFF"/>
              </a:solidFill>
              <a:latin typeface="Tahoma"/>
              <a:ea typeface="Tahoma"/>
              <a:cs typeface="Tahoma"/>
              <a:sym typeface="Tahoma"/>
            </a:endParaRPr>
          </a:p>
        </p:txBody>
      </p:sp>
      <p:sp>
        <p:nvSpPr>
          <p:cNvPr id="109" name="Google Shape;109;g14890e7b9a9_0_0"/>
          <p:cNvSpPr/>
          <p:nvPr/>
        </p:nvSpPr>
        <p:spPr>
          <a:xfrm>
            <a:off x="4256743" y="4250135"/>
            <a:ext cx="3006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Calibri"/>
              <a:buNone/>
            </a:pPr>
            <a:endParaRPr sz="1000" b="1" i="0" u="none" strike="noStrike" cap="none">
              <a:solidFill>
                <a:srgbClr val="FFFFFF"/>
              </a:solidFill>
              <a:latin typeface="Tahoma"/>
              <a:ea typeface="Tahoma"/>
              <a:cs typeface="Tahoma"/>
              <a:sym typeface="Tahoma"/>
            </a:endParaRPr>
          </a:p>
        </p:txBody>
      </p:sp>
      <p:sp>
        <p:nvSpPr>
          <p:cNvPr id="110" name="Google Shape;110;g14890e7b9a9_0_0"/>
          <p:cNvSpPr/>
          <p:nvPr/>
        </p:nvSpPr>
        <p:spPr>
          <a:xfrm>
            <a:off x="7704992" y="4248713"/>
            <a:ext cx="6933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Tahoma"/>
              <a:buNone/>
            </a:pPr>
            <a:r>
              <a:rPr lang="en-US" sz="1000" b="1" i="0" u="none" strike="noStrike" cap="none">
                <a:solidFill>
                  <a:srgbClr val="FFFFFF"/>
                </a:solidFill>
                <a:latin typeface="Tahoma"/>
                <a:ea typeface="Tahoma"/>
                <a:cs typeface="Tahoma"/>
                <a:sym typeface="Tahoma"/>
              </a:rPr>
              <a:t>POA</a:t>
            </a:r>
            <a:endParaRPr sz="1000" b="1" i="0" u="none" strike="noStrike" cap="none">
              <a:solidFill>
                <a:srgbClr val="FFFFFF"/>
              </a:solidFill>
              <a:latin typeface="Tahoma"/>
              <a:ea typeface="Tahoma"/>
              <a:cs typeface="Tahoma"/>
              <a:sym typeface="Tahoma"/>
            </a:endParaRPr>
          </a:p>
        </p:txBody>
      </p:sp>
      <p:sp>
        <p:nvSpPr>
          <p:cNvPr id="111" name="Google Shape;111;g14890e7b9a9_0_0"/>
          <p:cNvSpPr/>
          <p:nvPr/>
        </p:nvSpPr>
        <p:spPr>
          <a:xfrm>
            <a:off x="8414390" y="4248713"/>
            <a:ext cx="7101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Calibri"/>
              <a:buNone/>
            </a:pPr>
            <a:endParaRPr sz="1000" b="1" i="0" u="none" strike="noStrike" cap="none">
              <a:solidFill>
                <a:srgbClr val="FFFFFF"/>
              </a:solidFill>
              <a:latin typeface="Tahoma"/>
              <a:ea typeface="Tahoma"/>
              <a:cs typeface="Tahoma"/>
              <a:sym typeface="Tahoma"/>
            </a:endParaRPr>
          </a:p>
        </p:txBody>
      </p:sp>
      <p:sp>
        <p:nvSpPr>
          <p:cNvPr id="112" name="Google Shape;112;g14890e7b9a9_0_0"/>
          <p:cNvSpPr/>
          <p:nvPr/>
        </p:nvSpPr>
        <p:spPr>
          <a:xfrm>
            <a:off x="986498" y="4247025"/>
            <a:ext cx="345900" cy="160800"/>
          </a:xfrm>
          <a:prstGeom prst="rect">
            <a:avLst/>
          </a:prstGeom>
          <a:solidFill>
            <a:srgbClr val="17365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Calibri"/>
              <a:buNone/>
            </a:pPr>
            <a:endParaRPr sz="600" b="1" i="0" u="none" strike="noStrike" cap="none">
              <a:solidFill>
                <a:srgbClr val="FFFFFF"/>
              </a:solidFill>
              <a:latin typeface="Tahoma"/>
              <a:ea typeface="Tahoma"/>
              <a:cs typeface="Tahoma"/>
              <a:sym typeface="Tahoma"/>
            </a:endParaRPr>
          </a:p>
        </p:txBody>
      </p:sp>
      <p:sp>
        <p:nvSpPr>
          <p:cNvPr id="113" name="Google Shape;113;g14890e7b9a9_0_0"/>
          <p:cNvSpPr/>
          <p:nvPr/>
        </p:nvSpPr>
        <p:spPr>
          <a:xfrm>
            <a:off x="934065" y="4220831"/>
            <a:ext cx="453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FFFFFF"/>
                </a:solidFill>
                <a:latin typeface="Tahoma"/>
                <a:ea typeface="Tahoma"/>
                <a:cs typeface="Tahoma"/>
                <a:sym typeface="Tahoma"/>
              </a:rPr>
              <a:t>OFEC</a:t>
            </a:r>
            <a:endParaRPr sz="1400" b="0" i="0" u="none" strike="noStrike" cap="none">
              <a:solidFill>
                <a:srgbClr val="000000"/>
              </a:solidFill>
              <a:latin typeface="Arial"/>
              <a:ea typeface="Arial"/>
              <a:cs typeface="Arial"/>
              <a:sym typeface="Arial"/>
            </a:endParaRPr>
          </a:p>
        </p:txBody>
      </p:sp>
      <p:sp>
        <p:nvSpPr>
          <p:cNvPr id="114" name="Google Shape;114;g14890e7b9a9_0_0"/>
          <p:cNvSpPr/>
          <p:nvPr/>
        </p:nvSpPr>
        <p:spPr>
          <a:xfrm>
            <a:off x="3858708" y="5711185"/>
            <a:ext cx="1475100" cy="569400"/>
          </a:xfrm>
          <a:prstGeom prst="rect">
            <a:avLst/>
          </a:prstGeom>
          <a:solidFill>
            <a:srgbClr val="BFBFBF">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Tahoma"/>
                <a:ea typeface="Tahoma"/>
                <a:cs typeface="Tahoma"/>
                <a:sym typeface="Tahoma"/>
              </a:rPr>
              <a:t>Profession of Arms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i="0" u="none" strike="noStrike" cap="none">
                <a:solidFill>
                  <a:srgbClr val="000000"/>
                </a:solidFill>
                <a:latin typeface="Tahoma"/>
                <a:ea typeface="Tahoma"/>
                <a:cs typeface="Tahoma"/>
                <a:sym typeface="Tahoma"/>
              </a:rPr>
              <a:t>Officership</a:t>
            </a:r>
            <a:endParaRPr sz="700" b="1"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None/>
            </a:pPr>
            <a:r>
              <a:rPr lang="en-US" sz="700" b="1" i="0" u="none" strike="noStrike" cap="none">
                <a:solidFill>
                  <a:srgbClr val="000000"/>
                </a:solidFill>
                <a:latin typeface="Tahoma"/>
                <a:ea typeface="Tahoma"/>
                <a:cs typeface="Tahoma"/>
                <a:sym typeface="Tahoma"/>
              </a:rPr>
              <a:t>Force Fitness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i="0" u="none" strike="noStrike" cap="none">
                <a:solidFill>
                  <a:srgbClr val="000000"/>
                </a:solidFill>
                <a:latin typeface="Tahoma"/>
                <a:ea typeface="Tahoma"/>
                <a:cs typeface="Tahoma"/>
                <a:sym typeface="Tahoma"/>
              </a:rPr>
              <a:t>Professional Communication</a:t>
            </a:r>
            <a:endParaRPr sz="600" b="1" i="0" u="none" strike="noStrike" cap="none">
              <a:solidFill>
                <a:srgbClr val="000000"/>
              </a:solidFill>
              <a:latin typeface="Tahoma"/>
              <a:ea typeface="Tahoma"/>
              <a:cs typeface="Tahoma"/>
              <a:sym typeface="Tahoma"/>
            </a:endParaRPr>
          </a:p>
        </p:txBody>
      </p:sp>
      <p:sp>
        <p:nvSpPr>
          <p:cNvPr id="115" name="Google Shape;115;g14890e7b9a9_0_0"/>
          <p:cNvSpPr/>
          <p:nvPr/>
        </p:nvSpPr>
        <p:spPr>
          <a:xfrm>
            <a:off x="5333792" y="5873074"/>
            <a:ext cx="3287400" cy="1524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6" name="Google Shape;116;g14890e7b9a9_0_0"/>
          <p:cNvSpPr/>
          <p:nvPr/>
        </p:nvSpPr>
        <p:spPr>
          <a:xfrm rot="10800000">
            <a:off x="489885" y="5867400"/>
            <a:ext cx="3363300" cy="1524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g14890e7b9a9_0_0"/>
          <p:cNvSpPr/>
          <p:nvPr/>
        </p:nvSpPr>
        <p:spPr>
          <a:xfrm>
            <a:off x="5850776" y="6404652"/>
            <a:ext cx="2779800" cy="1485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8" name="Google Shape;118;g14890e7b9a9_0_0"/>
          <p:cNvSpPr/>
          <p:nvPr/>
        </p:nvSpPr>
        <p:spPr>
          <a:xfrm rot="10800000">
            <a:off x="480040" y="6404652"/>
            <a:ext cx="2927700" cy="1524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9" name="Google Shape;119;g14890e7b9a9_0_0"/>
          <p:cNvSpPr/>
          <p:nvPr/>
        </p:nvSpPr>
        <p:spPr>
          <a:xfrm>
            <a:off x="923364" y="1140784"/>
            <a:ext cx="7291200" cy="923400"/>
          </a:xfrm>
          <a:prstGeom prst="rect">
            <a:avLst/>
          </a:prstGeom>
          <a:solidFill>
            <a:srgbClr val="C00000">
              <a:alpha val="12940"/>
            </a:srgbClr>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200" b="1" i="0" u="none" strike="noStrike" cap="none" dirty="0">
                <a:solidFill>
                  <a:srgbClr val="000000"/>
                </a:solidFill>
                <a:latin typeface="Tahoma"/>
                <a:ea typeface="Tahoma"/>
                <a:cs typeface="Tahoma"/>
                <a:sym typeface="Tahoma"/>
              </a:rPr>
              <a:t>Expeditionary Warfare School educates and trains company grade officers in order to prepare them mentally, morally, and physically for billets of increased leadership responsibility across the Fleet Marine Force and the Joint Force, with emphasis on the warfighting capabilities of a Marine Air Ground Task Force operating within a complex and distributed naval expeditionary environment.</a:t>
            </a:r>
            <a:endParaRPr sz="1400" b="0" i="0" u="none" strike="noStrike" cap="none" dirty="0">
              <a:solidFill>
                <a:srgbClr val="000000"/>
              </a:solidFill>
              <a:latin typeface="Arial"/>
              <a:ea typeface="Arial"/>
              <a:cs typeface="Arial"/>
              <a:sym typeface="Arial"/>
            </a:endParaRPr>
          </a:p>
        </p:txBody>
      </p:sp>
      <p:sp>
        <p:nvSpPr>
          <p:cNvPr id="120" name="Google Shape;120;g14890e7b9a9_0_0"/>
          <p:cNvSpPr/>
          <p:nvPr/>
        </p:nvSpPr>
        <p:spPr>
          <a:xfrm>
            <a:off x="28757" y="2093688"/>
            <a:ext cx="2954100" cy="15696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Tahoma"/>
                <a:ea typeface="Tahoma"/>
                <a:cs typeface="Tahoma"/>
                <a:sym typeface="Tahoma"/>
              </a:rPr>
              <a:t>Who We Are</a:t>
            </a:r>
            <a:r>
              <a:rPr lang="en-US" sz="1200" b="0" i="0" u="none" strike="noStrike" cap="none">
                <a:solidFill>
                  <a:srgbClr val="000000"/>
                </a:solidFill>
                <a:latin typeface="Tahoma"/>
                <a:ea typeface="Tahoma"/>
                <a:cs typeface="Tahoma"/>
                <a:sym typeface="Tahoma"/>
              </a:rPr>
              <a:t> – </a:t>
            </a:r>
            <a:r>
              <a:rPr lang="en-US" sz="1050" b="0" i="0" u="none" strike="noStrike" cap="none">
                <a:solidFill>
                  <a:srgbClr val="000000"/>
                </a:solidFill>
                <a:latin typeface="Tahoma"/>
                <a:ea typeface="Tahoma"/>
                <a:cs typeface="Tahoma"/>
                <a:sym typeface="Tahoma"/>
              </a:rPr>
              <a:t>EWS reinforces the foundations of who we are as Marines, with specific emphasis on the Marine Corps’ </a:t>
            </a:r>
            <a:r>
              <a:rPr lang="en-US" sz="1050" b="0" i="1" u="sng" strike="noStrike" cap="none">
                <a:solidFill>
                  <a:srgbClr val="000000"/>
                </a:solidFill>
                <a:latin typeface="Tahoma"/>
                <a:ea typeface="Tahoma"/>
                <a:cs typeface="Tahoma"/>
                <a:sym typeface="Tahoma"/>
              </a:rPr>
              <a:t>ethos, values, history and Naval character</a:t>
            </a:r>
            <a:r>
              <a:rPr lang="en-US" sz="1050" b="0" i="0" u="none" strike="noStrike" cap="none">
                <a:solidFill>
                  <a:srgbClr val="000000"/>
                </a:solidFill>
                <a:latin typeface="Tahoma"/>
                <a:ea typeface="Tahoma"/>
                <a:cs typeface="Tahoma"/>
                <a:sym typeface="Tahoma"/>
              </a:rPr>
              <a:t>, coupled with our roles and missions within the Joint Force.  EWS devotes particular attention to the </a:t>
            </a:r>
            <a:r>
              <a:rPr lang="en-US" sz="1050" b="0" i="1" u="sng" strike="noStrike" cap="none">
                <a:solidFill>
                  <a:srgbClr val="000000"/>
                </a:solidFill>
                <a:latin typeface="Tahoma"/>
                <a:ea typeface="Tahoma"/>
                <a:cs typeface="Tahoma"/>
                <a:sym typeface="Tahoma"/>
              </a:rPr>
              <a:t>sacred leadership responsibilities</a:t>
            </a:r>
            <a:r>
              <a:rPr lang="en-US" sz="1050" b="0" i="0" u="none" strike="noStrike" cap="none">
                <a:solidFill>
                  <a:srgbClr val="000000"/>
                </a:solidFill>
                <a:latin typeface="Tahoma"/>
                <a:ea typeface="Tahoma"/>
                <a:cs typeface="Tahoma"/>
                <a:sym typeface="Tahoma"/>
              </a:rPr>
              <a:t> inherent in service as commissioned officers in the Armed Forces of the United States.</a:t>
            </a:r>
            <a:endParaRPr sz="900" b="0" i="0" u="none" strike="noStrike" cap="none">
              <a:solidFill>
                <a:srgbClr val="000000"/>
              </a:solidFill>
              <a:latin typeface="Tahoma"/>
              <a:ea typeface="Tahoma"/>
              <a:cs typeface="Tahoma"/>
              <a:sym typeface="Tahoma"/>
            </a:endParaRPr>
          </a:p>
        </p:txBody>
      </p:sp>
      <p:sp>
        <p:nvSpPr>
          <p:cNvPr id="121" name="Google Shape;121;g14890e7b9a9_0_0"/>
          <p:cNvSpPr/>
          <p:nvPr/>
        </p:nvSpPr>
        <p:spPr>
          <a:xfrm>
            <a:off x="2967749" y="2093667"/>
            <a:ext cx="3094500" cy="12465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Tahoma"/>
                <a:ea typeface="Tahoma"/>
                <a:cs typeface="Tahoma"/>
                <a:sym typeface="Tahoma"/>
              </a:rPr>
              <a:t>How We Fight</a:t>
            </a:r>
            <a:r>
              <a:rPr lang="en-US" sz="1200" b="0" i="0" u="none" strike="noStrike" cap="none">
                <a:solidFill>
                  <a:srgbClr val="000000"/>
                </a:solidFill>
                <a:latin typeface="Tahoma"/>
                <a:ea typeface="Tahoma"/>
                <a:cs typeface="Tahoma"/>
                <a:sym typeface="Tahoma"/>
              </a:rPr>
              <a:t> – </a:t>
            </a:r>
            <a:r>
              <a:rPr lang="en-US" sz="1050" b="0" i="0" u="none" strike="noStrike" cap="none">
                <a:solidFill>
                  <a:srgbClr val="000000"/>
                </a:solidFill>
                <a:latin typeface="Tahoma"/>
                <a:ea typeface="Tahoma"/>
                <a:cs typeface="Tahoma"/>
                <a:sym typeface="Tahoma"/>
              </a:rPr>
              <a:t>The Marine Corps’ </a:t>
            </a:r>
            <a:r>
              <a:rPr lang="en-US" sz="1050" b="0" i="1" u="sng" strike="noStrike" cap="none">
                <a:solidFill>
                  <a:srgbClr val="000000"/>
                </a:solidFill>
                <a:latin typeface="Tahoma"/>
                <a:ea typeface="Tahoma"/>
                <a:cs typeface="Tahoma"/>
                <a:sym typeface="Tahoma"/>
              </a:rPr>
              <a:t>maneuver warfare</a:t>
            </a:r>
            <a:r>
              <a:rPr lang="en-US" sz="1050" b="0" i="0" u="none" strike="noStrike" cap="none">
                <a:solidFill>
                  <a:srgbClr val="000000"/>
                </a:solidFill>
                <a:latin typeface="Tahoma"/>
                <a:ea typeface="Tahoma"/>
                <a:cs typeface="Tahoma"/>
                <a:sym typeface="Tahoma"/>
              </a:rPr>
              <a:t> doctrine is the lens through which we view the enduring nature and evolving character of warfare.  The </a:t>
            </a:r>
            <a:r>
              <a:rPr lang="en-US" sz="1050" b="0" i="1" u="sng" strike="noStrike" cap="none">
                <a:solidFill>
                  <a:srgbClr val="000000"/>
                </a:solidFill>
                <a:latin typeface="Tahoma"/>
                <a:ea typeface="Tahoma"/>
                <a:cs typeface="Tahoma"/>
                <a:sym typeface="Tahoma"/>
              </a:rPr>
              <a:t>mental, moral, and physical</a:t>
            </a:r>
            <a:r>
              <a:rPr lang="en-US" sz="1050" b="0" i="0" u="none" strike="noStrike" cap="none">
                <a:solidFill>
                  <a:srgbClr val="000000"/>
                </a:solidFill>
                <a:latin typeface="Tahoma"/>
                <a:ea typeface="Tahoma"/>
                <a:cs typeface="Tahoma"/>
                <a:sym typeface="Tahoma"/>
              </a:rPr>
              <a:t> underpinnings of our warfighting philosophy intentionally permeate every class, discussion, and practical exercise.  </a:t>
            </a:r>
            <a:endParaRPr sz="900" b="0" i="0" u="none" strike="noStrike" cap="none">
              <a:solidFill>
                <a:srgbClr val="000000"/>
              </a:solidFill>
              <a:latin typeface="Tahoma"/>
              <a:ea typeface="Tahoma"/>
              <a:cs typeface="Tahoma"/>
              <a:sym typeface="Tahoma"/>
            </a:endParaRPr>
          </a:p>
        </p:txBody>
      </p:sp>
      <p:sp>
        <p:nvSpPr>
          <p:cNvPr id="122" name="Google Shape;122;g14890e7b9a9_0_0"/>
          <p:cNvSpPr/>
          <p:nvPr/>
        </p:nvSpPr>
        <p:spPr>
          <a:xfrm>
            <a:off x="5925840" y="2091009"/>
            <a:ext cx="3218100" cy="19158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Tahoma"/>
                <a:ea typeface="Tahoma"/>
                <a:cs typeface="Tahoma"/>
                <a:sym typeface="Tahoma"/>
              </a:rPr>
              <a:t>Where We Fight. . . Past, Present, and Future</a:t>
            </a:r>
            <a:r>
              <a:rPr lang="en-US" sz="1200" b="0" i="0" u="none" strike="noStrike" cap="none">
                <a:solidFill>
                  <a:srgbClr val="000000"/>
                </a:solidFill>
                <a:latin typeface="Tahoma"/>
                <a:ea typeface="Tahoma"/>
                <a:cs typeface="Tahoma"/>
                <a:sym typeface="Tahoma"/>
              </a:rPr>
              <a:t>  </a:t>
            </a:r>
            <a:r>
              <a:rPr lang="en-US" sz="1050" b="0" i="0" u="none" strike="noStrike" cap="none">
                <a:solidFill>
                  <a:srgbClr val="000000"/>
                </a:solidFill>
                <a:latin typeface="Tahoma"/>
                <a:ea typeface="Tahoma"/>
                <a:cs typeface="Tahoma"/>
                <a:sym typeface="Tahoma"/>
              </a:rPr>
              <a:t>In keeping with the Marine Corps’ role as our </a:t>
            </a:r>
            <a:r>
              <a:rPr lang="en-US" sz="1050" b="0" i="1" u="sng" strike="noStrike" cap="none">
                <a:solidFill>
                  <a:srgbClr val="000000"/>
                </a:solidFill>
                <a:latin typeface="Tahoma"/>
                <a:ea typeface="Tahoma"/>
                <a:cs typeface="Tahoma"/>
                <a:sym typeface="Tahoma"/>
              </a:rPr>
              <a:t>Nation’s force in readiness</a:t>
            </a:r>
            <a:r>
              <a:rPr lang="en-US" sz="1050" b="0" i="0" u="none" strike="noStrike" cap="none">
                <a:solidFill>
                  <a:srgbClr val="000000"/>
                </a:solidFill>
                <a:latin typeface="Tahoma"/>
                <a:ea typeface="Tahoma"/>
                <a:cs typeface="Tahoma"/>
                <a:sym typeface="Tahoma"/>
              </a:rPr>
              <a:t>, prepared to respond in “any clime and place,” the EWS curriculum includes a detailed study of </a:t>
            </a:r>
            <a:r>
              <a:rPr lang="en-US" sz="1050" b="0" i="1" u="sng" strike="noStrike" cap="none">
                <a:solidFill>
                  <a:srgbClr val="000000"/>
                </a:solidFill>
                <a:latin typeface="Tahoma"/>
                <a:ea typeface="Tahoma"/>
                <a:cs typeface="Tahoma"/>
                <a:sym typeface="Tahoma"/>
              </a:rPr>
              <a:t>MAGTF operations at sea, from the sea, and ashore</a:t>
            </a:r>
            <a:r>
              <a:rPr lang="en-US" sz="1050" b="0" i="0" u="none" strike="noStrike" cap="none">
                <a:solidFill>
                  <a:srgbClr val="000000"/>
                </a:solidFill>
                <a:latin typeface="Tahoma"/>
                <a:ea typeface="Tahoma"/>
                <a:cs typeface="Tahoma"/>
                <a:sym typeface="Tahoma"/>
              </a:rPr>
              <a:t>, as well as the of the Naval expeditionary environment. The curriculum accomplishes this through case studies, </a:t>
            </a:r>
            <a:r>
              <a:rPr lang="en-US" sz="1050" b="0" i="1" u="sng" strike="noStrike" cap="none">
                <a:solidFill>
                  <a:srgbClr val="000000"/>
                </a:solidFill>
                <a:latin typeface="Tahoma"/>
                <a:ea typeface="Tahoma"/>
                <a:cs typeface="Tahoma"/>
                <a:sym typeface="Tahoma"/>
              </a:rPr>
              <a:t>preserving critical lessons from history</a:t>
            </a:r>
            <a:r>
              <a:rPr lang="en-US" sz="1050" b="0" i="0" u="none" strike="noStrike" cap="none">
                <a:solidFill>
                  <a:srgbClr val="000000"/>
                </a:solidFill>
                <a:latin typeface="Tahoma"/>
                <a:ea typeface="Tahoma"/>
                <a:cs typeface="Tahoma"/>
                <a:sym typeface="Tahoma"/>
              </a:rPr>
              <a:t> while maintaining an eye towards </a:t>
            </a:r>
            <a:r>
              <a:rPr lang="en-US" sz="1050" b="0" i="1" u="sng" strike="noStrike" cap="none">
                <a:solidFill>
                  <a:srgbClr val="000000"/>
                </a:solidFill>
                <a:latin typeface="Tahoma"/>
                <a:ea typeface="Tahoma"/>
                <a:cs typeface="Tahoma"/>
                <a:sym typeface="Tahoma"/>
              </a:rPr>
              <a:t>the future battlefield</a:t>
            </a:r>
            <a:r>
              <a:rPr lang="en-US" sz="1050" b="0" i="0" u="none" strike="noStrike" cap="none">
                <a:solidFill>
                  <a:srgbClr val="000000"/>
                </a:solidFill>
                <a:latin typeface="Tahoma"/>
                <a:ea typeface="Tahoma"/>
                <a:cs typeface="Tahoma"/>
                <a:sym typeface="Tahoma"/>
              </a:rPr>
              <a:t>.</a:t>
            </a:r>
            <a:endParaRPr sz="2800" b="0" i="0" u="none" strike="noStrike" cap="none">
              <a:solidFill>
                <a:srgbClr val="000000"/>
              </a:solidFill>
              <a:latin typeface="Tahoma"/>
              <a:ea typeface="Tahoma"/>
              <a:cs typeface="Tahoma"/>
              <a:sym typeface="Tahoma"/>
            </a:endParaRPr>
          </a:p>
        </p:txBody>
      </p:sp>
      <p:sp>
        <p:nvSpPr>
          <p:cNvPr id="123" name="Google Shape;123;g14890e7b9a9_0_0"/>
          <p:cNvSpPr/>
          <p:nvPr/>
        </p:nvSpPr>
        <p:spPr>
          <a:xfrm>
            <a:off x="3407740" y="6249695"/>
            <a:ext cx="2442900" cy="569400"/>
          </a:xfrm>
          <a:prstGeom prst="rect">
            <a:avLst/>
          </a:prstGeom>
          <a:solidFill>
            <a:srgbClr val="BFBFBF">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Tahoma"/>
                <a:ea typeface="Tahoma"/>
                <a:cs typeface="Tahoma"/>
                <a:sym typeface="Tahoma"/>
              </a:rPr>
              <a:t>Military Adaptation &amp; Innovation</a:t>
            </a:r>
            <a:endParaRPr sz="1000" b="1"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None/>
            </a:pPr>
            <a:r>
              <a:rPr lang="en-US" sz="700" b="1" i="0" u="none" strike="noStrike" cap="none">
                <a:solidFill>
                  <a:srgbClr val="000000"/>
                </a:solidFill>
                <a:latin typeface="Tahoma"/>
                <a:ea typeface="Tahoma"/>
                <a:cs typeface="Tahoma"/>
                <a:sym typeface="Tahoma"/>
              </a:rPr>
              <a:t>Historical Studies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i="0" u="none" strike="noStrike" cap="none">
                <a:solidFill>
                  <a:srgbClr val="000000"/>
                </a:solidFill>
                <a:latin typeface="Tahoma"/>
                <a:ea typeface="Tahoma"/>
                <a:cs typeface="Tahoma"/>
                <a:sym typeface="Tahoma"/>
              </a:rPr>
              <a:t>Global Security Environment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a:latin typeface="Tahoma"/>
                <a:ea typeface="Tahoma"/>
                <a:cs typeface="Tahoma"/>
                <a:sym typeface="Tahoma"/>
              </a:rPr>
              <a:t>Future Operational Environment</a:t>
            </a:r>
            <a:endParaRPr sz="600" b="1" i="0" u="none" strike="noStrike" cap="none">
              <a:solidFill>
                <a:srgbClr val="000000"/>
              </a:solidFill>
              <a:latin typeface="Tahoma"/>
              <a:ea typeface="Tahoma"/>
              <a:cs typeface="Tahoma"/>
              <a:sym typeface="Tahoma"/>
            </a:endParaRPr>
          </a:p>
        </p:txBody>
      </p:sp>
    </p:spTree>
    <p:extLst>
      <p:ext uri="{BB962C8B-B14F-4D97-AF65-F5344CB8AC3E}">
        <p14:creationId xmlns:p14="http://schemas.microsoft.com/office/powerpoint/2010/main" val="183786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0" y="197091"/>
            <a:ext cx="9144000" cy="723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US" sz="4000" b="1" i="1" u="none" dirty="0">
                <a:latin typeface="Calibri"/>
                <a:ea typeface="Calibri"/>
                <a:cs typeface="Calibri"/>
                <a:sym typeface="Calibri"/>
              </a:rPr>
              <a:t>Enlisted </a:t>
            </a:r>
            <a:r>
              <a:rPr lang="en-US" sz="4000" b="1" i="1" u="none" dirty="0" smtClean="0">
                <a:solidFill>
                  <a:schemeClr val="tx1"/>
                </a:solidFill>
                <a:latin typeface="Calibri"/>
                <a:ea typeface="Calibri"/>
                <a:cs typeface="Calibri"/>
                <a:sym typeface="Calibri"/>
              </a:rPr>
              <a:t>PME </a:t>
            </a:r>
            <a:r>
              <a:rPr lang="en-US" sz="4000" b="1" i="1" u="none" dirty="0" smtClean="0">
                <a:latin typeface="Calibri"/>
                <a:ea typeface="Calibri"/>
                <a:cs typeface="Calibri"/>
                <a:sym typeface="Calibri"/>
              </a:rPr>
              <a:t>Continuum</a:t>
            </a:r>
            <a:endParaRPr sz="4000" b="1" i="1" u="none" dirty="0">
              <a:latin typeface="Calibri"/>
              <a:ea typeface="Calibri"/>
              <a:cs typeface="Calibri"/>
              <a:sym typeface="Calibri"/>
            </a:endParaRPr>
          </a:p>
        </p:txBody>
      </p:sp>
      <p:cxnSp>
        <p:nvCxnSpPr>
          <p:cNvPr id="186" name="Google Shape;186;p33"/>
          <p:cNvCxnSpPr/>
          <p:nvPr/>
        </p:nvCxnSpPr>
        <p:spPr>
          <a:xfrm>
            <a:off x="4496329" y="5619423"/>
            <a:ext cx="2818871" cy="16400"/>
          </a:xfrm>
          <a:prstGeom prst="straightConnector1">
            <a:avLst/>
          </a:prstGeom>
          <a:noFill/>
          <a:ln w="9525" cap="flat" cmpd="sng">
            <a:solidFill>
              <a:schemeClr val="dk1"/>
            </a:solidFill>
            <a:prstDash val="solid"/>
            <a:round/>
            <a:headEnd type="none" w="sm" len="sm"/>
            <a:tailEnd type="triangle" w="med" len="med"/>
          </a:ln>
        </p:spPr>
      </p:cxnSp>
      <p:cxnSp>
        <p:nvCxnSpPr>
          <p:cNvPr id="187" name="Google Shape;187;p33"/>
          <p:cNvCxnSpPr/>
          <p:nvPr/>
        </p:nvCxnSpPr>
        <p:spPr>
          <a:xfrm flipV="1">
            <a:off x="5029729" y="4772615"/>
            <a:ext cx="2285471" cy="8608"/>
          </a:xfrm>
          <a:prstGeom prst="straightConnector1">
            <a:avLst/>
          </a:prstGeom>
          <a:noFill/>
          <a:ln w="9525" cap="flat" cmpd="sng">
            <a:solidFill>
              <a:schemeClr val="dk1"/>
            </a:solidFill>
            <a:prstDash val="solid"/>
            <a:round/>
            <a:headEnd type="none" w="sm" len="sm"/>
            <a:tailEnd type="triangle" w="med" len="med"/>
          </a:ln>
        </p:spPr>
      </p:cxnSp>
      <p:cxnSp>
        <p:nvCxnSpPr>
          <p:cNvPr id="188" name="Google Shape;188;p33"/>
          <p:cNvCxnSpPr/>
          <p:nvPr/>
        </p:nvCxnSpPr>
        <p:spPr>
          <a:xfrm>
            <a:off x="5717202" y="4106477"/>
            <a:ext cx="1597998" cy="854"/>
          </a:xfrm>
          <a:prstGeom prst="straightConnector1">
            <a:avLst/>
          </a:prstGeom>
          <a:noFill/>
          <a:ln w="9525" cap="flat" cmpd="sng">
            <a:solidFill>
              <a:schemeClr val="dk1"/>
            </a:solidFill>
            <a:prstDash val="solid"/>
            <a:round/>
            <a:headEnd type="none" w="sm" len="sm"/>
            <a:tailEnd type="triangle" w="med" len="med"/>
          </a:ln>
        </p:spPr>
      </p:cxnSp>
      <p:cxnSp>
        <p:nvCxnSpPr>
          <p:cNvPr id="189" name="Google Shape;189;p33"/>
          <p:cNvCxnSpPr/>
          <p:nvPr/>
        </p:nvCxnSpPr>
        <p:spPr>
          <a:xfrm flipV="1">
            <a:off x="6858000" y="2494306"/>
            <a:ext cx="457200" cy="917"/>
          </a:xfrm>
          <a:prstGeom prst="straightConnector1">
            <a:avLst/>
          </a:prstGeom>
          <a:noFill/>
          <a:ln w="9525" cap="flat" cmpd="sng">
            <a:solidFill>
              <a:schemeClr val="dk1"/>
            </a:solidFill>
            <a:prstDash val="solid"/>
            <a:round/>
            <a:headEnd type="none" w="sm" len="sm"/>
            <a:tailEnd type="triangle" w="med" len="med"/>
          </a:ln>
        </p:spPr>
      </p:cxnSp>
      <p:cxnSp>
        <p:nvCxnSpPr>
          <p:cNvPr id="190" name="Google Shape;190;p33"/>
          <p:cNvCxnSpPr/>
          <p:nvPr/>
        </p:nvCxnSpPr>
        <p:spPr>
          <a:xfrm>
            <a:off x="6325129" y="3257223"/>
            <a:ext cx="990071" cy="3770"/>
          </a:xfrm>
          <a:prstGeom prst="straightConnector1">
            <a:avLst/>
          </a:prstGeom>
          <a:noFill/>
          <a:ln w="9525" cap="flat" cmpd="sng">
            <a:solidFill>
              <a:schemeClr val="dk1"/>
            </a:solidFill>
            <a:prstDash val="solid"/>
            <a:round/>
            <a:headEnd type="none" w="sm" len="sm"/>
            <a:tailEnd type="triangle" w="med" len="med"/>
          </a:ln>
        </p:spPr>
      </p:cxnSp>
      <p:sp>
        <p:nvSpPr>
          <p:cNvPr id="191" name="Google Shape;191;p33"/>
          <p:cNvSpPr/>
          <p:nvPr/>
        </p:nvSpPr>
        <p:spPr>
          <a:xfrm>
            <a:off x="4175025" y="5009823"/>
            <a:ext cx="1524000" cy="3810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200"/>
              <a:buFont typeface="Calibri"/>
              <a:buNone/>
            </a:pPr>
            <a:r>
              <a:rPr lang="en-US" sz="1200" b="1" i="1">
                <a:latin typeface="Calibri"/>
                <a:ea typeface="Calibri"/>
                <a:cs typeface="Calibri"/>
                <a:sym typeface="Calibri"/>
              </a:rPr>
              <a:t>Ethical Follower</a:t>
            </a:r>
            <a:endParaRPr sz="1200" b="1" i="1">
              <a:latin typeface="Calibri"/>
              <a:ea typeface="Calibri"/>
              <a:cs typeface="Calibri"/>
              <a:sym typeface="Calibri"/>
            </a:endParaRPr>
          </a:p>
        </p:txBody>
      </p:sp>
      <p:sp>
        <p:nvSpPr>
          <p:cNvPr id="192" name="Google Shape;192;p33"/>
          <p:cNvSpPr/>
          <p:nvPr/>
        </p:nvSpPr>
        <p:spPr>
          <a:xfrm>
            <a:off x="4463321" y="4628823"/>
            <a:ext cx="1524000" cy="381000"/>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100"/>
              <a:buFont typeface="Calibri"/>
              <a:buNone/>
            </a:pPr>
            <a:r>
              <a:rPr lang="en-US" sz="1100">
                <a:latin typeface="Calibri"/>
                <a:ea typeface="Calibri"/>
                <a:cs typeface="Calibri"/>
                <a:sym typeface="Calibri"/>
              </a:rPr>
              <a:t>Cmd Seminars/</a:t>
            </a:r>
            <a:endParaRPr/>
          </a:p>
          <a:p>
            <a:pPr algn="ctr">
              <a:buSzPts val="1100"/>
              <a:buFont typeface="Calibri"/>
              <a:buNone/>
            </a:pPr>
            <a:r>
              <a:rPr lang="en-US" sz="1100">
                <a:latin typeface="Calibri"/>
                <a:ea typeface="Calibri"/>
                <a:cs typeface="Calibri"/>
                <a:sym typeface="Calibri"/>
              </a:rPr>
              <a:t>Sergeants School</a:t>
            </a:r>
            <a:endParaRPr sz="1100">
              <a:latin typeface="Calibri"/>
              <a:ea typeface="Calibri"/>
              <a:cs typeface="Calibri"/>
              <a:sym typeface="Calibri"/>
            </a:endParaRPr>
          </a:p>
        </p:txBody>
      </p:sp>
      <p:sp>
        <p:nvSpPr>
          <p:cNvPr id="193" name="Google Shape;193;p33"/>
          <p:cNvSpPr/>
          <p:nvPr/>
        </p:nvSpPr>
        <p:spPr>
          <a:xfrm>
            <a:off x="4463321" y="4247823"/>
            <a:ext cx="1524000" cy="3810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200"/>
              <a:buFont typeface="Calibri"/>
              <a:buNone/>
            </a:pPr>
            <a:r>
              <a:rPr lang="en-US" sz="1200" b="1" i="1">
                <a:latin typeface="Calibri"/>
                <a:ea typeface="Calibri"/>
                <a:cs typeface="Calibri"/>
                <a:sym typeface="Calibri"/>
              </a:rPr>
              <a:t>Leading </a:t>
            </a:r>
            <a:endParaRPr/>
          </a:p>
          <a:p>
            <a:pPr algn="ctr">
              <a:buSzPts val="1200"/>
              <a:buFont typeface="Calibri"/>
              <a:buNone/>
            </a:pPr>
            <a:r>
              <a:rPr lang="en-US" sz="1200" b="1" i="1">
                <a:latin typeface="Calibri"/>
                <a:ea typeface="Calibri"/>
                <a:cs typeface="Calibri"/>
                <a:sym typeface="Calibri"/>
              </a:rPr>
              <a:t>Marines</a:t>
            </a:r>
            <a:endParaRPr/>
          </a:p>
        </p:txBody>
      </p:sp>
      <p:sp>
        <p:nvSpPr>
          <p:cNvPr id="194" name="Google Shape;194;p33"/>
          <p:cNvSpPr/>
          <p:nvPr/>
        </p:nvSpPr>
        <p:spPr>
          <a:xfrm>
            <a:off x="4794150" y="3409623"/>
            <a:ext cx="1524000" cy="4572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200"/>
              <a:buFont typeface="Calibri"/>
              <a:buNone/>
            </a:pPr>
            <a:r>
              <a:rPr lang="en-US" sz="1200" b="1" i="1">
                <a:latin typeface="Calibri"/>
                <a:ea typeface="Calibri"/>
                <a:cs typeface="Calibri"/>
                <a:sym typeface="Calibri"/>
              </a:rPr>
              <a:t>Leading </a:t>
            </a:r>
            <a:endParaRPr/>
          </a:p>
          <a:p>
            <a:pPr algn="ctr">
              <a:buSzPts val="1200"/>
              <a:buFont typeface="Calibri"/>
              <a:buNone/>
            </a:pPr>
            <a:r>
              <a:rPr lang="en-US" sz="1200" b="1" i="1">
                <a:latin typeface="Calibri"/>
                <a:ea typeface="Calibri"/>
                <a:cs typeface="Calibri"/>
                <a:sym typeface="Calibri"/>
              </a:rPr>
              <a:t>Subordinate leaders</a:t>
            </a:r>
            <a:endParaRPr/>
          </a:p>
        </p:txBody>
      </p:sp>
      <p:cxnSp>
        <p:nvCxnSpPr>
          <p:cNvPr id="195" name="Google Shape;195;p33"/>
          <p:cNvCxnSpPr/>
          <p:nvPr/>
        </p:nvCxnSpPr>
        <p:spPr>
          <a:xfrm rot="10800000" flipH="1">
            <a:off x="3717825" y="1861015"/>
            <a:ext cx="1600200" cy="3774808"/>
          </a:xfrm>
          <a:prstGeom prst="straightConnector1">
            <a:avLst/>
          </a:prstGeom>
          <a:noFill/>
          <a:ln w="25400" cap="flat" cmpd="sng">
            <a:solidFill>
              <a:schemeClr val="dk1"/>
            </a:solidFill>
            <a:prstDash val="solid"/>
            <a:round/>
            <a:headEnd type="none" w="sm" len="sm"/>
            <a:tailEnd type="triangle" w="lg" len="lg"/>
          </a:ln>
        </p:spPr>
      </p:cxnSp>
      <p:sp>
        <p:nvSpPr>
          <p:cNvPr id="196" name="Google Shape;196;p33"/>
          <p:cNvSpPr/>
          <p:nvPr/>
        </p:nvSpPr>
        <p:spPr>
          <a:xfrm>
            <a:off x="4175025" y="5390823"/>
            <a:ext cx="1524000" cy="381000"/>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100"/>
              <a:buFont typeface="Calibri"/>
              <a:buNone/>
            </a:pPr>
            <a:r>
              <a:rPr lang="en-US" sz="1100">
                <a:latin typeface="Calibri"/>
                <a:ea typeface="Calibri"/>
                <a:cs typeface="Calibri"/>
                <a:sym typeface="Calibri"/>
              </a:rPr>
              <a:t>RTR/SOI/MOS School/</a:t>
            </a:r>
            <a:endParaRPr/>
          </a:p>
          <a:p>
            <a:pPr algn="ctr">
              <a:buSzPts val="1100"/>
              <a:buFont typeface="Calibri"/>
              <a:buNone/>
            </a:pPr>
            <a:r>
              <a:rPr lang="en-US" sz="1100">
                <a:latin typeface="Calibri"/>
                <a:ea typeface="Calibri"/>
                <a:cs typeface="Calibri"/>
                <a:sym typeface="Calibri"/>
              </a:rPr>
              <a:t>Cmd Seminars </a:t>
            </a:r>
            <a:endParaRPr sz="1100">
              <a:latin typeface="Calibri"/>
              <a:ea typeface="Calibri"/>
              <a:cs typeface="Calibri"/>
              <a:sym typeface="Calibri"/>
            </a:endParaRPr>
          </a:p>
        </p:txBody>
      </p:sp>
      <p:sp>
        <p:nvSpPr>
          <p:cNvPr id="197" name="Google Shape;197;p33"/>
          <p:cNvSpPr/>
          <p:nvPr/>
        </p:nvSpPr>
        <p:spPr>
          <a:xfrm>
            <a:off x="4794150" y="3866823"/>
            <a:ext cx="1524000" cy="381000"/>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100"/>
              <a:buFont typeface="Calibri"/>
              <a:buNone/>
            </a:pPr>
            <a:r>
              <a:rPr lang="en-US" sz="1100">
                <a:latin typeface="Calibri"/>
                <a:ea typeface="Calibri"/>
                <a:cs typeface="Calibri"/>
                <a:sym typeface="Calibri"/>
              </a:rPr>
              <a:t>Career School</a:t>
            </a:r>
            <a:endParaRPr sz="1100">
              <a:latin typeface="Calibri"/>
              <a:ea typeface="Calibri"/>
              <a:cs typeface="Calibri"/>
              <a:sym typeface="Calibri"/>
            </a:endParaRPr>
          </a:p>
        </p:txBody>
      </p:sp>
      <p:sp>
        <p:nvSpPr>
          <p:cNvPr id="198" name="Google Shape;198;p33"/>
          <p:cNvSpPr/>
          <p:nvPr/>
        </p:nvSpPr>
        <p:spPr>
          <a:xfrm>
            <a:off x="5169663" y="2638098"/>
            <a:ext cx="1524000" cy="3810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200"/>
              <a:buFont typeface="Calibri"/>
              <a:buNone/>
            </a:pPr>
            <a:r>
              <a:rPr lang="en-US" sz="1200" b="1" i="1">
                <a:latin typeface="Calibri"/>
                <a:ea typeface="Calibri"/>
                <a:cs typeface="Calibri"/>
                <a:sym typeface="Calibri"/>
              </a:rPr>
              <a:t>Developing </a:t>
            </a:r>
            <a:endParaRPr/>
          </a:p>
          <a:p>
            <a:pPr algn="ctr">
              <a:buSzPts val="1200"/>
              <a:buFont typeface="Calibri"/>
              <a:buNone/>
            </a:pPr>
            <a:r>
              <a:rPr lang="en-US" sz="1200" b="1" i="1">
                <a:latin typeface="Calibri"/>
                <a:ea typeface="Calibri"/>
                <a:cs typeface="Calibri"/>
                <a:sym typeface="Calibri"/>
              </a:rPr>
              <a:t>Subordinate leaders</a:t>
            </a:r>
            <a:endParaRPr/>
          </a:p>
        </p:txBody>
      </p:sp>
      <p:sp>
        <p:nvSpPr>
          <p:cNvPr id="199" name="Google Shape;199;p33"/>
          <p:cNvSpPr/>
          <p:nvPr/>
        </p:nvSpPr>
        <p:spPr>
          <a:xfrm>
            <a:off x="5410200" y="2257098"/>
            <a:ext cx="1447800" cy="381000"/>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100"/>
              <a:buFont typeface="Calibri"/>
              <a:buNone/>
            </a:pPr>
            <a:r>
              <a:rPr lang="en-US" sz="1100" dirty="0" smtClean="0">
                <a:solidFill>
                  <a:schemeClr val="tx1"/>
                </a:solidFill>
                <a:latin typeface="Calibri"/>
                <a:ea typeface="Calibri"/>
                <a:cs typeface="Calibri"/>
                <a:sym typeface="Calibri"/>
              </a:rPr>
              <a:t>Senior Enlisted Blended Seminar </a:t>
            </a:r>
            <a:endParaRPr sz="1100" dirty="0">
              <a:solidFill>
                <a:schemeClr val="tx1"/>
              </a:solidFill>
              <a:latin typeface="Calibri"/>
              <a:ea typeface="Calibri"/>
              <a:cs typeface="Calibri"/>
              <a:sym typeface="Calibri"/>
            </a:endParaRPr>
          </a:p>
        </p:txBody>
      </p:sp>
      <p:sp>
        <p:nvSpPr>
          <p:cNvPr id="200" name="Google Shape;200;p33"/>
          <p:cNvSpPr/>
          <p:nvPr/>
        </p:nvSpPr>
        <p:spPr>
          <a:xfrm>
            <a:off x="5410200" y="1876098"/>
            <a:ext cx="1447800" cy="3810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200"/>
              <a:buFont typeface="Calibri"/>
              <a:buNone/>
            </a:pPr>
            <a:r>
              <a:rPr lang="en-US" sz="1200" b="1" i="1">
                <a:latin typeface="Calibri"/>
                <a:ea typeface="Calibri"/>
                <a:cs typeface="Calibri"/>
                <a:sym typeface="Calibri"/>
              </a:rPr>
              <a:t>Influencing</a:t>
            </a:r>
            <a:endParaRPr sz="1200" b="1" i="1">
              <a:latin typeface="Calibri"/>
              <a:ea typeface="Calibri"/>
              <a:cs typeface="Calibri"/>
              <a:sym typeface="Calibri"/>
            </a:endParaRPr>
          </a:p>
          <a:p>
            <a:pPr algn="ctr">
              <a:buSzPts val="1200"/>
              <a:buFont typeface="Calibri"/>
              <a:buNone/>
            </a:pPr>
            <a:r>
              <a:rPr lang="en-US" sz="1200" b="1" i="1">
                <a:latin typeface="Calibri"/>
                <a:ea typeface="Calibri"/>
                <a:cs typeface="Calibri"/>
                <a:sym typeface="Calibri"/>
              </a:rPr>
              <a:t>Command Climate</a:t>
            </a:r>
            <a:endParaRPr/>
          </a:p>
        </p:txBody>
      </p:sp>
      <p:sp>
        <p:nvSpPr>
          <p:cNvPr id="201" name="Google Shape;201;p33"/>
          <p:cNvSpPr txBox="1"/>
          <p:nvPr/>
        </p:nvSpPr>
        <p:spPr>
          <a:xfrm rot="-4007775">
            <a:off x="3015052" y="3401162"/>
            <a:ext cx="2650534" cy="400110"/>
          </a:xfrm>
          <a:prstGeom prst="rect">
            <a:avLst/>
          </a:prstGeom>
          <a:noFill/>
          <a:ln>
            <a:noFill/>
          </a:ln>
        </p:spPr>
        <p:txBody>
          <a:bodyPr spcFirstLastPara="1" wrap="square" lIns="91425" tIns="45700" rIns="91425" bIns="45700" anchor="t" anchorCtr="0">
            <a:spAutoFit/>
          </a:bodyPr>
          <a:lstStyle/>
          <a:p>
            <a:pPr>
              <a:buSzPts val="2000"/>
              <a:buFont typeface="Calibri"/>
              <a:buNone/>
            </a:pPr>
            <a:r>
              <a:rPr lang="en-US" sz="2000" b="1">
                <a:latin typeface="Calibri"/>
                <a:ea typeface="Calibri"/>
                <a:cs typeface="Calibri"/>
                <a:sym typeface="Calibri"/>
              </a:rPr>
              <a:t>Leadership Progression</a:t>
            </a:r>
            <a:endParaRPr/>
          </a:p>
        </p:txBody>
      </p:sp>
      <p:sp>
        <p:nvSpPr>
          <p:cNvPr id="202" name="Google Shape;202;p33"/>
          <p:cNvSpPr txBox="1"/>
          <p:nvPr/>
        </p:nvSpPr>
        <p:spPr>
          <a:xfrm>
            <a:off x="3352800" y="5635823"/>
            <a:ext cx="562975" cy="307777"/>
          </a:xfrm>
          <a:prstGeom prst="rect">
            <a:avLst/>
          </a:prstGeom>
          <a:noFill/>
          <a:ln>
            <a:noFill/>
          </a:ln>
        </p:spPr>
        <p:txBody>
          <a:bodyPr spcFirstLastPara="1" wrap="square" lIns="91425" tIns="45700" rIns="91425" bIns="45700" anchor="t" anchorCtr="0">
            <a:spAutoFit/>
          </a:bodyPr>
          <a:lstStyle/>
          <a:p>
            <a:pPr>
              <a:buSzPts val="1400"/>
              <a:buFont typeface="Calibri"/>
              <a:buNone/>
            </a:pPr>
            <a:r>
              <a:rPr lang="en-US" b="1">
                <a:latin typeface="Calibri"/>
                <a:ea typeface="Calibri"/>
                <a:cs typeface="Calibri"/>
                <a:sym typeface="Calibri"/>
              </a:rPr>
              <a:t>Skills</a:t>
            </a:r>
            <a:endParaRPr/>
          </a:p>
        </p:txBody>
      </p:sp>
      <p:sp>
        <p:nvSpPr>
          <p:cNvPr id="203" name="Google Shape;203;p33"/>
          <p:cNvSpPr txBox="1"/>
          <p:nvPr/>
        </p:nvSpPr>
        <p:spPr>
          <a:xfrm>
            <a:off x="3156159" y="1160789"/>
            <a:ext cx="2412455" cy="307777"/>
          </a:xfrm>
          <a:prstGeom prst="rect">
            <a:avLst/>
          </a:prstGeom>
          <a:noFill/>
          <a:ln>
            <a:noFill/>
          </a:ln>
        </p:spPr>
        <p:txBody>
          <a:bodyPr spcFirstLastPara="1" wrap="square" lIns="91425" tIns="45700" rIns="91425" bIns="45700" anchor="t" anchorCtr="0">
            <a:spAutoFit/>
          </a:bodyPr>
          <a:lstStyle/>
          <a:p>
            <a:pPr>
              <a:buSzPts val="1400"/>
              <a:buFont typeface="Calibri"/>
              <a:buNone/>
            </a:pPr>
            <a:r>
              <a:rPr lang="en-US" b="1" dirty="0">
                <a:latin typeface="Calibri"/>
                <a:ea typeface="Calibri"/>
                <a:cs typeface="Calibri"/>
                <a:sym typeface="Calibri"/>
              </a:rPr>
              <a:t>Knowledge &amp; Critical Thinking</a:t>
            </a:r>
            <a:endParaRPr dirty="0"/>
          </a:p>
        </p:txBody>
      </p:sp>
      <p:pic>
        <p:nvPicPr>
          <p:cNvPr id="204" name="Google Shape;204;p33"/>
          <p:cNvPicPr preferRelativeResize="0"/>
          <p:nvPr/>
        </p:nvPicPr>
        <p:blipFill rotWithShape="1">
          <a:blip r:embed="rId3">
            <a:alphaModFix/>
          </a:blip>
          <a:srcRect l="4766" t="58655" r="84692" b="17798"/>
          <a:stretch/>
        </p:blipFill>
        <p:spPr>
          <a:xfrm>
            <a:off x="7392745" y="2891468"/>
            <a:ext cx="334473" cy="557455"/>
          </a:xfrm>
          <a:prstGeom prst="rect">
            <a:avLst/>
          </a:prstGeom>
          <a:noFill/>
          <a:ln>
            <a:noFill/>
          </a:ln>
        </p:spPr>
      </p:pic>
      <p:pic>
        <p:nvPicPr>
          <p:cNvPr id="205" name="Google Shape;205;p33"/>
          <p:cNvPicPr preferRelativeResize="0"/>
          <p:nvPr/>
        </p:nvPicPr>
        <p:blipFill rotWithShape="1">
          <a:blip r:embed="rId3">
            <a:alphaModFix/>
          </a:blip>
          <a:srcRect l="84067" t="24646" r="3412" b="54574"/>
          <a:stretch/>
        </p:blipFill>
        <p:spPr>
          <a:xfrm>
            <a:off x="7376250" y="3808132"/>
            <a:ext cx="397245" cy="491921"/>
          </a:xfrm>
          <a:prstGeom prst="rect">
            <a:avLst/>
          </a:prstGeom>
          <a:noFill/>
          <a:ln>
            <a:noFill/>
          </a:ln>
        </p:spPr>
      </p:pic>
      <p:pic>
        <p:nvPicPr>
          <p:cNvPr id="206" name="Google Shape;206;p33"/>
          <p:cNvPicPr preferRelativeResize="0"/>
          <p:nvPr/>
        </p:nvPicPr>
        <p:blipFill rotWithShape="1">
          <a:blip r:embed="rId3">
            <a:alphaModFix/>
          </a:blip>
          <a:srcRect l="51664" t="28926" r="35158" b="54574"/>
          <a:stretch/>
        </p:blipFill>
        <p:spPr>
          <a:xfrm>
            <a:off x="7348889" y="4652062"/>
            <a:ext cx="418092" cy="390614"/>
          </a:xfrm>
          <a:prstGeom prst="rect">
            <a:avLst/>
          </a:prstGeom>
          <a:noFill/>
          <a:ln>
            <a:noFill/>
          </a:ln>
        </p:spPr>
      </p:pic>
      <p:pic>
        <p:nvPicPr>
          <p:cNvPr id="207" name="Google Shape;207;p33"/>
          <p:cNvPicPr preferRelativeResize="0"/>
          <p:nvPr/>
        </p:nvPicPr>
        <p:blipFill rotWithShape="1">
          <a:blip r:embed="rId3">
            <a:alphaModFix/>
          </a:blip>
          <a:srcRect l="18432" t="31213" r="66338" b="53419"/>
          <a:stretch/>
        </p:blipFill>
        <p:spPr>
          <a:xfrm>
            <a:off x="7327772" y="5375962"/>
            <a:ext cx="483188" cy="363826"/>
          </a:xfrm>
          <a:prstGeom prst="rect">
            <a:avLst/>
          </a:prstGeom>
          <a:noFill/>
          <a:ln>
            <a:noFill/>
          </a:ln>
        </p:spPr>
      </p:pic>
      <p:pic>
        <p:nvPicPr>
          <p:cNvPr id="208" name="Google Shape;208;p33"/>
          <p:cNvPicPr preferRelativeResize="0"/>
          <p:nvPr/>
        </p:nvPicPr>
        <p:blipFill rotWithShape="1">
          <a:blip r:embed="rId3">
            <a:alphaModFix/>
          </a:blip>
          <a:srcRect l="68232" t="57047" r="20260" b="16646"/>
          <a:stretch/>
        </p:blipFill>
        <p:spPr>
          <a:xfrm>
            <a:off x="7788280" y="1259505"/>
            <a:ext cx="365115" cy="622796"/>
          </a:xfrm>
          <a:prstGeom prst="rect">
            <a:avLst/>
          </a:prstGeom>
          <a:noFill/>
          <a:ln>
            <a:noFill/>
          </a:ln>
        </p:spPr>
      </p:pic>
      <p:pic>
        <p:nvPicPr>
          <p:cNvPr id="209" name="Google Shape;209;p33"/>
          <p:cNvPicPr preferRelativeResize="0"/>
          <p:nvPr/>
        </p:nvPicPr>
        <p:blipFill rotWithShape="1">
          <a:blip r:embed="rId3">
            <a:alphaModFix/>
          </a:blip>
          <a:srcRect l="52560" t="57512" r="36350" b="16893"/>
          <a:stretch/>
        </p:blipFill>
        <p:spPr>
          <a:xfrm>
            <a:off x="7392995" y="1276380"/>
            <a:ext cx="351866" cy="605921"/>
          </a:xfrm>
          <a:prstGeom prst="rect">
            <a:avLst/>
          </a:prstGeom>
          <a:noFill/>
          <a:ln>
            <a:noFill/>
          </a:ln>
        </p:spPr>
      </p:pic>
      <p:pic>
        <p:nvPicPr>
          <p:cNvPr id="210" name="Google Shape;210;p33"/>
          <p:cNvPicPr preferRelativeResize="0"/>
          <p:nvPr/>
        </p:nvPicPr>
        <p:blipFill rotWithShape="1">
          <a:blip r:embed="rId3">
            <a:alphaModFix/>
          </a:blip>
          <a:srcRect l="36350" t="58655" r="52056" b="16776"/>
          <a:stretch/>
        </p:blipFill>
        <p:spPr>
          <a:xfrm>
            <a:off x="7805655" y="2071846"/>
            <a:ext cx="367846" cy="581636"/>
          </a:xfrm>
          <a:prstGeom prst="rect">
            <a:avLst/>
          </a:prstGeom>
          <a:noFill/>
          <a:ln>
            <a:noFill/>
          </a:ln>
        </p:spPr>
      </p:pic>
      <p:pic>
        <p:nvPicPr>
          <p:cNvPr id="211" name="Google Shape;211;p33"/>
          <p:cNvPicPr preferRelativeResize="0"/>
          <p:nvPr/>
        </p:nvPicPr>
        <p:blipFill rotWithShape="1">
          <a:blip r:embed="rId3">
            <a:alphaModFix/>
          </a:blip>
          <a:srcRect l="20477" t="58292" r="68223" b="16439"/>
          <a:stretch/>
        </p:blipFill>
        <p:spPr>
          <a:xfrm>
            <a:off x="7392020" y="2066310"/>
            <a:ext cx="358549" cy="598189"/>
          </a:xfrm>
          <a:prstGeom prst="rect">
            <a:avLst/>
          </a:prstGeom>
          <a:noFill/>
          <a:ln>
            <a:noFill/>
          </a:ln>
        </p:spPr>
      </p:pic>
      <p:pic>
        <p:nvPicPr>
          <p:cNvPr id="212" name="Google Shape;212;p33"/>
          <p:cNvPicPr preferRelativeResize="0"/>
          <p:nvPr/>
        </p:nvPicPr>
        <p:blipFill rotWithShape="1">
          <a:blip r:embed="rId3">
            <a:alphaModFix/>
          </a:blip>
          <a:srcRect l="67706" t="26986" r="20236" b="54598"/>
          <a:stretch/>
        </p:blipFill>
        <p:spPr>
          <a:xfrm>
            <a:off x="7785853" y="4627432"/>
            <a:ext cx="358141" cy="408114"/>
          </a:xfrm>
          <a:prstGeom prst="rect">
            <a:avLst/>
          </a:prstGeom>
          <a:noFill/>
          <a:ln>
            <a:noFill/>
          </a:ln>
        </p:spPr>
      </p:pic>
      <p:sp>
        <p:nvSpPr>
          <p:cNvPr id="213" name="Google Shape;213;p33"/>
          <p:cNvSpPr/>
          <p:nvPr/>
        </p:nvSpPr>
        <p:spPr>
          <a:xfrm>
            <a:off x="5164507" y="3019804"/>
            <a:ext cx="1524000" cy="381000"/>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100"/>
              <a:buFont typeface="Calibri"/>
              <a:buNone/>
            </a:pPr>
            <a:r>
              <a:rPr lang="en-US" sz="1100">
                <a:latin typeface="Calibri"/>
                <a:ea typeface="Calibri"/>
                <a:cs typeface="Calibri"/>
                <a:sym typeface="Calibri"/>
              </a:rPr>
              <a:t>Advanced School</a:t>
            </a:r>
            <a:endParaRPr sz="1100">
              <a:latin typeface="Calibri"/>
              <a:ea typeface="Calibri"/>
              <a:cs typeface="Calibri"/>
              <a:sym typeface="Calibri"/>
            </a:endParaRPr>
          </a:p>
        </p:txBody>
      </p:sp>
      <p:sp>
        <p:nvSpPr>
          <p:cNvPr id="214" name="Google Shape;214;p33"/>
          <p:cNvSpPr txBox="1"/>
          <p:nvPr/>
        </p:nvSpPr>
        <p:spPr>
          <a:xfrm>
            <a:off x="381000" y="6059269"/>
            <a:ext cx="7874878" cy="646331"/>
          </a:xfrm>
          <a:prstGeom prst="rect">
            <a:avLst/>
          </a:prstGeom>
          <a:solidFill>
            <a:srgbClr val="A5A5A5">
              <a:alpha val="30588"/>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457200" lvl="1" algn="ctr">
              <a:buSzPts val="1800"/>
            </a:pPr>
            <a:r>
              <a:rPr lang="en-US" sz="1800" b="1" dirty="0">
                <a:latin typeface="Calibri"/>
                <a:ea typeface="Calibri"/>
                <a:cs typeface="Calibri"/>
                <a:sym typeface="Calibri"/>
              </a:rPr>
              <a:t>The Enlisted </a:t>
            </a:r>
            <a:r>
              <a:rPr lang="en-US" sz="1800" b="1" dirty="0" smtClean="0">
                <a:latin typeface="Calibri"/>
                <a:ea typeface="Calibri"/>
                <a:cs typeface="Calibri"/>
                <a:sym typeface="Calibri"/>
              </a:rPr>
              <a:t>College and Marine Corps Senior Enlisted Academy support </a:t>
            </a:r>
            <a:r>
              <a:rPr lang="en-US" sz="1800" b="1" dirty="0">
                <a:latin typeface="Calibri"/>
                <a:ea typeface="Calibri"/>
                <a:cs typeface="Calibri"/>
                <a:sym typeface="Calibri"/>
              </a:rPr>
              <a:t>the transition from </a:t>
            </a:r>
            <a:r>
              <a:rPr lang="en-US" sz="1800" b="1" u="sng" dirty="0" smtClean="0">
                <a:latin typeface="Calibri"/>
                <a:ea typeface="Calibri"/>
                <a:cs typeface="Calibri"/>
                <a:sym typeface="Calibri"/>
              </a:rPr>
              <a:t>skills-oriented</a:t>
            </a:r>
            <a:r>
              <a:rPr lang="en-US" sz="1800" b="1" dirty="0" smtClean="0">
                <a:latin typeface="Calibri"/>
                <a:ea typeface="Calibri"/>
                <a:cs typeface="Calibri"/>
                <a:sym typeface="Calibri"/>
              </a:rPr>
              <a:t> </a:t>
            </a:r>
            <a:r>
              <a:rPr lang="en-US" sz="1800" b="1" dirty="0">
                <a:latin typeface="Calibri"/>
                <a:ea typeface="Calibri"/>
                <a:cs typeface="Calibri"/>
                <a:sym typeface="Calibri"/>
              </a:rPr>
              <a:t>following to </a:t>
            </a:r>
            <a:r>
              <a:rPr lang="en-US" sz="1800" b="1" u="sng" dirty="0">
                <a:latin typeface="Calibri"/>
                <a:ea typeface="Calibri"/>
                <a:cs typeface="Calibri"/>
                <a:sym typeface="Calibri"/>
              </a:rPr>
              <a:t>knowledge-based</a:t>
            </a:r>
            <a:r>
              <a:rPr lang="en-US" sz="1800" b="1" dirty="0">
                <a:latin typeface="Calibri"/>
                <a:ea typeface="Calibri"/>
                <a:cs typeface="Calibri"/>
                <a:sym typeface="Calibri"/>
              </a:rPr>
              <a:t> leading</a:t>
            </a:r>
            <a:endParaRPr sz="1800" b="1" dirty="0">
              <a:latin typeface="Calibri"/>
              <a:ea typeface="Calibri"/>
              <a:cs typeface="Calibri"/>
              <a:sym typeface="Calibri"/>
            </a:endParaRPr>
          </a:p>
        </p:txBody>
      </p:sp>
      <p:pic>
        <p:nvPicPr>
          <p:cNvPr id="215" name="Google Shape;215;p33"/>
          <p:cNvPicPr preferRelativeResize="0"/>
          <p:nvPr/>
        </p:nvPicPr>
        <p:blipFill rotWithShape="1">
          <a:blip r:embed="rId4">
            <a:alphaModFix/>
          </a:blip>
          <a:srcRect/>
          <a:stretch/>
        </p:blipFill>
        <p:spPr>
          <a:xfrm>
            <a:off x="8075292" y="42960"/>
            <a:ext cx="992508" cy="990442"/>
          </a:xfrm>
          <a:prstGeom prst="rect">
            <a:avLst/>
          </a:prstGeom>
          <a:noFill/>
          <a:ln>
            <a:noFill/>
          </a:ln>
        </p:spPr>
      </p:pic>
      <p:grpSp>
        <p:nvGrpSpPr>
          <p:cNvPr id="216" name="Google Shape;216;p33"/>
          <p:cNvGrpSpPr/>
          <p:nvPr/>
        </p:nvGrpSpPr>
        <p:grpSpPr>
          <a:xfrm>
            <a:off x="298411" y="1299424"/>
            <a:ext cx="3471961" cy="3903351"/>
            <a:chOff x="1158875" y="76200"/>
            <a:chExt cx="6612000" cy="7433538"/>
          </a:xfrm>
        </p:grpSpPr>
        <p:grpSp>
          <p:nvGrpSpPr>
            <p:cNvPr id="217" name="Google Shape;217;p33"/>
            <p:cNvGrpSpPr/>
            <p:nvPr/>
          </p:nvGrpSpPr>
          <p:grpSpPr>
            <a:xfrm>
              <a:off x="1158875" y="76200"/>
              <a:ext cx="6612000" cy="6678600"/>
              <a:chOff x="1158875" y="76200"/>
              <a:chExt cx="6612000" cy="6678600"/>
            </a:xfrm>
          </p:grpSpPr>
          <p:sp>
            <p:nvSpPr>
              <p:cNvPr id="218" name="Google Shape;218;p33"/>
              <p:cNvSpPr/>
              <p:nvPr/>
            </p:nvSpPr>
            <p:spPr>
              <a:xfrm>
                <a:off x="1158875" y="76200"/>
                <a:ext cx="6612000" cy="6678600"/>
              </a:xfrm>
              <a:prstGeom prst="ellipse">
                <a:avLst/>
              </a:prstGeom>
              <a:solidFill>
                <a:srgbClr val="93B3D7"/>
              </a:solidFill>
              <a:ln w="25400" cap="flat" cmpd="sng">
                <a:solidFill>
                  <a:srgbClr val="366092"/>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19" name="Google Shape;219;p33"/>
              <p:cNvSpPr/>
              <p:nvPr/>
            </p:nvSpPr>
            <p:spPr>
              <a:xfrm rot="4952091">
                <a:off x="1543824" y="492854"/>
                <a:ext cx="5841916" cy="5843739"/>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20" name="Google Shape;220;p33"/>
              <p:cNvSpPr/>
              <p:nvPr/>
            </p:nvSpPr>
            <p:spPr>
              <a:xfrm>
                <a:off x="2021268" y="1908847"/>
                <a:ext cx="3630300" cy="3587100"/>
              </a:xfrm>
              <a:prstGeom prst="ellipse">
                <a:avLst/>
              </a:prstGeom>
              <a:solidFill>
                <a:srgbClr val="C8C83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21" name="Google Shape;221;p33"/>
              <p:cNvSpPr/>
              <p:nvPr/>
            </p:nvSpPr>
            <p:spPr>
              <a:xfrm>
                <a:off x="3294100" y="1229396"/>
                <a:ext cx="3332100" cy="3291000"/>
              </a:xfrm>
              <a:prstGeom prst="ellipse">
                <a:avLst/>
              </a:prstGeom>
              <a:solidFill>
                <a:srgbClr val="7030A0">
                  <a:alpha val="49411"/>
                </a:srgb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22" name="Google Shape;222;p33"/>
              <p:cNvSpPr/>
              <p:nvPr/>
            </p:nvSpPr>
            <p:spPr>
              <a:xfrm>
                <a:off x="3662400" y="2208883"/>
                <a:ext cx="3146400" cy="3109800"/>
              </a:xfrm>
              <a:prstGeom prst="ellipse">
                <a:avLst/>
              </a:prstGeom>
              <a:solidFill>
                <a:srgbClr val="00B050">
                  <a:alpha val="49411"/>
                </a:srgb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pic>
            <p:nvPicPr>
              <p:cNvPr id="223" name="Google Shape;223;p33"/>
              <p:cNvPicPr preferRelativeResize="0"/>
              <p:nvPr/>
            </p:nvPicPr>
            <p:blipFill rotWithShape="1">
              <a:blip r:embed="rId5">
                <a:alphaModFix/>
              </a:blip>
              <a:srcRect/>
              <a:stretch/>
            </p:blipFill>
            <p:spPr>
              <a:xfrm rot="1168141">
                <a:off x="4646650" y="3167733"/>
                <a:ext cx="752475" cy="1098550"/>
              </a:xfrm>
              <a:prstGeom prst="rect">
                <a:avLst/>
              </a:prstGeom>
              <a:noFill/>
              <a:ln w="9525" cap="flat" cmpd="sng">
                <a:solidFill>
                  <a:schemeClr val="dk1"/>
                </a:solidFill>
                <a:prstDash val="solid"/>
                <a:miter lim="800000"/>
                <a:headEnd type="none" w="sm" len="sm"/>
                <a:tailEnd type="none" w="sm" len="sm"/>
              </a:ln>
            </p:spPr>
          </p:pic>
          <p:pic>
            <p:nvPicPr>
              <p:cNvPr id="224" name="Google Shape;224;p33"/>
              <p:cNvPicPr preferRelativeResize="0"/>
              <p:nvPr/>
            </p:nvPicPr>
            <p:blipFill rotWithShape="1">
              <a:blip r:embed="rId6">
                <a:alphaModFix/>
              </a:blip>
              <a:srcRect/>
              <a:stretch/>
            </p:blipFill>
            <p:spPr>
              <a:xfrm rot="-1682243">
                <a:off x="3975137" y="3121697"/>
                <a:ext cx="742949" cy="1096964"/>
              </a:xfrm>
              <a:prstGeom prst="rect">
                <a:avLst/>
              </a:prstGeom>
              <a:noFill/>
              <a:ln w="9525" cap="flat" cmpd="sng">
                <a:solidFill>
                  <a:schemeClr val="dk1"/>
                </a:solidFill>
                <a:prstDash val="solid"/>
                <a:miter lim="800000"/>
                <a:headEnd type="none" w="sm" len="sm"/>
                <a:tailEnd type="none" w="sm" len="sm"/>
              </a:ln>
            </p:spPr>
          </p:pic>
          <p:sp>
            <p:nvSpPr>
              <p:cNvPr id="225" name="Google Shape;225;p33"/>
              <p:cNvSpPr/>
              <p:nvPr/>
            </p:nvSpPr>
            <p:spPr>
              <a:xfrm rot="-3036610">
                <a:off x="6228519" y="5176123"/>
                <a:ext cx="963452" cy="822134"/>
              </a:xfrm>
              <a:prstGeom prst="leftArrow">
                <a:avLst>
                  <a:gd name="adj1" fmla="val 50000"/>
                  <a:gd name="adj2" fmla="val 44560"/>
                </a:avLst>
              </a:prstGeom>
              <a:solidFill>
                <a:srgbClr val="93B3D7"/>
              </a:solidFill>
              <a:ln w="25400" cap="flat" cmpd="sng">
                <a:solidFill>
                  <a:srgbClr val="366092"/>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26" name="Google Shape;226;p33"/>
              <p:cNvSpPr/>
              <p:nvPr/>
            </p:nvSpPr>
            <p:spPr>
              <a:xfrm rot="7316012">
                <a:off x="1512100" y="1125049"/>
                <a:ext cx="963634" cy="768764"/>
              </a:xfrm>
              <a:prstGeom prst="leftArrow">
                <a:avLst>
                  <a:gd name="adj1" fmla="val 50000"/>
                  <a:gd name="adj2" fmla="val 45627"/>
                </a:avLst>
              </a:prstGeom>
              <a:solidFill>
                <a:srgbClr val="93B3D7"/>
              </a:solidFill>
              <a:ln w="25400" cap="flat" cmpd="sng">
                <a:solidFill>
                  <a:srgbClr val="366092"/>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27" name="Google Shape;227;p33"/>
              <p:cNvSpPr/>
              <p:nvPr/>
            </p:nvSpPr>
            <p:spPr>
              <a:xfrm rot="1943751">
                <a:off x="1554754" y="1883400"/>
                <a:ext cx="349966" cy="86974"/>
              </a:xfrm>
              <a:prstGeom prst="rect">
                <a:avLst/>
              </a:prstGeom>
              <a:solidFill>
                <a:srgbClr val="93B3D7"/>
              </a:solidFill>
              <a:ln>
                <a:noFill/>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28" name="Google Shape;228;p33"/>
              <p:cNvSpPr/>
              <p:nvPr/>
            </p:nvSpPr>
            <p:spPr>
              <a:xfrm rot="-8645174" flipH="1">
                <a:off x="6840003" y="5169029"/>
                <a:ext cx="355970" cy="87013"/>
              </a:xfrm>
              <a:prstGeom prst="rect">
                <a:avLst/>
              </a:prstGeom>
              <a:solidFill>
                <a:srgbClr val="93B3D7"/>
              </a:solidFill>
              <a:ln>
                <a:noFill/>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29" name="Google Shape;229;p33"/>
              <p:cNvSpPr/>
              <p:nvPr/>
            </p:nvSpPr>
            <p:spPr>
              <a:xfrm rot="2120719">
                <a:off x="6746823" y="5198998"/>
                <a:ext cx="342781" cy="300165"/>
              </a:xfrm>
              <a:prstGeom prst="rect">
                <a:avLst/>
              </a:prstGeom>
              <a:solidFill>
                <a:srgbClr val="93B3D7"/>
              </a:solidFill>
              <a:ln>
                <a:noFill/>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230" name="Google Shape;230;p33"/>
              <p:cNvSpPr txBox="1"/>
              <p:nvPr/>
            </p:nvSpPr>
            <p:spPr>
              <a:xfrm>
                <a:off x="1747371" y="3551125"/>
                <a:ext cx="2180700" cy="1230900"/>
              </a:xfrm>
              <a:prstGeom prst="rect">
                <a:avLst/>
              </a:prstGeom>
              <a:noFill/>
              <a:ln>
                <a:noFill/>
              </a:ln>
            </p:spPr>
            <p:txBody>
              <a:bodyPr spcFirstLastPara="1" wrap="square" lIns="91425" tIns="45700" rIns="91425" bIns="45700" anchor="t" anchorCtr="0">
                <a:noAutofit/>
              </a:bodyPr>
              <a:lstStyle/>
              <a:p>
                <a:pPr algn="ctr">
                  <a:buSzPts val="1000"/>
                </a:pPr>
                <a:r>
                  <a:rPr lang="en-US" sz="1000" b="1">
                    <a:latin typeface="Calibri"/>
                    <a:ea typeface="Calibri"/>
                    <a:cs typeface="Calibri"/>
                    <a:sym typeface="Calibri"/>
                  </a:rPr>
                  <a:t>Leadership</a:t>
                </a:r>
                <a:endParaRPr sz="1200"/>
              </a:p>
              <a:p>
                <a:pPr algn="ctr">
                  <a:buSzPts val="1000"/>
                </a:pPr>
                <a:r>
                  <a:rPr lang="en-US" sz="1000" b="1">
                    <a:latin typeface="Calibri"/>
                    <a:ea typeface="Calibri"/>
                    <a:cs typeface="Calibri"/>
                    <a:sym typeface="Calibri"/>
                  </a:rPr>
                  <a:t> &amp; Professional</a:t>
                </a:r>
                <a:endParaRPr sz="1200"/>
              </a:p>
              <a:p>
                <a:pPr algn="ctr">
                  <a:buSzPts val="1000"/>
                </a:pPr>
                <a:r>
                  <a:rPr lang="en-US" sz="1000" b="1">
                    <a:latin typeface="Calibri"/>
                    <a:ea typeface="Calibri"/>
                    <a:cs typeface="Calibri"/>
                    <a:sym typeface="Calibri"/>
                  </a:rPr>
                  <a:t>Ethics</a:t>
                </a:r>
                <a:endParaRPr sz="1000" b="1">
                  <a:latin typeface="Calibri"/>
                  <a:ea typeface="Calibri"/>
                  <a:cs typeface="Calibri"/>
                  <a:sym typeface="Calibri"/>
                </a:endParaRPr>
              </a:p>
            </p:txBody>
          </p:sp>
          <p:sp>
            <p:nvSpPr>
              <p:cNvPr id="231" name="Google Shape;231;p33"/>
              <p:cNvSpPr txBox="1"/>
              <p:nvPr/>
            </p:nvSpPr>
            <p:spPr>
              <a:xfrm>
                <a:off x="4480620" y="4584466"/>
                <a:ext cx="1956900" cy="420300"/>
              </a:xfrm>
              <a:prstGeom prst="rect">
                <a:avLst/>
              </a:prstGeom>
              <a:noFill/>
              <a:ln>
                <a:noFill/>
              </a:ln>
            </p:spPr>
            <p:txBody>
              <a:bodyPr spcFirstLastPara="1" wrap="square" lIns="91425" tIns="45700" rIns="91425" bIns="45700" anchor="t" anchorCtr="0">
                <a:noAutofit/>
              </a:bodyPr>
              <a:lstStyle/>
              <a:p>
                <a:pPr>
                  <a:buSzPts val="1200"/>
                </a:pPr>
                <a:r>
                  <a:rPr lang="en-US" sz="1200" b="1">
                    <a:latin typeface="Calibri"/>
                    <a:ea typeface="Calibri"/>
                    <a:cs typeface="Calibri"/>
                    <a:sym typeface="Calibri"/>
                  </a:rPr>
                  <a:t>Warfighting</a:t>
                </a:r>
                <a:endParaRPr/>
              </a:p>
            </p:txBody>
          </p:sp>
          <p:sp>
            <p:nvSpPr>
              <p:cNvPr id="232" name="Google Shape;232;p33"/>
              <p:cNvSpPr txBox="1"/>
              <p:nvPr/>
            </p:nvSpPr>
            <p:spPr>
              <a:xfrm>
                <a:off x="3880053" y="1525305"/>
                <a:ext cx="2285700" cy="879300"/>
              </a:xfrm>
              <a:prstGeom prst="rect">
                <a:avLst/>
              </a:prstGeom>
              <a:noFill/>
              <a:ln>
                <a:noFill/>
              </a:ln>
            </p:spPr>
            <p:txBody>
              <a:bodyPr spcFirstLastPara="1" wrap="square" lIns="91425" tIns="45700" rIns="91425" bIns="45700" anchor="t" anchorCtr="0">
                <a:noAutofit/>
              </a:bodyPr>
              <a:lstStyle/>
              <a:p>
                <a:pPr algn="ctr">
                  <a:buSzPts val="1000"/>
                </a:pPr>
                <a:r>
                  <a:rPr lang="en-US" sz="1000" b="1">
                    <a:latin typeface="Calibri"/>
                    <a:ea typeface="Calibri"/>
                    <a:cs typeface="Calibri"/>
                    <a:sym typeface="Calibri"/>
                  </a:rPr>
                  <a:t>Communication</a:t>
                </a:r>
                <a:endParaRPr sz="1000" b="1">
                  <a:latin typeface="Calibri"/>
                  <a:ea typeface="Calibri"/>
                  <a:cs typeface="Calibri"/>
                  <a:sym typeface="Calibri"/>
                </a:endParaRPr>
              </a:p>
            </p:txBody>
          </p:sp>
        </p:grpSp>
        <p:sp>
          <p:nvSpPr>
            <p:cNvPr id="233" name="Google Shape;233;p33"/>
            <p:cNvSpPr/>
            <p:nvPr/>
          </p:nvSpPr>
          <p:spPr>
            <a:xfrm rot="-18">
              <a:off x="1326061" y="7142301"/>
              <a:ext cx="6185672" cy="367421"/>
            </a:xfrm>
            <a:prstGeom prst="rect">
              <a:avLst/>
            </a:prstGeom>
          </p:spPr>
          <p:txBody>
            <a:bodyPr>
              <a:prstTxWarp prst="textPlain">
                <a:avLst/>
              </a:prstTxWarp>
            </a:bodyPr>
            <a:lstStyle/>
            <a:p>
              <a:pPr algn="ctr"/>
              <a:r>
                <a:t>Enlisted Education Continuum</a:t>
              </a:r>
            </a:p>
          </p:txBody>
        </p:sp>
      </p:grpSp>
      <p:sp>
        <p:nvSpPr>
          <p:cNvPr id="51" name="Google Shape;199;p33"/>
          <p:cNvSpPr/>
          <p:nvPr/>
        </p:nvSpPr>
        <p:spPr>
          <a:xfrm>
            <a:off x="5694804" y="1495096"/>
            <a:ext cx="1447800" cy="381000"/>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100"/>
              <a:buFont typeface="Calibri"/>
              <a:buNone/>
            </a:pPr>
            <a:r>
              <a:rPr lang="en-US" sz="1100" dirty="0" smtClean="0">
                <a:solidFill>
                  <a:schemeClr val="tx1"/>
                </a:solidFill>
                <a:latin typeface="Calibri"/>
                <a:ea typeface="Calibri"/>
                <a:cs typeface="Calibri"/>
                <a:sym typeface="Calibri"/>
              </a:rPr>
              <a:t>Cornerstone and SELOC</a:t>
            </a:r>
            <a:endParaRPr sz="1100" dirty="0">
              <a:solidFill>
                <a:schemeClr val="tx1"/>
              </a:solidFill>
              <a:latin typeface="Calibri"/>
              <a:ea typeface="Calibri"/>
              <a:cs typeface="Calibri"/>
              <a:sym typeface="Calibri"/>
            </a:endParaRPr>
          </a:p>
        </p:txBody>
      </p:sp>
      <p:sp>
        <p:nvSpPr>
          <p:cNvPr id="52" name="Google Shape;200;p33"/>
          <p:cNvSpPr/>
          <p:nvPr/>
        </p:nvSpPr>
        <p:spPr>
          <a:xfrm>
            <a:off x="5694804" y="1114096"/>
            <a:ext cx="1447800" cy="3810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200"/>
              <a:buFont typeface="Calibri"/>
              <a:buNone/>
            </a:pPr>
            <a:r>
              <a:rPr lang="en-US" sz="1200" b="1" i="1" dirty="0" smtClean="0">
                <a:solidFill>
                  <a:schemeClr val="tx1"/>
                </a:solidFill>
                <a:latin typeface="Calibri"/>
                <a:ea typeface="Calibri"/>
                <a:cs typeface="Calibri"/>
                <a:sym typeface="Calibri"/>
              </a:rPr>
              <a:t>Safeguard and Lead the Institution</a:t>
            </a:r>
            <a:endParaRPr dirty="0">
              <a:solidFill>
                <a:schemeClr val="tx1"/>
              </a:solidFill>
            </a:endParaRPr>
          </a:p>
        </p:txBody>
      </p:sp>
      <p:pic>
        <p:nvPicPr>
          <p:cNvPr id="53" name="Google Shape;207;p33"/>
          <p:cNvPicPr preferRelativeResize="0"/>
          <p:nvPr/>
        </p:nvPicPr>
        <p:blipFill rotWithShape="1">
          <a:blip r:embed="rId3">
            <a:alphaModFix/>
          </a:blip>
          <a:srcRect l="35456" t="32264" r="51545" b="54574"/>
          <a:stretch/>
        </p:blipFill>
        <p:spPr>
          <a:xfrm>
            <a:off x="7777909" y="5398268"/>
            <a:ext cx="412390" cy="311592"/>
          </a:xfrm>
          <a:prstGeom prst="rect">
            <a:avLst/>
          </a:prstGeom>
          <a:noFill/>
          <a:ln>
            <a:noFill/>
          </a:ln>
        </p:spPr>
      </p:pic>
      <p:cxnSp>
        <p:nvCxnSpPr>
          <p:cNvPr id="54" name="Google Shape;189;p33"/>
          <p:cNvCxnSpPr/>
          <p:nvPr/>
        </p:nvCxnSpPr>
        <p:spPr>
          <a:xfrm flipV="1">
            <a:off x="7142604" y="1652530"/>
            <a:ext cx="172596" cy="3577"/>
          </a:xfrm>
          <a:prstGeom prst="straightConnector1">
            <a:avLst/>
          </a:prstGeom>
          <a:noFill/>
          <a:ln w="9525" cap="flat" cmpd="sng">
            <a:solidFill>
              <a:schemeClr val="dk1"/>
            </a:solidFill>
            <a:prstDash val="solid"/>
            <a:round/>
            <a:headEnd type="none" w="sm" len="sm"/>
            <a:tailEnd type="triangle" w="med" len="med"/>
          </a:ln>
        </p:spPr>
      </p:cxnSp>
    </p:spTree>
    <p:extLst>
      <p:ext uri="{BB962C8B-B14F-4D97-AF65-F5344CB8AC3E}">
        <p14:creationId xmlns:p14="http://schemas.microsoft.com/office/powerpoint/2010/main" val="3775813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0" y="189471"/>
            <a:ext cx="9144000" cy="7159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US" dirty="0">
                <a:latin typeface="Calibri"/>
                <a:ea typeface="Calibri"/>
                <a:cs typeface="Calibri"/>
                <a:sym typeface="Calibri"/>
              </a:rPr>
              <a:t>Enlisted PME </a:t>
            </a:r>
            <a:r>
              <a:rPr lang="en-US" dirty="0" smtClean="0">
                <a:latin typeface="Calibri"/>
                <a:ea typeface="Calibri"/>
                <a:cs typeface="Calibri"/>
                <a:sym typeface="Calibri"/>
              </a:rPr>
              <a:t>Continuum </a:t>
            </a:r>
            <a:r>
              <a:rPr lang="en-US" dirty="0" smtClean="0">
                <a:solidFill>
                  <a:schemeClr val="tx1"/>
                </a:solidFill>
                <a:latin typeface="Calibri"/>
                <a:ea typeface="Calibri"/>
                <a:cs typeface="Calibri"/>
                <a:sym typeface="Calibri"/>
              </a:rPr>
              <a:t>(CEME)</a:t>
            </a:r>
            <a:endParaRPr dirty="0">
              <a:solidFill>
                <a:schemeClr val="tx1"/>
              </a:solidFill>
              <a:latin typeface="Calibri"/>
              <a:ea typeface="Calibri"/>
              <a:cs typeface="Calibri"/>
              <a:sym typeface="Calibri"/>
            </a:endParaRPr>
          </a:p>
        </p:txBody>
      </p:sp>
      <p:graphicFrame>
        <p:nvGraphicFramePr>
          <p:cNvPr id="239" name="Google Shape;239;p34"/>
          <p:cNvGraphicFramePr/>
          <p:nvPr>
            <p:extLst>
              <p:ext uri="{D42A27DB-BD31-4B8C-83A1-F6EECF244321}">
                <p14:modId xmlns:p14="http://schemas.microsoft.com/office/powerpoint/2010/main" val="3806687961"/>
              </p:ext>
            </p:extLst>
          </p:nvPr>
        </p:nvGraphicFramePr>
        <p:xfrm>
          <a:off x="64263" y="1760447"/>
          <a:ext cx="8892448" cy="4587260"/>
        </p:xfrm>
        <a:graphic>
          <a:graphicData uri="http://schemas.openxmlformats.org/drawingml/2006/table">
            <a:tbl>
              <a:tblPr firstRow="1" bandRow="1">
                <a:noFill/>
              </a:tblPr>
              <a:tblGrid>
                <a:gridCol w="1289753">
                  <a:extLst>
                    <a:ext uri="{9D8B030D-6E8A-4147-A177-3AD203B41FA5}">
                      <a16:colId xmlns:a16="http://schemas.microsoft.com/office/drawing/2014/main" xmlns="" val="20000"/>
                    </a:ext>
                  </a:extLst>
                </a:gridCol>
                <a:gridCol w="1520539">
                  <a:extLst>
                    <a:ext uri="{9D8B030D-6E8A-4147-A177-3AD203B41FA5}">
                      <a16:colId xmlns:a16="http://schemas.microsoft.com/office/drawing/2014/main" xmlns="" val="20001"/>
                    </a:ext>
                  </a:extLst>
                </a:gridCol>
                <a:gridCol w="1520539">
                  <a:extLst>
                    <a:ext uri="{9D8B030D-6E8A-4147-A177-3AD203B41FA5}">
                      <a16:colId xmlns:a16="http://schemas.microsoft.com/office/drawing/2014/main" xmlns="" val="20002"/>
                    </a:ext>
                  </a:extLst>
                </a:gridCol>
                <a:gridCol w="1520539">
                  <a:extLst>
                    <a:ext uri="{9D8B030D-6E8A-4147-A177-3AD203B41FA5}">
                      <a16:colId xmlns:a16="http://schemas.microsoft.com/office/drawing/2014/main" xmlns="" val="20003"/>
                    </a:ext>
                  </a:extLst>
                </a:gridCol>
                <a:gridCol w="1520539">
                  <a:extLst>
                    <a:ext uri="{9D8B030D-6E8A-4147-A177-3AD203B41FA5}">
                      <a16:colId xmlns:a16="http://schemas.microsoft.com/office/drawing/2014/main" xmlns="" val="20004"/>
                    </a:ext>
                  </a:extLst>
                </a:gridCol>
                <a:gridCol w="1520539">
                  <a:extLst>
                    <a:ext uri="{9D8B030D-6E8A-4147-A177-3AD203B41FA5}">
                      <a16:colId xmlns:a16="http://schemas.microsoft.com/office/drawing/2014/main" xmlns="" val="20005"/>
                    </a:ext>
                  </a:extLst>
                </a:gridCol>
              </a:tblGrid>
              <a:tr h="405575">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a:t>Continuum</a:t>
                      </a:r>
                      <a:r>
                        <a:rPr lang="en-US" sz="1350" b="1" u="none" strike="noStrike" cap="none" dirty="0" smtClean="0"/>
                        <a:t>/</a:t>
                      </a:r>
                      <a:br>
                        <a:rPr lang="en-US" sz="1350" b="1" u="none" strike="noStrike" cap="none" dirty="0" smtClean="0"/>
                      </a:br>
                      <a:r>
                        <a:rPr lang="en-US" sz="1350" b="1" u="none" strike="noStrike" cap="none" dirty="0" smtClean="0"/>
                        <a:t>Theme</a:t>
                      </a:r>
                      <a:endParaRPr sz="1350" b="1"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t>LCpl Ethics Seminar</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t>Corporals Course</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tx1"/>
                          </a:solidFill>
                        </a:rPr>
                        <a:t>Sergeants </a:t>
                      </a:r>
                      <a:r>
                        <a:rPr lang="en-US" sz="1400" b="1" u="none" strike="noStrike" cap="none" dirty="0" smtClean="0">
                          <a:solidFill>
                            <a:schemeClr val="tx1"/>
                          </a:solidFill>
                        </a:rPr>
                        <a:t>School</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tx1"/>
                          </a:solidFill>
                        </a:rPr>
                        <a:t>Career </a:t>
                      </a:r>
                      <a:r>
                        <a:rPr lang="en-US" sz="1400" b="1" u="none" strike="noStrike" cap="none" dirty="0" smtClean="0">
                          <a:solidFill>
                            <a:schemeClr val="tx1"/>
                          </a:solidFill>
                        </a:rPr>
                        <a:t>School</a:t>
                      </a:r>
                      <a:endParaRPr sz="1400" b="1" u="none" strike="sngStrike" cap="none" dirty="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tx1"/>
                          </a:solidFill>
                        </a:rPr>
                        <a:t>Advanced </a:t>
                      </a:r>
                      <a:r>
                        <a:rPr lang="en-US" sz="1400" b="1" u="none" strike="noStrike" cap="none" dirty="0" smtClean="0">
                          <a:solidFill>
                            <a:schemeClr val="tx1"/>
                          </a:solidFill>
                        </a:rPr>
                        <a:t>School</a:t>
                      </a:r>
                      <a:endParaRPr sz="1400" b="1" u="none" strike="sngStrike" cap="none" dirty="0">
                        <a:solidFill>
                          <a:schemeClr val="tx1"/>
                        </a:solidFill>
                      </a:endParaRPr>
                    </a:p>
                  </a:txBody>
                  <a:tcPr marL="91450" marR="91450" marT="45725" marB="45725" anchor="ctr"/>
                </a:tc>
                <a:extLst>
                  <a:ext uri="{0D108BD9-81ED-4DB2-BD59-A6C34878D82A}">
                    <a16:rowId xmlns:a16="http://schemas.microsoft.com/office/drawing/2014/main" xmlns="" val="10000"/>
                  </a:ext>
                </a:extLst>
              </a:tr>
              <a:tr h="1036475">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a:t>Ethical Leaders</a:t>
                      </a:r>
                      <a:endParaRPr sz="1350" b="1" u="none" strike="noStrike" cap="none" dirty="0"/>
                    </a:p>
                  </a:txBody>
                  <a:tcPr marL="91450" marR="91450" marT="45725" marB="45725" anchor="ct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Defining My Moral Compass </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Social Ills And Their Impact</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Embrace the Transformation</a:t>
                      </a:r>
                      <a:endParaRPr sz="1150" u="none" strike="noStrike" cap="none" dirty="0">
                        <a:latin typeface="+mn-lt"/>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a:latin typeface="+mn-lt"/>
                        </a:rPr>
                        <a:t>Decision Making</a:t>
                      </a:r>
                      <a:endParaRPr sz="1150" u="none" strike="noStrike" cap="none">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a:latin typeface="+mn-lt"/>
                        </a:rPr>
                        <a:t>Organizational Values</a:t>
                      </a:r>
                      <a:endParaRPr sz="1150" u="none" strike="noStrike" cap="none">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a:latin typeface="+mn-lt"/>
                        </a:rPr>
                        <a:t>Situational Ethics</a:t>
                      </a:r>
                      <a:endParaRPr sz="1150" u="none" strike="noStrike" cap="none">
                        <a:latin typeface="+mn-lt"/>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Accountability For Actions</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Ability To Stimulate Change In Behavior</a:t>
                      </a:r>
                      <a:endParaRPr sz="1150" u="none" strike="noStrike" cap="none" dirty="0">
                        <a:latin typeface="+mn-lt"/>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a:latin typeface="+mn-lt"/>
                        </a:rPr>
                        <a:t>Obstacles That Affect Cohesion</a:t>
                      </a:r>
                      <a:endParaRPr sz="1150" u="none" strike="noStrike" cap="none">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a:latin typeface="+mn-lt"/>
                        </a:rPr>
                        <a:t>Mentorship Of Marines And Junior Officers</a:t>
                      </a:r>
                      <a:endParaRPr sz="1150" u="none" strike="noStrike" cap="none">
                        <a:latin typeface="+mn-lt"/>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Command Climate</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Support </a:t>
                      </a:r>
                      <a:r>
                        <a:rPr lang="en-US" sz="1150" u="none" strike="noStrike" cap="none" dirty="0" smtClean="0">
                          <a:latin typeface="+mn-lt"/>
                        </a:rPr>
                        <a:t>Commander’s </a:t>
                      </a:r>
                      <a:r>
                        <a:rPr lang="en-US" sz="1150" u="none" strike="noStrike" cap="none" dirty="0">
                          <a:latin typeface="+mn-lt"/>
                        </a:rPr>
                        <a:t>Philosophy</a:t>
                      </a:r>
                      <a:endParaRPr sz="1150" u="none" strike="noStrike" cap="none" dirty="0">
                        <a:latin typeface="+mn-lt"/>
                      </a:endParaRPr>
                    </a:p>
                  </a:txBody>
                  <a:tcPr marL="45720" marR="45720"/>
                </a:tc>
                <a:extLst>
                  <a:ext uri="{0D108BD9-81ED-4DB2-BD59-A6C34878D82A}">
                    <a16:rowId xmlns:a16="http://schemas.microsoft.com/office/drawing/2014/main" xmlns="" val="10001"/>
                  </a:ext>
                </a:extLst>
              </a:tr>
              <a:tr h="1040021">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a:t>Professional Warfighters</a:t>
                      </a:r>
                      <a:endParaRPr sz="1350" b="1" u="none" strike="noStrike" cap="none" dirty="0"/>
                    </a:p>
                  </a:txBody>
                  <a:tcPr marL="91450" marR="91450" marT="45725" marB="45725" anchor="ct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Introduce warfighting concepts</a:t>
                      </a:r>
                      <a:r>
                        <a:rPr lang="en-US" sz="1150" u="none" strike="noStrike" cap="none" dirty="0" smtClean="0">
                          <a:latin typeface="+mn-lt"/>
                        </a:rPr>
                        <a:t>, </a:t>
                      </a:r>
                      <a:r>
                        <a:rPr lang="en-US" sz="1150" u="none" strike="noStrike" cap="none" baseline="0" dirty="0" smtClean="0">
                          <a:latin typeface="+mn-lt"/>
                        </a:rPr>
                        <a:t>  </a:t>
                      </a:r>
                      <a:r>
                        <a:rPr lang="en-US" sz="1150" u="none" strike="noStrike" cap="none" dirty="0" smtClean="0">
                          <a:latin typeface="+mn-lt"/>
                        </a:rPr>
                        <a:t>MCDP-1</a:t>
                      </a:r>
                      <a:endParaRPr sz="1150" u="none" strike="noStrike" cap="none" dirty="0">
                        <a:latin typeface="+mn-lt"/>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Nature Of War</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US DOD Structure</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solidFill>
                            <a:schemeClr val="dk1"/>
                          </a:solidFill>
                          <a:latin typeface="+mn-lt"/>
                          <a:ea typeface="Calibri"/>
                          <a:cs typeface="Calibri"/>
                          <a:sym typeface="Calibri"/>
                        </a:rPr>
                        <a:t>Understand the importance of the Oath and US Constitution</a:t>
                      </a:r>
                      <a:endParaRPr sz="1150" u="none" strike="noStrike" cap="none" dirty="0">
                        <a:latin typeface="+mn-lt"/>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Theory Of War</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Warfighting Functions</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Combatant Command Structure</a:t>
                      </a:r>
                      <a:endParaRPr sz="1150" u="none" strike="noStrike" cap="none" dirty="0">
                        <a:latin typeface="+mn-lt"/>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Operational Planning</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Foundations Of Joint Operations</a:t>
                      </a:r>
                      <a:endParaRPr sz="1150" u="none" strike="noStrike" cap="none" dirty="0">
                        <a:latin typeface="+mn-lt"/>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a:latin typeface="+mn-lt"/>
                        </a:rPr>
                        <a:t>MEF Operations</a:t>
                      </a:r>
                      <a:endParaRPr sz="1150" u="none" strike="noStrike" cap="none">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a:latin typeface="+mn-lt"/>
                        </a:rPr>
                        <a:t>National Security And National Military Strategy</a:t>
                      </a:r>
                      <a:endParaRPr sz="1150" u="none" strike="noStrike" cap="none">
                        <a:latin typeface="+mn-lt"/>
                      </a:endParaRPr>
                    </a:p>
                  </a:txBody>
                  <a:tcPr marL="45720" marR="45720"/>
                </a:tc>
                <a:extLst>
                  <a:ext uri="{0D108BD9-81ED-4DB2-BD59-A6C34878D82A}">
                    <a16:rowId xmlns:a16="http://schemas.microsoft.com/office/drawing/2014/main" xmlns="" val="10002"/>
                  </a:ext>
                </a:extLst>
              </a:tr>
              <a:tr h="1036475">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a:t>Sound Decision Makers</a:t>
                      </a:r>
                      <a:endParaRPr sz="1350" b="1" u="none" strike="noStrike" cap="none" dirty="0"/>
                    </a:p>
                  </a:txBody>
                  <a:tcPr marL="91450" marR="91450" marT="45725" marB="45725" anchor="ctr">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a:latin typeface="+mn-lt"/>
                        </a:rPr>
                        <a:t>Diverse Decision Making</a:t>
                      </a:r>
                      <a:endParaRPr sz="1150" u="none" strike="noStrike" cap="none">
                        <a:latin typeface="+mn-lt"/>
                      </a:endParaRPr>
                    </a:p>
                    <a:p>
                      <a:pPr marL="238125" marR="0" lvl="0" indent="-171450" algn="l" rtl="0">
                        <a:lnSpc>
                          <a:spcPct val="100000"/>
                        </a:lnSpc>
                        <a:spcBef>
                          <a:spcPts val="0"/>
                        </a:spcBef>
                        <a:spcAft>
                          <a:spcPts val="0"/>
                        </a:spcAft>
                        <a:buClr>
                          <a:schemeClr val="dk1"/>
                        </a:buClr>
                        <a:buSzPts val="1050"/>
                        <a:buFont typeface="Arial" panose="020B0604020202020204" pitchFamily="34" charset="0"/>
                        <a:buChar char="•"/>
                      </a:pPr>
                      <a:endParaRPr sz="1150" u="none" strike="noStrike" cap="none">
                        <a:latin typeface="+mn-lt"/>
                      </a:endParaRP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endParaRPr sz="1150" u="none" strike="noStrike" cap="none">
                        <a:latin typeface="+mn-lt"/>
                      </a:endParaRPr>
                    </a:p>
                  </a:txBody>
                  <a:tcPr marL="45720" marR="45720">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Complex Decision Making</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Solve Problems Creatively</a:t>
                      </a:r>
                      <a:endParaRPr sz="1150" u="none" strike="noStrike" cap="none" dirty="0">
                        <a:latin typeface="+mn-lt"/>
                      </a:endParaRPr>
                    </a:p>
                    <a:p>
                      <a:pPr marL="238125" marR="0" lvl="0" indent="-171450" algn="l" rtl="0">
                        <a:lnSpc>
                          <a:spcPct val="100000"/>
                        </a:lnSpc>
                        <a:spcBef>
                          <a:spcPts val="0"/>
                        </a:spcBef>
                        <a:spcAft>
                          <a:spcPts val="0"/>
                        </a:spcAft>
                        <a:buClr>
                          <a:schemeClr val="dk1"/>
                        </a:buClr>
                        <a:buSzPts val="1050"/>
                        <a:buFont typeface="Arial" panose="020B0604020202020204" pitchFamily="34" charset="0"/>
                        <a:buChar char="•"/>
                      </a:pPr>
                      <a:endParaRPr sz="1150" u="none" strike="noStrike" cap="none" dirty="0">
                        <a:latin typeface="+mn-lt"/>
                      </a:endParaRPr>
                    </a:p>
                  </a:txBody>
                  <a:tcPr marL="45720" marR="45720">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Communication Skills To Guide Subordinates</a:t>
                      </a:r>
                      <a:endParaRPr sz="1150" u="none" strike="noStrike" cap="none" dirty="0">
                        <a:latin typeface="+mn-lt"/>
                      </a:endParaRPr>
                    </a:p>
                    <a:p>
                      <a:pPr marL="238125" marR="0" lvl="0" indent="-171450" algn="l" rtl="0">
                        <a:lnSpc>
                          <a:spcPct val="100000"/>
                        </a:lnSpc>
                        <a:spcBef>
                          <a:spcPts val="0"/>
                        </a:spcBef>
                        <a:spcAft>
                          <a:spcPts val="0"/>
                        </a:spcAft>
                        <a:buClr>
                          <a:schemeClr val="dk1"/>
                        </a:buClr>
                        <a:buSzPts val="1050"/>
                        <a:buFont typeface="Arial" panose="020B0604020202020204" pitchFamily="34" charset="0"/>
                        <a:buChar char="•"/>
                      </a:pPr>
                      <a:endParaRPr sz="1150" u="none" strike="noStrike" cap="none" dirty="0">
                        <a:latin typeface="+mn-lt"/>
                      </a:endParaRPr>
                    </a:p>
                  </a:txBody>
                  <a:tcPr marL="45720" marR="45720">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Formulate And Solve Open-ended Problems</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Use Of Commander’s Intent</a:t>
                      </a:r>
                      <a:endParaRPr sz="1150" u="none" strike="noStrike" cap="none" dirty="0">
                        <a:latin typeface="+mn-lt"/>
                      </a:endParaRPr>
                    </a:p>
                  </a:txBody>
                  <a:tcPr marL="45720" marR="45720">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Challenges Of Leadership Development</a:t>
                      </a:r>
                      <a:endParaRPr sz="1150" u="none" strike="noStrike" cap="none" dirty="0">
                        <a:latin typeface="+mn-lt"/>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latin typeface="+mn-lt"/>
                        </a:rPr>
                        <a:t>Translating Policy Into Action</a:t>
                      </a:r>
                      <a:endParaRPr sz="1150" u="none" strike="noStrike" cap="none" dirty="0">
                        <a:latin typeface="+mn-lt"/>
                      </a:endParaRPr>
                    </a:p>
                  </a:txBody>
                  <a:tcPr marL="45720" marR="45720">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3"/>
                  </a:ext>
                </a:extLst>
              </a:tr>
              <a:tr h="563300">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err="1"/>
                        <a:t>Endstate</a:t>
                      </a:r>
                      <a:endParaRPr sz="1350" b="1" u="none" strike="noStrike" cap="none" dirty="0"/>
                    </a:p>
                  </a:txBody>
                  <a:tcPr marL="91450" marR="91450" marT="45725" marB="45725" anchor="ct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dirty="0"/>
                        <a:t>Sustain the Transformation</a:t>
                      </a:r>
                      <a:endParaRPr sz="1200" b="1" u="sng" strike="noStrike" cap="none" dirty="0"/>
                    </a:p>
                  </a:txBody>
                  <a:tcPr marL="91450" marR="91450" marT="45725" marB="45725" anchor="ct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a:t>Lead Marines</a:t>
                      </a:r>
                      <a:endParaRPr sz="1200" b="1" u="sng" strike="noStrike" cap="none"/>
                    </a:p>
                  </a:txBody>
                  <a:tcPr marL="91450" marR="91450" marT="45725" marB="45725" anchor="ct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a:t>Lead Marines</a:t>
                      </a:r>
                      <a:endParaRPr sz="1200" b="1" u="sng" strike="noStrike" cap="none"/>
                    </a:p>
                  </a:txBody>
                  <a:tcPr marL="91450" marR="91450" marT="45725" marB="45725" anchor="ct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a:t>Lead Subordinate Leaders</a:t>
                      </a:r>
                      <a:endParaRPr sz="1200" b="1" u="sng" strike="noStrike" cap="none"/>
                    </a:p>
                  </a:txBody>
                  <a:tcPr marL="91450" marR="91450" marT="45725" marB="45725" anchor="ct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dirty="0"/>
                        <a:t>Develop Subordinate Leaders</a:t>
                      </a:r>
                      <a:endParaRPr sz="1200" b="1" u="sng" strike="noStrike" cap="none" dirty="0"/>
                    </a:p>
                  </a:txBody>
                  <a:tcPr marL="91450" marR="91450" marT="45725" marB="45725"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xmlns="" val="10004"/>
                  </a:ext>
                </a:extLst>
              </a:tr>
            </a:tbl>
          </a:graphicData>
        </a:graphic>
      </p:graphicFrame>
      <p:pic>
        <p:nvPicPr>
          <p:cNvPr id="240" name="Google Shape;240;p34"/>
          <p:cNvPicPr preferRelativeResize="0"/>
          <p:nvPr/>
        </p:nvPicPr>
        <p:blipFill rotWithShape="1">
          <a:blip r:embed="rId3">
            <a:alphaModFix/>
          </a:blip>
          <a:srcRect l="4766" t="59862" r="84692" b="17795"/>
          <a:stretch/>
        </p:blipFill>
        <p:spPr>
          <a:xfrm>
            <a:off x="8044244" y="1108456"/>
            <a:ext cx="409623" cy="647711"/>
          </a:xfrm>
          <a:prstGeom prst="rect">
            <a:avLst/>
          </a:prstGeom>
          <a:noFill/>
          <a:ln>
            <a:noFill/>
          </a:ln>
        </p:spPr>
      </p:pic>
      <p:pic>
        <p:nvPicPr>
          <p:cNvPr id="241" name="Google Shape;241;p34"/>
          <p:cNvPicPr preferRelativeResize="0"/>
          <p:nvPr/>
        </p:nvPicPr>
        <p:blipFill rotWithShape="1">
          <a:blip r:embed="rId3">
            <a:alphaModFix/>
          </a:blip>
          <a:srcRect l="84067" t="24646" r="3412" b="54574"/>
          <a:stretch/>
        </p:blipFill>
        <p:spPr>
          <a:xfrm>
            <a:off x="6483757" y="1145116"/>
            <a:ext cx="486499" cy="602447"/>
          </a:xfrm>
          <a:prstGeom prst="rect">
            <a:avLst/>
          </a:prstGeom>
          <a:noFill/>
          <a:ln>
            <a:noFill/>
          </a:ln>
        </p:spPr>
      </p:pic>
      <p:pic>
        <p:nvPicPr>
          <p:cNvPr id="242" name="Google Shape;242;p34"/>
          <p:cNvPicPr preferRelativeResize="0"/>
          <p:nvPr/>
        </p:nvPicPr>
        <p:blipFill rotWithShape="1">
          <a:blip r:embed="rId3">
            <a:alphaModFix/>
          </a:blip>
          <a:srcRect l="51664" t="28926" r="35158" b="54574"/>
          <a:stretch/>
        </p:blipFill>
        <p:spPr>
          <a:xfrm>
            <a:off x="3435303" y="1251344"/>
            <a:ext cx="512030" cy="478378"/>
          </a:xfrm>
          <a:prstGeom prst="rect">
            <a:avLst/>
          </a:prstGeom>
          <a:noFill/>
          <a:ln>
            <a:noFill/>
          </a:ln>
        </p:spPr>
      </p:pic>
      <p:pic>
        <p:nvPicPr>
          <p:cNvPr id="245" name="Google Shape;245;p34"/>
          <p:cNvPicPr preferRelativeResize="0"/>
          <p:nvPr/>
        </p:nvPicPr>
        <p:blipFill rotWithShape="1">
          <a:blip r:embed="rId3">
            <a:alphaModFix/>
          </a:blip>
          <a:srcRect l="67706" t="26986" r="20236" b="54598"/>
          <a:stretch/>
        </p:blipFill>
        <p:spPr>
          <a:xfrm>
            <a:off x="4968070" y="1229913"/>
            <a:ext cx="438608" cy="499809"/>
          </a:xfrm>
          <a:prstGeom prst="rect">
            <a:avLst/>
          </a:prstGeom>
          <a:noFill/>
          <a:ln>
            <a:noFill/>
          </a:ln>
        </p:spPr>
      </p:pic>
      <p:pic>
        <p:nvPicPr>
          <p:cNvPr id="246" name="Google Shape;246;p34"/>
          <p:cNvPicPr preferRelativeResize="0"/>
          <p:nvPr/>
        </p:nvPicPr>
        <p:blipFill rotWithShape="1">
          <a:blip r:embed="rId3">
            <a:alphaModFix/>
          </a:blip>
          <a:srcRect l="35818" t="31213" r="51545" b="54574"/>
          <a:stretch/>
        </p:blipFill>
        <p:spPr>
          <a:xfrm>
            <a:off x="1869579" y="1353540"/>
            <a:ext cx="457200" cy="383756"/>
          </a:xfrm>
          <a:prstGeom prst="rect">
            <a:avLst/>
          </a:prstGeom>
          <a:noFill/>
          <a:ln>
            <a:noFill/>
          </a:ln>
        </p:spPr>
      </p:pic>
      <p:pic>
        <p:nvPicPr>
          <p:cNvPr id="247" name="Google Shape;247;p34"/>
          <p:cNvPicPr preferRelativeResize="0"/>
          <p:nvPr/>
        </p:nvPicPr>
        <p:blipFill rotWithShape="1">
          <a:blip r:embed="rId4">
            <a:alphaModFix/>
          </a:blip>
          <a:srcRect/>
          <a:stretch/>
        </p:blipFill>
        <p:spPr>
          <a:xfrm>
            <a:off x="8075292" y="42960"/>
            <a:ext cx="992508" cy="990442"/>
          </a:xfrm>
          <a:prstGeom prst="rect">
            <a:avLst/>
          </a:prstGeom>
          <a:noFill/>
          <a:ln>
            <a:noFill/>
          </a:ln>
        </p:spPr>
      </p:pic>
    </p:spTree>
    <p:extLst>
      <p:ext uri="{BB962C8B-B14F-4D97-AF65-F5344CB8AC3E}">
        <p14:creationId xmlns:p14="http://schemas.microsoft.com/office/powerpoint/2010/main" val="160972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15" name="Google Shape;208;p33"/>
          <p:cNvPicPr preferRelativeResize="0"/>
          <p:nvPr/>
        </p:nvPicPr>
        <p:blipFill rotWithShape="1">
          <a:blip r:embed="rId3">
            <a:alphaModFix/>
          </a:blip>
          <a:srcRect l="68232" t="57923" r="20557" b="16646"/>
          <a:stretch/>
        </p:blipFill>
        <p:spPr>
          <a:xfrm>
            <a:off x="7978254" y="1120937"/>
            <a:ext cx="415207" cy="702829"/>
          </a:xfrm>
          <a:prstGeom prst="rect">
            <a:avLst/>
          </a:prstGeom>
          <a:noFill/>
          <a:ln>
            <a:noFill/>
          </a:ln>
        </p:spPr>
      </p:pic>
      <p:pic>
        <p:nvPicPr>
          <p:cNvPr id="16" name="Google Shape;209;p33"/>
          <p:cNvPicPr preferRelativeResize="0"/>
          <p:nvPr/>
        </p:nvPicPr>
        <p:blipFill rotWithShape="1">
          <a:blip r:embed="rId3">
            <a:alphaModFix/>
          </a:blip>
          <a:srcRect l="52560" t="57512" r="36350" b="16893"/>
          <a:stretch/>
        </p:blipFill>
        <p:spPr>
          <a:xfrm>
            <a:off x="7561561" y="1138016"/>
            <a:ext cx="394222" cy="678860"/>
          </a:xfrm>
          <a:prstGeom prst="rect">
            <a:avLst/>
          </a:prstGeom>
          <a:noFill/>
          <a:ln>
            <a:noFill/>
          </a:ln>
        </p:spPr>
      </p:pic>
      <p:pic>
        <p:nvPicPr>
          <p:cNvPr id="19" name="Google Shape;208;p33"/>
          <p:cNvPicPr preferRelativeResize="0"/>
          <p:nvPr/>
        </p:nvPicPr>
        <p:blipFill rotWithShape="1">
          <a:blip r:embed="rId3">
            <a:alphaModFix/>
          </a:blip>
          <a:srcRect l="68232" t="57752" r="19970" b="16646"/>
          <a:stretch/>
        </p:blipFill>
        <p:spPr>
          <a:xfrm>
            <a:off x="5899330" y="1101687"/>
            <a:ext cx="447659" cy="724861"/>
          </a:xfrm>
          <a:prstGeom prst="rect">
            <a:avLst/>
          </a:prstGeom>
          <a:noFill/>
          <a:ln>
            <a:noFill/>
          </a:ln>
        </p:spPr>
      </p:pic>
      <p:sp>
        <p:nvSpPr>
          <p:cNvPr id="238" name="Google Shape;238;p34"/>
          <p:cNvSpPr txBox="1">
            <a:spLocks noGrp="1"/>
          </p:cNvSpPr>
          <p:nvPr>
            <p:ph type="title"/>
          </p:nvPr>
        </p:nvSpPr>
        <p:spPr>
          <a:xfrm>
            <a:off x="0" y="189471"/>
            <a:ext cx="9143994" cy="7159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US" dirty="0">
                <a:latin typeface="Calibri"/>
                <a:ea typeface="Calibri"/>
                <a:cs typeface="Calibri"/>
                <a:sym typeface="Calibri"/>
              </a:rPr>
              <a:t>Enlisted PME </a:t>
            </a:r>
            <a:r>
              <a:rPr lang="en-US" dirty="0" smtClean="0">
                <a:latin typeface="Calibri"/>
                <a:ea typeface="Calibri"/>
                <a:cs typeface="Calibri"/>
                <a:sym typeface="Calibri"/>
              </a:rPr>
              <a:t>Continuum (MCSEA) </a:t>
            </a:r>
            <a:endParaRPr dirty="0">
              <a:solidFill>
                <a:srgbClr val="FF0000"/>
              </a:solidFill>
              <a:latin typeface="Calibri"/>
              <a:ea typeface="Calibri"/>
              <a:cs typeface="Calibri"/>
              <a:sym typeface="Calibri"/>
            </a:endParaRPr>
          </a:p>
        </p:txBody>
      </p:sp>
      <p:graphicFrame>
        <p:nvGraphicFramePr>
          <p:cNvPr id="239" name="Google Shape;239;p34"/>
          <p:cNvGraphicFramePr/>
          <p:nvPr>
            <p:extLst>
              <p:ext uri="{D42A27DB-BD31-4B8C-83A1-F6EECF244321}">
                <p14:modId xmlns:p14="http://schemas.microsoft.com/office/powerpoint/2010/main" val="2873745535"/>
              </p:ext>
            </p:extLst>
          </p:nvPr>
        </p:nvGraphicFramePr>
        <p:xfrm>
          <a:off x="110170" y="1837566"/>
          <a:ext cx="8879594" cy="4919692"/>
        </p:xfrm>
        <a:graphic>
          <a:graphicData uri="http://schemas.openxmlformats.org/drawingml/2006/table">
            <a:tbl>
              <a:tblPr firstRow="1" bandRow="1">
                <a:noFill/>
              </a:tblPr>
              <a:tblGrid>
                <a:gridCol w="1211854">
                  <a:extLst>
                    <a:ext uri="{9D8B030D-6E8A-4147-A177-3AD203B41FA5}">
                      <a16:colId xmlns:a16="http://schemas.microsoft.com/office/drawing/2014/main" xmlns="" val="20000"/>
                    </a:ext>
                  </a:extLst>
                </a:gridCol>
                <a:gridCol w="1916935">
                  <a:extLst>
                    <a:ext uri="{9D8B030D-6E8A-4147-A177-3AD203B41FA5}">
                      <a16:colId xmlns:a16="http://schemas.microsoft.com/office/drawing/2014/main" xmlns="" val="20001"/>
                    </a:ext>
                  </a:extLst>
                </a:gridCol>
                <a:gridCol w="1916935">
                  <a:extLst>
                    <a:ext uri="{9D8B030D-6E8A-4147-A177-3AD203B41FA5}">
                      <a16:colId xmlns:a16="http://schemas.microsoft.com/office/drawing/2014/main" xmlns="" val="20002"/>
                    </a:ext>
                  </a:extLst>
                </a:gridCol>
                <a:gridCol w="1916935">
                  <a:extLst>
                    <a:ext uri="{9D8B030D-6E8A-4147-A177-3AD203B41FA5}">
                      <a16:colId xmlns:a16="http://schemas.microsoft.com/office/drawing/2014/main" xmlns="" val="20004"/>
                    </a:ext>
                  </a:extLst>
                </a:gridCol>
                <a:gridCol w="1916935">
                  <a:extLst>
                    <a:ext uri="{9D8B030D-6E8A-4147-A177-3AD203B41FA5}">
                      <a16:colId xmlns:a16="http://schemas.microsoft.com/office/drawing/2014/main" xmlns="" val="20003"/>
                    </a:ext>
                  </a:extLst>
                </a:gridCol>
              </a:tblGrid>
              <a:tr h="405575">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a:t>Continuum</a:t>
                      </a:r>
                      <a:r>
                        <a:rPr lang="en-US" sz="1350" b="1" u="none" strike="noStrike" cap="none" dirty="0" smtClean="0"/>
                        <a:t>/</a:t>
                      </a:r>
                      <a:br>
                        <a:rPr lang="en-US" sz="1350" b="1" u="none" strike="noStrike" cap="none" dirty="0" smtClean="0"/>
                      </a:br>
                      <a:r>
                        <a:rPr lang="en-US" sz="1350" b="1" u="none" strike="noStrike" cap="none" dirty="0" smtClean="0"/>
                        <a:t>Theme</a:t>
                      </a:r>
                      <a:endParaRPr sz="1350" b="1"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tx1"/>
                          </a:solidFill>
                        </a:rPr>
                        <a:t>Senior Enlisted </a:t>
                      </a:r>
                      <a:r>
                        <a:rPr lang="en-US" sz="1400" b="1" u="none" strike="noStrike" cap="none" dirty="0" smtClean="0">
                          <a:solidFill>
                            <a:schemeClr val="tx1"/>
                          </a:solidFill>
                        </a:rPr>
                        <a:t>Blended Seminar</a:t>
                      </a:r>
                      <a:endParaRPr sz="1400" b="1" u="none" strike="noStrike" cap="none" dirty="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smtClean="0">
                          <a:solidFill>
                            <a:schemeClr val="tx1"/>
                          </a:solidFill>
                        </a:rPr>
                        <a:t>First Sergeants Course</a:t>
                      </a:r>
                      <a:endParaRPr sz="1400" b="1" u="none" strike="noStrike" cap="none" dirty="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smtClean="0">
                          <a:solidFill>
                            <a:schemeClr val="tx1"/>
                          </a:solidFill>
                        </a:rPr>
                        <a:t>Cornerstone</a:t>
                      </a:r>
                      <a:endParaRPr lang="en-US" sz="1400" b="1" u="none" strike="noStrike" cap="none" dirty="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smtClean="0">
                          <a:solidFill>
                            <a:schemeClr val="tx1"/>
                          </a:solidFill>
                        </a:rPr>
                        <a:t>Slated Enlisted Leaders Orientation Course</a:t>
                      </a:r>
                      <a:endParaRPr lang="en-US" sz="1400" b="1" u="none" strike="noStrike" cap="none" dirty="0">
                        <a:solidFill>
                          <a:schemeClr val="tx1"/>
                        </a:solidFill>
                      </a:endParaRPr>
                    </a:p>
                  </a:txBody>
                  <a:tcPr marL="91450" marR="91450" marT="45725" marB="45725" anchor="ctr"/>
                </a:tc>
                <a:extLst>
                  <a:ext uri="{0D108BD9-81ED-4DB2-BD59-A6C34878D82A}">
                    <a16:rowId xmlns:a16="http://schemas.microsoft.com/office/drawing/2014/main" xmlns="" val="10000"/>
                  </a:ext>
                </a:extLst>
              </a:tr>
              <a:tr h="813082">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a:t>Ethical Leaders</a:t>
                      </a:r>
                      <a:endParaRPr sz="1350" b="1" u="none" strike="noStrike" cap="none" dirty="0"/>
                    </a:p>
                  </a:txBody>
                  <a:tcPr marL="91450" marR="91450" marT="45725" marB="45725" anchor="ct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solidFill>
                            <a:schemeClr val="tx1"/>
                          </a:solidFill>
                        </a:rPr>
                        <a:t>Joint And Coalition Leadership</a:t>
                      </a:r>
                      <a:endParaRPr sz="1150" u="none" strike="noStrike" cap="none" dirty="0">
                        <a:solidFill>
                          <a:schemeClr val="tx1"/>
                        </a:solidFill>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solidFill>
                            <a:schemeClr val="tx1"/>
                          </a:solidFill>
                        </a:rPr>
                        <a:t>Positive Command Climate</a:t>
                      </a:r>
                      <a:endParaRPr sz="1150" u="none" strike="noStrike" cap="none" dirty="0">
                        <a:solidFill>
                          <a:schemeClr val="tx1"/>
                        </a:solidFill>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b="0" u="none" strike="noStrike" cap="none" dirty="0" smtClean="0">
                          <a:solidFill>
                            <a:schemeClr val="tx1"/>
                          </a:solidFill>
                        </a:rPr>
                        <a:t>The Unit Senior Enlisted Leader</a:t>
                      </a:r>
                    </a:p>
                    <a:p>
                      <a:pPr marL="171450" marR="0" lvl="0" indent="-171450" algn="l" defTabSz="914400" rtl="0" eaLnBrk="1" fontAlgn="auto" latinLnBrk="0" hangingPunct="1">
                        <a:lnSpc>
                          <a:spcPct val="100000"/>
                        </a:lnSpc>
                        <a:spcBef>
                          <a:spcPts val="0"/>
                        </a:spcBef>
                        <a:spcAft>
                          <a:spcPts val="0"/>
                        </a:spcAft>
                        <a:buClr>
                          <a:schemeClr val="dk1"/>
                        </a:buClr>
                        <a:buSzPts val="1050"/>
                        <a:buFont typeface="Arial" panose="020B0604020202020204" pitchFamily="34" charset="0"/>
                        <a:buChar char="•"/>
                        <a:tabLst/>
                        <a:defRPr/>
                      </a:pPr>
                      <a:r>
                        <a:rPr lang="en-US" sz="1150" u="none" strike="noStrike" cap="none" dirty="0" smtClean="0">
                          <a:solidFill>
                            <a:schemeClr val="tx1"/>
                          </a:solidFill>
                        </a:rPr>
                        <a:t>Legal Roles</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Situational </a:t>
                      </a:r>
                      <a:r>
                        <a:rPr lang="en-US" sz="1150" u="none" strike="noStrike" cap="none" dirty="0">
                          <a:solidFill>
                            <a:schemeClr val="tx1"/>
                          </a:solidFill>
                        </a:rPr>
                        <a:t>Ethics</a:t>
                      </a:r>
                      <a:endParaRPr sz="1150" u="none" strike="noStrike" cap="none" dirty="0">
                        <a:solidFill>
                          <a:schemeClr val="tx1"/>
                        </a:solidFill>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b="0" u="none" strike="noStrike" cap="none" dirty="0" smtClean="0">
                          <a:solidFill>
                            <a:schemeClr val="tx1"/>
                          </a:solidFill>
                        </a:rPr>
                        <a:t>The Command Senior Enlisted Leader</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Toxic Leadership</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Leadership Perspectives</a:t>
                      </a:r>
                      <a:endParaRPr sz="1150" u="none" strike="noStrike" cap="none" dirty="0">
                        <a:solidFill>
                          <a:schemeClr val="tx1"/>
                        </a:solidFill>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The</a:t>
                      </a:r>
                      <a:r>
                        <a:rPr lang="en-US" sz="1150" u="none" strike="noStrike" cap="none" baseline="0" dirty="0" smtClean="0">
                          <a:solidFill>
                            <a:schemeClr val="tx1"/>
                          </a:solidFill>
                        </a:rPr>
                        <a:t> Complex “Surface Area” at the General/Flag Officer Level</a:t>
                      </a:r>
                      <a:endParaRPr sz="1150" u="none" strike="noStrike" cap="none" dirty="0">
                        <a:solidFill>
                          <a:schemeClr val="tx1"/>
                        </a:solidFill>
                      </a:endParaRPr>
                    </a:p>
                  </a:txBody>
                  <a:tcPr marL="45720" marR="45720"/>
                </a:tc>
                <a:extLst>
                  <a:ext uri="{0D108BD9-81ED-4DB2-BD59-A6C34878D82A}">
                    <a16:rowId xmlns:a16="http://schemas.microsoft.com/office/drawing/2014/main" xmlns="" val="10001"/>
                  </a:ext>
                </a:extLst>
              </a:tr>
              <a:tr h="1667350">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a:t>Professional Warfighters</a:t>
                      </a:r>
                      <a:endParaRPr sz="1350" b="1" u="none" strike="noStrike" cap="none" dirty="0"/>
                    </a:p>
                  </a:txBody>
                  <a:tcPr marL="91450" marR="91450" marT="45725" marB="45725" anchor="ct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solidFill>
                            <a:schemeClr val="tx1"/>
                          </a:solidFill>
                        </a:rPr>
                        <a:t>MAGTF Operations </a:t>
                      </a:r>
                      <a:r>
                        <a:rPr lang="en-US" sz="1150" u="none" strike="noStrike" cap="none" dirty="0" smtClean="0">
                          <a:solidFill>
                            <a:schemeClr val="tx1"/>
                          </a:solidFill>
                        </a:rPr>
                        <a:t>In</a:t>
                      </a:r>
                      <a:r>
                        <a:rPr lang="en-US" sz="1150" u="none" strike="noStrike" cap="none" baseline="0" dirty="0" smtClean="0">
                          <a:solidFill>
                            <a:schemeClr val="tx1"/>
                          </a:solidFill>
                        </a:rPr>
                        <a:t> </a:t>
                      </a:r>
                      <a:r>
                        <a:rPr lang="en-US" sz="1150" u="none" strike="noStrike" cap="none" dirty="0" smtClean="0">
                          <a:solidFill>
                            <a:schemeClr val="tx1"/>
                          </a:solidFill>
                        </a:rPr>
                        <a:t>Joint </a:t>
                      </a:r>
                      <a:r>
                        <a:rPr lang="en-US" sz="1150" u="none" strike="noStrike" cap="none" dirty="0">
                          <a:solidFill>
                            <a:schemeClr val="tx1"/>
                          </a:solidFill>
                        </a:rPr>
                        <a:t>Environment</a:t>
                      </a:r>
                      <a:endParaRPr sz="1150" u="none" strike="noStrike" cap="none" dirty="0">
                        <a:solidFill>
                          <a:schemeClr val="tx1"/>
                        </a:solidFill>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solidFill>
                            <a:schemeClr val="tx1"/>
                          </a:solidFill>
                        </a:rPr>
                        <a:t>“Human Society” Affect In </a:t>
                      </a:r>
                      <a:r>
                        <a:rPr lang="en-US" sz="1150" u="none" strike="noStrike" cap="none" dirty="0" smtClean="0">
                          <a:solidFill>
                            <a:schemeClr val="tx1"/>
                          </a:solidFill>
                        </a:rPr>
                        <a:t>Shaping, Planning And Executing Operations</a:t>
                      </a:r>
                      <a:endParaRPr sz="1150" u="none" strike="noStrike" cap="none" dirty="0">
                        <a:solidFill>
                          <a:schemeClr val="tx1"/>
                        </a:solidFill>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b="0" u="none" strike="noStrike" cap="none" baseline="0" dirty="0" smtClean="0">
                          <a:solidFill>
                            <a:schemeClr val="tx1"/>
                          </a:solidFill>
                        </a:rPr>
                        <a:t>Positive command climate and culture </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b="0" u="none" strike="noStrike" cap="none" baseline="0" dirty="0" smtClean="0">
                          <a:solidFill>
                            <a:schemeClr val="tx1"/>
                          </a:solidFill>
                        </a:rPr>
                        <a:t>Institutional Orders, Regulations, and Doctrine</a:t>
                      </a:r>
                      <a:endParaRPr lang="en-US" sz="1150" b="0" u="none" strike="noStrike" cap="none" dirty="0" smtClean="0">
                        <a:solidFill>
                          <a:schemeClr val="tx1"/>
                        </a:solidFill>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baseline="0" dirty="0" smtClean="0">
                          <a:solidFill>
                            <a:schemeClr val="tx1"/>
                          </a:solidFill>
                        </a:rPr>
                        <a:t>Oversee, Influence, and Develop Subordinate Staff Noncommissioned Officers</a:t>
                      </a:r>
                      <a:endParaRPr sz="1150" u="none" strike="noStrike" cap="none" dirty="0">
                        <a:solidFill>
                          <a:schemeClr val="tx1"/>
                        </a:solidFill>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Profession</a:t>
                      </a:r>
                      <a:r>
                        <a:rPr lang="en-US" sz="1150" u="none" strike="noStrike" cap="none" baseline="0" dirty="0" smtClean="0">
                          <a:solidFill>
                            <a:schemeClr val="tx1"/>
                          </a:solidFill>
                        </a:rPr>
                        <a:t> of Arms</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baseline="0" dirty="0" smtClean="0">
                          <a:solidFill>
                            <a:schemeClr val="tx1"/>
                          </a:solidFill>
                        </a:rPr>
                        <a:t>How We Fight</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baseline="0" dirty="0" smtClean="0">
                          <a:solidFill>
                            <a:schemeClr val="tx1"/>
                          </a:solidFill>
                        </a:rPr>
                        <a:t>Force Design</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endParaRPr sz="1150" u="none" strike="noStrike" cap="none" dirty="0">
                        <a:solidFill>
                          <a:schemeClr val="tx1"/>
                        </a:solidFill>
                      </a:endParaRPr>
                    </a:p>
                  </a:txBody>
                  <a:tcPr marL="45720" marR="45720"/>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Interplay Between Strategic, Operational and Tactical Risk.</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Threat</a:t>
                      </a:r>
                      <a:r>
                        <a:rPr lang="en-US" sz="1150" u="none" strike="noStrike" cap="none" baseline="0" dirty="0" smtClean="0">
                          <a:solidFill>
                            <a:schemeClr val="tx1"/>
                          </a:solidFill>
                        </a:rPr>
                        <a:t> Capabilities, Kill Chains, and Risks Associated with Peer-level Threats</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baseline="0" dirty="0" smtClean="0">
                          <a:solidFill>
                            <a:schemeClr val="tx1"/>
                          </a:solidFill>
                        </a:rPr>
                        <a:t>Joint Organization, Capability &amp; Employment Consideration</a:t>
                      </a:r>
                      <a:endParaRPr sz="1150" u="none" strike="noStrike" cap="none" dirty="0">
                        <a:solidFill>
                          <a:schemeClr val="tx1"/>
                        </a:solidFill>
                      </a:endParaRPr>
                    </a:p>
                  </a:txBody>
                  <a:tcPr marL="45720" marR="45720"/>
                </a:tc>
                <a:extLst>
                  <a:ext uri="{0D108BD9-81ED-4DB2-BD59-A6C34878D82A}">
                    <a16:rowId xmlns:a16="http://schemas.microsoft.com/office/drawing/2014/main" xmlns="" val="10002"/>
                  </a:ext>
                </a:extLst>
              </a:tr>
              <a:tr h="934471">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a:t>Sound Decision Makers</a:t>
                      </a:r>
                      <a:endParaRPr sz="1350" b="1" u="none" strike="noStrike" cap="none" dirty="0"/>
                    </a:p>
                  </a:txBody>
                  <a:tcPr marL="91450" marR="91450" marT="45725" marB="45725" anchor="ctr">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a:solidFill>
                            <a:schemeClr val="tx1"/>
                          </a:solidFill>
                        </a:rPr>
                        <a:t>Critical Thinking and Adaptability Skills In The Role Of Senior Enlisted Advisor</a:t>
                      </a:r>
                      <a:endParaRPr sz="1150" u="none" strike="noStrike" cap="none" dirty="0">
                        <a:solidFill>
                          <a:schemeClr val="tx1"/>
                        </a:solidFill>
                      </a:endParaRPr>
                    </a:p>
                  </a:txBody>
                  <a:tcPr marL="45720" marR="45720">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Talent Management</a:t>
                      </a:r>
                      <a:endParaRPr sz="1150" u="none" strike="noStrike" cap="none" dirty="0">
                        <a:solidFill>
                          <a:schemeClr val="tx1"/>
                        </a:solidFill>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Societal Issues</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b="0" u="none" strike="noStrike" cap="none" dirty="0" smtClean="0">
                          <a:solidFill>
                            <a:schemeClr val="tx1"/>
                          </a:solidFill>
                        </a:rPr>
                        <a:t>Institutional Standards</a:t>
                      </a: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b="0" u="none" strike="noStrike" cap="none" dirty="0" smtClean="0">
                          <a:solidFill>
                            <a:schemeClr val="tx1"/>
                          </a:solidFill>
                        </a:rPr>
                        <a:t>Unit</a:t>
                      </a:r>
                      <a:r>
                        <a:rPr lang="en-US" sz="1150" b="0" u="none" strike="noStrike" cap="none" baseline="0" dirty="0" smtClean="0">
                          <a:solidFill>
                            <a:schemeClr val="tx1"/>
                          </a:solidFill>
                        </a:rPr>
                        <a:t> Readiness</a:t>
                      </a:r>
                      <a:endParaRPr sz="1150" b="0" u="none" strike="noStrike" cap="none" dirty="0">
                        <a:solidFill>
                          <a:schemeClr val="tx1"/>
                        </a:solidFill>
                      </a:endParaRPr>
                    </a:p>
                  </a:txBody>
                  <a:tcPr marL="45720" marR="45720">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Art and Science of Command</a:t>
                      </a:r>
                      <a:endParaRPr lang="en-US" sz="1150" u="none" strike="noStrike" cap="none" baseline="0" dirty="0" smtClean="0">
                        <a:solidFill>
                          <a:schemeClr val="tx1"/>
                        </a:solidFill>
                      </a:endParaRPr>
                    </a:p>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baseline="0" dirty="0" smtClean="0">
                          <a:solidFill>
                            <a:schemeClr val="tx1"/>
                          </a:solidFill>
                        </a:rPr>
                        <a:t>Organizational Behavior</a:t>
                      </a:r>
                    </a:p>
                  </a:txBody>
                  <a:tcPr marL="45720" marR="45720">
                    <a:lnB w="12700" cap="flat" cmpd="sng" algn="ctr">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050"/>
                        <a:buFont typeface="Arial" panose="020B0604020202020204" pitchFamily="34" charset="0"/>
                        <a:buChar char="•"/>
                      </a:pPr>
                      <a:r>
                        <a:rPr lang="en-US" sz="1150" u="none" strike="noStrike" cap="none" dirty="0" smtClean="0">
                          <a:solidFill>
                            <a:schemeClr val="tx1"/>
                          </a:solidFill>
                        </a:rPr>
                        <a:t>Operational Time and Distance Factors and the Speed of Decision-making in Modern Naval Warfighting</a:t>
                      </a:r>
                    </a:p>
                  </a:txBody>
                  <a:tcPr marL="45720" marR="45720">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3"/>
                  </a:ext>
                </a:extLst>
              </a:tr>
              <a:tr h="563300">
                <a:tc>
                  <a:txBody>
                    <a:bodyPr/>
                    <a:lstStyle/>
                    <a:p>
                      <a:pPr marL="0" marR="0" lvl="0" indent="0" algn="ctr" rtl="0">
                        <a:lnSpc>
                          <a:spcPct val="100000"/>
                        </a:lnSpc>
                        <a:spcBef>
                          <a:spcPts val="0"/>
                        </a:spcBef>
                        <a:spcAft>
                          <a:spcPts val="0"/>
                        </a:spcAft>
                        <a:buClr>
                          <a:srgbClr val="000000"/>
                        </a:buClr>
                        <a:buSzPts val="1050"/>
                        <a:buFont typeface="Arial"/>
                        <a:buNone/>
                      </a:pPr>
                      <a:r>
                        <a:rPr lang="en-US" sz="1350" b="1" u="none" strike="noStrike" cap="none" dirty="0" err="1"/>
                        <a:t>Endstate</a:t>
                      </a:r>
                      <a:endParaRPr sz="1350" b="1" u="none" strike="noStrike" cap="none" dirty="0"/>
                    </a:p>
                  </a:txBody>
                  <a:tcPr marL="91450" marR="91450" marT="45725" marB="45725" anchor="ct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dirty="0">
                          <a:solidFill>
                            <a:schemeClr val="tx1"/>
                          </a:solidFill>
                        </a:rPr>
                        <a:t>Influence Command Climate</a:t>
                      </a:r>
                      <a:endParaRPr sz="1200" b="1" u="sng" strike="noStrike" cap="none" dirty="0">
                        <a:solidFill>
                          <a:schemeClr val="tx1"/>
                        </a:solidFill>
                      </a:endParaRPr>
                    </a:p>
                  </a:txBody>
                  <a:tcPr marL="91450" marR="91450" marT="45725" marB="45725" anchor="ct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dirty="0" smtClean="0">
                          <a:solidFill>
                            <a:schemeClr val="tx1"/>
                          </a:solidFill>
                        </a:rPr>
                        <a:t>Influence Combat</a:t>
                      </a:r>
                      <a:r>
                        <a:rPr lang="en-US" sz="1200" b="1" u="sng" strike="noStrike" cap="none" baseline="0" dirty="0" smtClean="0">
                          <a:solidFill>
                            <a:schemeClr val="tx1"/>
                          </a:solidFill>
                        </a:rPr>
                        <a:t> Effectiveness</a:t>
                      </a:r>
                      <a:endParaRPr sz="1200" b="1" u="sng" strike="noStrike" cap="none" dirty="0">
                        <a:solidFill>
                          <a:schemeClr val="tx1"/>
                        </a:solidFill>
                      </a:endParaRPr>
                    </a:p>
                  </a:txBody>
                  <a:tcPr marL="91450" marR="91450" marT="45725" marB="45725" anchor="ct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dirty="0" smtClean="0">
                          <a:solidFill>
                            <a:schemeClr val="tx1"/>
                          </a:solidFill>
                        </a:rPr>
                        <a:t>Safeguard the Institution</a:t>
                      </a:r>
                      <a:endParaRPr sz="1200" b="1" u="sng" strike="noStrike" cap="none" dirty="0">
                        <a:solidFill>
                          <a:schemeClr val="tx1"/>
                        </a:solidFill>
                      </a:endParaRPr>
                    </a:p>
                  </a:txBody>
                  <a:tcPr marL="91450" marR="91450" marT="45725" marB="45725" anchor="ctr">
                    <a:lnT w="12700" cap="flat" cmpd="sng" algn="ctr">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200" b="1" u="sng" strike="noStrike" cap="none" dirty="0" smtClean="0">
                          <a:solidFill>
                            <a:schemeClr val="tx1"/>
                          </a:solidFill>
                        </a:rPr>
                        <a:t>Lead the Institution</a:t>
                      </a:r>
                      <a:endParaRPr sz="1200" b="1" u="sng" strike="noStrike" cap="none" dirty="0">
                        <a:solidFill>
                          <a:schemeClr val="tx1"/>
                        </a:solidFill>
                      </a:endParaRPr>
                    </a:p>
                  </a:txBody>
                  <a:tcPr marL="91450" marR="91450" marT="45725" marB="45725"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xmlns="" val="10004"/>
                  </a:ext>
                </a:extLst>
              </a:tr>
            </a:tbl>
          </a:graphicData>
        </a:graphic>
      </p:graphicFrame>
      <p:pic>
        <p:nvPicPr>
          <p:cNvPr id="12" name="Google Shape;243;p34"/>
          <p:cNvPicPr preferRelativeResize="0"/>
          <p:nvPr/>
        </p:nvPicPr>
        <p:blipFill rotWithShape="1">
          <a:blip r:embed="rId3">
            <a:alphaModFix/>
          </a:blip>
          <a:srcRect l="36350" t="58655" r="52397" b="17550"/>
          <a:stretch/>
        </p:blipFill>
        <p:spPr>
          <a:xfrm>
            <a:off x="2306301" y="1136164"/>
            <a:ext cx="437247" cy="689852"/>
          </a:xfrm>
          <a:prstGeom prst="rect">
            <a:avLst/>
          </a:prstGeom>
          <a:noFill/>
          <a:ln>
            <a:noFill/>
          </a:ln>
        </p:spPr>
      </p:pic>
      <p:pic>
        <p:nvPicPr>
          <p:cNvPr id="13" name="Google Shape;244;p34"/>
          <p:cNvPicPr preferRelativeResize="0"/>
          <p:nvPr/>
        </p:nvPicPr>
        <p:blipFill rotWithShape="1">
          <a:blip r:embed="rId3">
            <a:alphaModFix/>
          </a:blip>
          <a:srcRect l="20555" t="59358" r="68779" b="17624"/>
          <a:stretch/>
        </p:blipFill>
        <p:spPr>
          <a:xfrm>
            <a:off x="1851183" y="1147641"/>
            <a:ext cx="414473" cy="667358"/>
          </a:xfrm>
          <a:prstGeom prst="rect">
            <a:avLst/>
          </a:prstGeom>
          <a:noFill/>
          <a:ln>
            <a:noFill/>
          </a:ln>
        </p:spPr>
      </p:pic>
      <p:pic>
        <p:nvPicPr>
          <p:cNvPr id="14" name="Google Shape;243;p34"/>
          <p:cNvPicPr preferRelativeResize="0"/>
          <p:nvPr/>
        </p:nvPicPr>
        <p:blipFill rotWithShape="1">
          <a:blip r:embed="rId3">
            <a:alphaModFix/>
          </a:blip>
          <a:srcRect l="36350" t="58655" r="52558" b="18294"/>
          <a:stretch/>
        </p:blipFill>
        <p:spPr>
          <a:xfrm>
            <a:off x="3955936" y="1163647"/>
            <a:ext cx="430958" cy="668304"/>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786" y="45577"/>
            <a:ext cx="1022208" cy="1023060"/>
          </a:xfrm>
          <a:prstGeom prst="rect">
            <a:avLst/>
          </a:prstGeom>
        </p:spPr>
      </p:pic>
    </p:spTree>
    <p:extLst>
      <p:ext uri="{BB962C8B-B14F-4D97-AF65-F5344CB8AC3E}">
        <p14:creationId xmlns:p14="http://schemas.microsoft.com/office/powerpoint/2010/main" val="1767212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g977cf7196c_0_790"/>
          <p:cNvSpPr/>
          <p:nvPr/>
        </p:nvSpPr>
        <p:spPr>
          <a:xfrm>
            <a:off x="76200" y="5327625"/>
            <a:ext cx="8991600" cy="1530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2" name="Google Shape;782;g977cf7196c_0_790"/>
          <p:cNvSpPr txBox="1">
            <a:spLocks noGrp="1"/>
          </p:cNvSpPr>
          <p:nvPr>
            <p:ph type="title"/>
          </p:nvPr>
        </p:nvSpPr>
        <p:spPr>
          <a:xfrm>
            <a:off x="-8629" y="228600"/>
            <a:ext cx="9152700" cy="68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b="1" i="1" dirty="0"/>
              <a:t> CDET Distance Education Programs</a:t>
            </a:r>
            <a:endParaRPr sz="3600" b="1" i="1" dirty="0"/>
          </a:p>
        </p:txBody>
      </p:sp>
      <p:pic>
        <p:nvPicPr>
          <p:cNvPr id="783" name="Google Shape;783;g977cf7196c_0_790"/>
          <p:cNvPicPr preferRelativeResize="0"/>
          <p:nvPr/>
        </p:nvPicPr>
        <p:blipFill rotWithShape="1">
          <a:blip r:embed="rId3">
            <a:alphaModFix/>
          </a:blip>
          <a:srcRect/>
          <a:stretch/>
        </p:blipFill>
        <p:spPr>
          <a:xfrm>
            <a:off x="457200" y="2478686"/>
            <a:ext cx="3810001" cy="973637"/>
          </a:xfrm>
          <a:prstGeom prst="rect">
            <a:avLst/>
          </a:prstGeom>
          <a:noFill/>
          <a:ln>
            <a:noFill/>
          </a:ln>
        </p:spPr>
      </p:pic>
      <p:pic>
        <p:nvPicPr>
          <p:cNvPr id="784" name="Google Shape;784;g977cf7196c_0_790"/>
          <p:cNvPicPr preferRelativeResize="0"/>
          <p:nvPr/>
        </p:nvPicPr>
        <p:blipFill rotWithShape="1">
          <a:blip r:embed="rId4">
            <a:alphaModFix/>
          </a:blip>
          <a:srcRect/>
          <a:stretch/>
        </p:blipFill>
        <p:spPr>
          <a:xfrm>
            <a:off x="304800" y="3992372"/>
            <a:ext cx="4190999" cy="1018298"/>
          </a:xfrm>
          <a:prstGeom prst="rect">
            <a:avLst/>
          </a:prstGeom>
          <a:noFill/>
          <a:ln>
            <a:noFill/>
          </a:ln>
        </p:spPr>
      </p:pic>
      <p:pic>
        <p:nvPicPr>
          <p:cNvPr id="785" name="Google Shape;785;g977cf7196c_0_790"/>
          <p:cNvPicPr preferRelativeResize="0"/>
          <p:nvPr/>
        </p:nvPicPr>
        <p:blipFill rotWithShape="1">
          <a:blip r:embed="rId5">
            <a:alphaModFix/>
          </a:blip>
          <a:srcRect/>
          <a:stretch/>
        </p:blipFill>
        <p:spPr>
          <a:xfrm>
            <a:off x="1676399" y="3804452"/>
            <a:ext cx="1066801" cy="763495"/>
          </a:xfrm>
          <a:prstGeom prst="rect">
            <a:avLst/>
          </a:prstGeom>
          <a:noFill/>
          <a:ln>
            <a:noFill/>
          </a:ln>
        </p:spPr>
      </p:pic>
      <p:pic>
        <p:nvPicPr>
          <p:cNvPr id="786" name="Google Shape;786;g977cf7196c_0_790"/>
          <p:cNvPicPr preferRelativeResize="0"/>
          <p:nvPr/>
        </p:nvPicPr>
        <p:blipFill rotWithShape="1">
          <a:blip r:embed="rId6">
            <a:alphaModFix/>
          </a:blip>
          <a:srcRect/>
          <a:stretch/>
        </p:blipFill>
        <p:spPr>
          <a:xfrm>
            <a:off x="1657150" y="2143109"/>
            <a:ext cx="1143000" cy="862375"/>
          </a:xfrm>
          <a:prstGeom prst="rect">
            <a:avLst/>
          </a:prstGeom>
          <a:noFill/>
          <a:ln>
            <a:noFill/>
          </a:ln>
        </p:spPr>
      </p:pic>
      <p:sp>
        <p:nvSpPr>
          <p:cNvPr id="787" name="Google Shape;787;g977cf7196c_0_790"/>
          <p:cNvSpPr txBox="1"/>
          <p:nvPr/>
        </p:nvSpPr>
        <p:spPr>
          <a:xfrm>
            <a:off x="554141" y="1015884"/>
            <a:ext cx="3616200" cy="33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FF0000"/>
                </a:solidFill>
                <a:effectLst/>
                <a:uLnTx/>
                <a:uFillTx/>
                <a:latin typeface="Calibri"/>
                <a:ea typeface="Calibri"/>
                <a:cs typeface="Calibri"/>
                <a:sym typeface="Calibri"/>
              </a:rPr>
              <a:t>Blended Officer Seminar Programs (BSP)</a:t>
            </a:r>
            <a:endParaRPr kumimoji="0" sz="1600" b="1"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788" name="Google Shape;788;g977cf7196c_0_790"/>
          <p:cNvSpPr txBox="1"/>
          <p:nvPr/>
        </p:nvSpPr>
        <p:spPr>
          <a:xfrm>
            <a:off x="457199" y="1616536"/>
            <a:ext cx="3505200" cy="584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Delivered at Quantico, CLNC,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CPCA, &amp; Okinawa &amp; Hawaii (EWS only) </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g977cf7196c_0_790"/>
          <p:cNvSpPr txBox="1"/>
          <p:nvPr/>
        </p:nvSpPr>
        <p:spPr>
          <a:xfrm>
            <a:off x="762000" y="3423225"/>
            <a:ext cx="3314700" cy="33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AY22:  </a:t>
            </a:r>
            <a:r>
              <a:rPr lang="en-US" sz="1600" dirty="0" smtClean="0">
                <a:solidFill>
                  <a:schemeClr val="tx1"/>
                </a:solidFill>
                <a:latin typeface="Calibri"/>
                <a:ea typeface="Calibri"/>
                <a:cs typeface="Calibri"/>
                <a:sym typeface="Calibri"/>
              </a:rPr>
              <a:t>234</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Graduates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a:t>
            </a:r>
            <a:r>
              <a:rPr lang="en-US" sz="1600" dirty="0" smtClean="0">
                <a:latin typeface="Calibri"/>
                <a:ea typeface="Calibri"/>
                <a:cs typeface="Calibri"/>
                <a:sym typeface="Calibri"/>
              </a:rPr>
              <a:t>6 months)</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90" name="Google Shape;790;g977cf7196c_0_790"/>
          <p:cNvSpPr txBox="1"/>
          <p:nvPr/>
        </p:nvSpPr>
        <p:spPr>
          <a:xfrm>
            <a:off x="843995" y="4968224"/>
            <a:ext cx="3232800" cy="33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AY22:  </a:t>
            </a:r>
            <a:r>
              <a:rPr kumimoji="0" lang="en-US" sz="1600" b="0" i="0" u="none" strike="noStrike" kern="0" cap="none" spc="0" normalizeH="0" baseline="0" noProof="0" dirty="0" smtClean="0">
                <a:ln>
                  <a:noFill/>
                </a:ln>
                <a:solidFill>
                  <a:schemeClr val="tx1"/>
                </a:solidFill>
                <a:effectLst/>
                <a:uLnTx/>
                <a:uFillTx/>
                <a:latin typeface="Calibri"/>
                <a:ea typeface="Calibri"/>
                <a:cs typeface="Calibri"/>
                <a:sym typeface="Calibri"/>
              </a:rPr>
              <a:t>62</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Graduates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(1 year)</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91" name="Google Shape;791;g977cf7196c_0_790"/>
          <p:cNvSpPr txBox="1"/>
          <p:nvPr/>
        </p:nvSpPr>
        <p:spPr>
          <a:xfrm>
            <a:off x="5171007" y="4186199"/>
            <a:ext cx="3505169" cy="116970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Program closes SNCOA seat availability gap and expands MCU reach through weekly seminars at all </a:t>
            </a:r>
            <a:r>
              <a:rPr lang="en-US" dirty="0" smtClean="0">
                <a:solidFill>
                  <a:schemeClr val="tx1"/>
                </a:solidFill>
                <a:latin typeface="Calibri"/>
                <a:ea typeface="Calibri"/>
                <a:cs typeface="Calibri"/>
                <a:sym typeface="Calibri"/>
              </a:rPr>
              <a:t>seven</a:t>
            </a:r>
            <a:r>
              <a:rPr lang="en-US" dirty="0" smtClean="0">
                <a:solidFill>
                  <a:srgbClr val="FF0000"/>
                </a:solidFill>
                <a:latin typeface="Calibri"/>
                <a:ea typeface="Calibri"/>
                <a:cs typeface="Calibri"/>
                <a:sym typeface="Calibri"/>
              </a:rPr>
              <a:t> </a:t>
            </a:r>
            <a:r>
              <a:rPr kumimoji="0" lang="en-US" sz="1400" b="0" i="0" u="none" strike="noStrike" kern="0" cap="none" spc="0" normalizeH="0" baseline="0" noProof="0" dirty="0" smtClean="0">
                <a:ln>
                  <a:noFill/>
                </a:ln>
                <a:solidFill>
                  <a:srgbClr val="000000"/>
                </a:solidFill>
                <a:effectLst/>
                <a:uLnTx/>
                <a:uFillTx/>
                <a:latin typeface="Calibri"/>
                <a:ea typeface="Calibri"/>
                <a:cs typeface="Calibri"/>
                <a:sym typeface="Calibri"/>
              </a:rPr>
              <a:t>regions </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for Sgt – GySgt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15 week instructor facilitated onsite or online  program</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792" name="Google Shape;792;g977cf7196c_0_790"/>
          <p:cNvGrpSpPr/>
          <p:nvPr/>
        </p:nvGrpSpPr>
        <p:grpSpPr>
          <a:xfrm>
            <a:off x="799455" y="1337009"/>
            <a:ext cx="3125490" cy="294916"/>
            <a:chOff x="633443" y="1337009"/>
            <a:chExt cx="3125490" cy="294916"/>
          </a:xfrm>
        </p:grpSpPr>
        <p:pic>
          <p:nvPicPr>
            <p:cNvPr id="793" name="Google Shape;793;g977cf7196c_0_790"/>
            <p:cNvPicPr preferRelativeResize="0"/>
            <p:nvPr/>
          </p:nvPicPr>
          <p:blipFill rotWithShape="1">
            <a:blip r:embed="rId7">
              <a:alphaModFix/>
            </a:blip>
            <a:srcRect/>
            <a:stretch/>
          </p:blipFill>
          <p:spPr>
            <a:xfrm rot="5400000">
              <a:off x="2176257" y="1415489"/>
              <a:ext cx="251943" cy="137957"/>
            </a:xfrm>
            <a:prstGeom prst="rect">
              <a:avLst/>
            </a:prstGeom>
            <a:noFill/>
            <a:ln w="9525" cap="flat" cmpd="sng">
              <a:solidFill>
                <a:schemeClr val="dk1"/>
              </a:solidFill>
              <a:prstDash val="solid"/>
              <a:miter lim="800000"/>
              <a:headEnd type="none" w="sm" len="sm"/>
              <a:tailEnd type="none" w="sm" len="sm"/>
            </a:ln>
          </p:spPr>
        </p:pic>
        <p:pic>
          <p:nvPicPr>
            <p:cNvPr id="794" name="Google Shape;794;g977cf7196c_0_790"/>
            <p:cNvPicPr preferRelativeResize="0"/>
            <p:nvPr/>
          </p:nvPicPr>
          <p:blipFill rotWithShape="1">
            <a:blip r:embed="rId8">
              <a:alphaModFix/>
            </a:blip>
            <a:srcRect/>
            <a:stretch/>
          </p:blipFill>
          <p:spPr>
            <a:xfrm rot="5400000">
              <a:off x="1998668" y="1416241"/>
              <a:ext cx="248649" cy="136452"/>
            </a:xfrm>
            <a:prstGeom prst="rect">
              <a:avLst/>
            </a:prstGeom>
            <a:noFill/>
            <a:ln w="9525" cap="flat" cmpd="sng">
              <a:solidFill>
                <a:schemeClr val="dk1"/>
              </a:solidFill>
              <a:prstDash val="solid"/>
              <a:miter lim="800000"/>
              <a:headEnd type="none" w="sm" len="sm"/>
              <a:tailEnd type="none" w="sm" len="sm"/>
            </a:ln>
          </p:spPr>
        </p:pic>
        <p:pic>
          <p:nvPicPr>
            <p:cNvPr id="795" name="Google Shape;795;g977cf7196c_0_790"/>
            <p:cNvPicPr preferRelativeResize="0"/>
            <p:nvPr/>
          </p:nvPicPr>
          <p:blipFill rotWithShape="1">
            <a:blip r:embed="rId9">
              <a:alphaModFix/>
            </a:blip>
            <a:srcRect/>
            <a:stretch/>
          </p:blipFill>
          <p:spPr>
            <a:xfrm rot="5400000">
              <a:off x="1829897" y="1426776"/>
              <a:ext cx="250296" cy="115382"/>
            </a:xfrm>
            <a:prstGeom prst="rect">
              <a:avLst/>
            </a:prstGeom>
            <a:noFill/>
            <a:ln w="9525" cap="flat" cmpd="sng">
              <a:solidFill>
                <a:schemeClr val="dk1"/>
              </a:solidFill>
              <a:prstDash val="solid"/>
              <a:miter lim="800000"/>
              <a:headEnd type="none" w="sm" len="sm"/>
              <a:tailEnd type="none" w="sm" len="sm"/>
            </a:ln>
          </p:spPr>
        </p:pic>
        <p:pic>
          <p:nvPicPr>
            <p:cNvPr id="796" name="Google Shape;796;g977cf7196c_0_790"/>
            <p:cNvPicPr preferRelativeResize="0"/>
            <p:nvPr/>
          </p:nvPicPr>
          <p:blipFill rotWithShape="1">
            <a:blip r:embed="rId10">
              <a:alphaModFix/>
            </a:blip>
            <a:srcRect/>
            <a:stretch/>
          </p:blipFill>
          <p:spPr>
            <a:xfrm rot="5400000">
              <a:off x="1461740" y="1426776"/>
              <a:ext cx="251943" cy="115382"/>
            </a:xfrm>
            <a:prstGeom prst="rect">
              <a:avLst/>
            </a:prstGeom>
            <a:noFill/>
            <a:ln w="9525" cap="flat" cmpd="sng">
              <a:solidFill>
                <a:schemeClr val="dk1"/>
              </a:solidFill>
              <a:prstDash val="solid"/>
              <a:miter lim="800000"/>
              <a:headEnd type="none" w="sm" len="sm"/>
              <a:tailEnd type="none" w="sm" len="sm"/>
            </a:ln>
          </p:spPr>
        </p:pic>
        <p:pic>
          <p:nvPicPr>
            <p:cNvPr id="797" name="Google Shape;797;g977cf7196c_0_790"/>
            <p:cNvPicPr preferRelativeResize="0"/>
            <p:nvPr/>
          </p:nvPicPr>
          <p:blipFill rotWithShape="1">
            <a:blip r:embed="rId11">
              <a:alphaModFix/>
            </a:blip>
            <a:srcRect/>
            <a:stretch/>
          </p:blipFill>
          <p:spPr>
            <a:xfrm rot="5400000">
              <a:off x="1295805" y="1424017"/>
              <a:ext cx="263470" cy="120900"/>
            </a:xfrm>
            <a:prstGeom prst="rect">
              <a:avLst/>
            </a:prstGeom>
            <a:noFill/>
            <a:ln w="9525" cap="flat" cmpd="sng">
              <a:solidFill>
                <a:schemeClr val="dk1"/>
              </a:solidFill>
              <a:prstDash val="solid"/>
              <a:miter lim="800000"/>
              <a:headEnd type="none" w="sm" len="sm"/>
              <a:tailEnd type="none" w="sm" len="sm"/>
            </a:ln>
          </p:spPr>
        </p:pic>
        <p:pic>
          <p:nvPicPr>
            <p:cNvPr id="798" name="Google Shape;798;g977cf7196c_0_790"/>
            <p:cNvPicPr preferRelativeResize="0"/>
            <p:nvPr/>
          </p:nvPicPr>
          <p:blipFill rotWithShape="1">
            <a:blip r:embed="rId12">
              <a:alphaModFix/>
            </a:blip>
            <a:srcRect/>
            <a:stretch/>
          </p:blipFill>
          <p:spPr>
            <a:xfrm rot="5400000">
              <a:off x="1121085" y="1412228"/>
              <a:ext cx="263470" cy="144478"/>
            </a:xfrm>
            <a:prstGeom prst="rect">
              <a:avLst/>
            </a:prstGeom>
            <a:noFill/>
            <a:ln w="9525" cap="flat" cmpd="sng">
              <a:solidFill>
                <a:schemeClr val="dk1"/>
              </a:solidFill>
              <a:prstDash val="solid"/>
              <a:miter lim="800000"/>
              <a:headEnd type="none" w="sm" len="sm"/>
              <a:tailEnd type="none" w="sm" len="sm"/>
            </a:ln>
          </p:spPr>
        </p:pic>
        <p:pic>
          <p:nvPicPr>
            <p:cNvPr id="799" name="Google Shape;799;g977cf7196c_0_790"/>
            <p:cNvPicPr preferRelativeResize="0"/>
            <p:nvPr/>
          </p:nvPicPr>
          <p:blipFill rotWithShape="1">
            <a:blip r:embed="rId13">
              <a:alphaModFix/>
            </a:blip>
            <a:srcRect/>
            <a:stretch/>
          </p:blipFill>
          <p:spPr>
            <a:xfrm rot="5400000">
              <a:off x="943306" y="1416100"/>
              <a:ext cx="253754" cy="136735"/>
            </a:xfrm>
            <a:prstGeom prst="rect">
              <a:avLst/>
            </a:prstGeom>
            <a:noFill/>
            <a:ln w="9525" cap="flat" cmpd="sng">
              <a:solidFill>
                <a:schemeClr val="dk1"/>
              </a:solidFill>
              <a:prstDash val="solid"/>
              <a:miter lim="800000"/>
              <a:headEnd type="none" w="sm" len="sm"/>
              <a:tailEnd type="none" w="sm" len="sm"/>
            </a:ln>
          </p:spPr>
        </p:pic>
        <p:pic>
          <p:nvPicPr>
            <p:cNvPr id="800" name="Google Shape;800;g977cf7196c_0_790"/>
            <p:cNvPicPr preferRelativeResize="0"/>
            <p:nvPr/>
          </p:nvPicPr>
          <p:blipFill rotWithShape="1">
            <a:blip r:embed="rId14">
              <a:alphaModFix/>
            </a:blip>
            <a:srcRect/>
            <a:stretch/>
          </p:blipFill>
          <p:spPr>
            <a:xfrm rot="5400000">
              <a:off x="768164" y="1419724"/>
              <a:ext cx="253754" cy="129487"/>
            </a:xfrm>
            <a:prstGeom prst="rect">
              <a:avLst/>
            </a:prstGeom>
            <a:noFill/>
            <a:ln w="9525" cap="flat" cmpd="sng">
              <a:solidFill>
                <a:schemeClr val="dk1"/>
              </a:solidFill>
              <a:prstDash val="solid"/>
              <a:miter lim="800000"/>
              <a:headEnd type="none" w="sm" len="sm"/>
              <a:tailEnd type="none" w="sm" len="sm"/>
            </a:ln>
          </p:spPr>
        </p:pic>
        <p:pic>
          <p:nvPicPr>
            <p:cNvPr id="801" name="Google Shape;801;g977cf7196c_0_790" descr="uasmall"/>
            <p:cNvPicPr preferRelativeResize="0"/>
            <p:nvPr/>
          </p:nvPicPr>
          <p:blipFill rotWithShape="1">
            <a:blip r:embed="rId15">
              <a:alphaModFix/>
            </a:blip>
            <a:srcRect/>
            <a:stretch/>
          </p:blipFill>
          <p:spPr>
            <a:xfrm rot="5400000">
              <a:off x="577116" y="1407056"/>
              <a:ext cx="267477" cy="154823"/>
            </a:xfrm>
            <a:prstGeom prst="rect">
              <a:avLst/>
            </a:prstGeom>
            <a:noFill/>
            <a:ln w="9525" cap="flat" cmpd="sng">
              <a:solidFill>
                <a:schemeClr val="dk1"/>
              </a:solidFill>
              <a:prstDash val="solid"/>
              <a:miter lim="800000"/>
              <a:headEnd type="none" w="sm" len="sm"/>
              <a:tailEnd type="none" w="sm" len="sm"/>
            </a:ln>
          </p:spPr>
        </p:pic>
        <p:pic>
          <p:nvPicPr>
            <p:cNvPr id="802" name="Google Shape;802;g977cf7196c_0_790" descr="Flag of Iraq">
              <a:hlinkClick r:id="rId16"/>
            </p:cNvPr>
            <p:cNvPicPr preferRelativeResize="0"/>
            <p:nvPr/>
          </p:nvPicPr>
          <p:blipFill rotWithShape="1">
            <a:blip r:embed="rId17">
              <a:alphaModFix/>
            </a:blip>
            <a:srcRect/>
            <a:stretch/>
          </p:blipFill>
          <p:spPr>
            <a:xfrm rot="5400000">
              <a:off x="1648975" y="1400523"/>
              <a:ext cx="244808" cy="167889"/>
            </a:xfrm>
            <a:prstGeom prst="rect">
              <a:avLst/>
            </a:prstGeom>
            <a:noFill/>
            <a:ln w="9525" cap="flat" cmpd="sng">
              <a:solidFill>
                <a:schemeClr val="dk1"/>
              </a:solidFill>
              <a:prstDash val="solid"/>
              <a:miter lim="800000"/>
              <a:headEnd type="none" w="sm" len="sm"/>
              <a:tailEnd type="none" w="sm" len="sm"/>
            </a:ln>
          </p:spPr>
        </p:pic>
        <p:pic>
          <p:nvPicPr>
            <p:cNvPr id="803" name="Google Shape;803;g977cf7196c_0_790" descr="http://farm4.static.flickr.com/3403/3443493760_1f1d6675cc.jpg"/>
            <p:cNvPicPr preferRelativeResize="0"/>
            <p:nvPr/>
          </p:nvPicPr>
          <p:blipFill rotWithShape="1">
            <a:blip r:embed="rId18">
              <a:alphaModFix/>
            </a:blip>
            <a:srcRect/>
            <a:stretch/>
          </p:blipFill>
          <p:spPr>
            <a:xfrm rot="5400000">
              <a:off x="3542935" y="1392934"/>
              <a:ext cx="248929" cy="183067"/>
            </a:xfrm>
            <a:prstGeom prst="rect">
              <a:avLst/>
            </a:prstGeom>
            <a:noFill/>
            <a:ln w="9525" cap="flat" cmpd="sng">
              <a:solidFill>
                <a:schemeClr val="dk1"/>
              </a:solidFill>
              <a:prstDash val="solid"/>
              <a:round/>
              <a:headEnd type="none" w="sm" len="sm"/>
              <a:tailEnd type="none" w="sm" len="sm"/>
            </a:ln>
          </p:spPr>
        </p:pic>
        <p:pic>
          <p:nvPicPr>
            <p:cNvPr id="804" name="Google Shape;804;g977cf7196c_0_790" descr="Image:Flag of Australia.svg"/>
            <p:cNvPicPr preferRelativeResize="0"/>
            <p:nvPr/>
          </p:nvPicPr>
          <p:blipFill rotWithShape="1">
            <a:blip r:embed="rId19">
              <a:alphaModFix/>
            </a:blip>
            <a:srcRect/>
            <a:stretch/>
          </p:blipFill>
          <p:spPr>
            <a:xfrm rot="5400000">
              <a:off x="3311893" y="1406425"/>
              <a:ext cx="287795" cy="156085"/>
            </a:xfrm>
            <a:prstGeom prst="rect">
              <a:avLst/>
            </a:prstGeom>
            <a:noFill/>
            <a:ln>
              <a:noFill/>
            </a:ln>
          </p:spPr>
        </p:pic>
        <p:pic>
          <p:nvPicPr>
            <p:cNvPr id="805" name="Google Shape;805;g977cf7196c_0_790" descr="http://ts2.mm.bing.net/images/thumbnail.aspx?q=1014482079185&amp;id=d2a21b2418ffd42097e778df5c67b7f6&amp;url=http%3a%2f%2fwww.newspapercountry.com%2fMoldova.gif"/>
            <p:cNvPicPr preferRelativeResize="0"/>
            <p:nvPr/>
          </p:nvPicPr>
          <p:blipFill rotWithShape="1">
            <a:blip r:embed="rId20">
              <a:alphaModFix/>
            </a:blip>
            <a:srcRect/>
            <a:stretch/>
          </p:blipFill>
          <p:spPr>
            <a:xfrm rot="5400000">
              <a:off x="3102786" y="1391716"/>
              <a:ext cx="280359" cy="185503"/>
            </a:xfrm>
            <a:prstGeom prst="rect">
              <a:avLst/>
            </a:prstGeom>
            <a:noFill/>
            <a:ln>
              <a:noFill/>
            </a:ln>
          </p:spPr>
        </p:pic>
        <p:pic>
          <p:nvPicPr>
            <p:cNvPr id="806" name="Google Shape;806;g977cf7196c_0_790" descr="http://ts1.mm.bing.net/images/thumbnail.aspx?q=1076936771476&amp;id=909e1603b91bfd0ba0af9874f945076d&amp;url=http%3a%2f%2fwww.peacecorpswiki.org%2fimages%2fthumb%2fFlag_of_Mongolia.svg%2f800px-Flag_of_Mongolia.svg.png"/>
            <p:cNvPicPr preferRelativeResize="0"/>
            <p:nvPr/>
          </p:nvPicPr>
          <p:blipFill rotWithShape="1">
            <a:blip r:embed="rId21">
              <a:alphaModFix/>
            </a:blip>
            <a:srcRect/>
            <a:stretch/>
          </p:blipFill>
          <p:spPr>
            <a:xfrm rot="5400000">
              <a:off x="2615601" y="1393500"/>
              <a:ext cx="287795" cy="181935"/>
            </a:xfrm>
            <a:prstGeom prst="rect">
              <a:avLst/>
            </a:prstGeom>
            <a:noFill/>
            <a:ln>
              <a:noFill/>
            </a:ln>
          </p:spPr>
        </p:pic>
        <p:pic>
          <p:nvPicPr>
            <p:cNvPr id="807" name="Google Shape;807;g977cf7196c_0_790" descr="http://media.worldflags101.com/i/flags/estonia.gif"/>
            <p:cNvPicPr preferRelativeResize="0"/>
            <p:nvPr/>
          </p:nvPicPr>
          <p:blipFill rotWithShape="1">
            <a:blip r:embed="rId22">
              <a:alphaModFix/>
            </a:blip>
            <a:srcRect/>
            <a:stretch/>
          </p:blipFill>
          <p:spPr>
            <a:xfrm rot="5400000">
              <a:off x="2860160" y="1376624"/>
              <a:ext cx="280359" cy="215686"/>
            </a:xfrm>
            <a:prstGeom prst="rect">
              <a:avLst/>
            </a:prstGeom>
            <a:noFill/>
            <a:ln w="9525" cap="flat" cmpd="sng">
              <a:solidFill>
                <a:schemeClr val="dk1"/>
              </a:solidFill>
              <a:prstDash val="solid"/>
              <a:round/>
              <a:headEnd type="none" w="sm" len="sm"/>
              <a:tailEnd type="none" w="sm" len="sm"/>
            </a:ln>
          </p:spPr>
        </p:pic>
        <p:pic>
          <p:nvPicPr>
            <p:cNvPr id="808" name="Google Shape;808;g977cf7196c_0_790" descr="http://media.worldflags101.com/i/flags/greece.gif"/>
            <p:cNvPicPr preferRelativeResize="0"/>
            <p:nvPr/>
          </p:nvPicPr>
          <p:blipFill rotWithShape="1">
            <a:blip r:embed="rId23">
              <a:alphaModFix/>
            </a:blip>
            <a:srcRect/>
            <a:stretch/>
          </p:blipFill>
          <p:spPr>
            <a:xfrm rot="5400000">
              <a:off x="2372411" y="1377836"/>
              <a:ext cx="294916" cy="213262"/>
            </a:xfrm>
            <a:prstGeom prst="rect">
              <a:avLst/>
            </a:prstGeom>
            <a:noFill/>
            <a:ln>
              <a:noFill/>
            </a:ln>
          </p:spPr>
        </p:pic>
      </p:grpSp>
      <p:sp>
        <p:nvSpPr>
          <p:cNvPr id="809" name="Google Shape;809;g977cf7196c_0_790"/>
          <p:cNvSpPr txBox="1"/>
          <p:nvPr/>
        </p:nvSpPr>
        <p:spPr>
          <a:xfrm>
            <a:off x="800876" y="2295509"/>
            <a:ext cx="10845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4F6128"/>
                </a:solidFill>
                <a:effectLst/>
                <a:uLnTx/>
                <a:uFillTx/>
                <a:latin typeface="Calibri"/>
                <a:ea typeface="Calibri"/>
                <a:cs typeface="Calibri"/>
                <a:sym typeface="Calibri"/>
              </a:rPr>
              <a:t>EWSBSP</a:t>
            </a:r>
            <a:endParaRPr kumimoji="0" sz="1400" b="1" i="0" u="none" strike="noStrike" kern="0" cap="none" spc="0" normalizeH="0" baseline="0" noProof="0">
              <a:ln>
                <a:noFill/>
              </a:ln>
              <a:solidFill>
                <a:srgbClr val="4F6128"/>
              </a:solidFill>
              <a:effectLst/>
              <a:uLnTx/>
              <a:uFillTx/>
              <a:latin typeface="Calibri"/>
              <a:ea typeface="Calibri"/>
              <a:cs typeface="Calibri"/>
              <a:sym typeface="Calibri"/>
            </a:endParaRPr>
          </a:p>
        </p:txBody>
      </p:sp>
      <p:sp>
        <p:nvSpPr>
          <p:cNvPr id="810" name="Google Shape;810;g977cf7196c_0_790"/>
          <p:cNvSpPr txBox="1"/>
          <p:nvPr/>
        </p:nvSpPr>
        <p:spPr>
          <a:xfrm>
            <a:off x="877076" y="3898447"/>
            <a:ext cx="10845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4F6128"/>
                </a:solidFill>
                <a:effectLst/>
                <a:uLnTx/>
                <a:uFillTx/>
                <a:latin typeface="Calibri"/>
                <a:ea typeface="Calibri"/>
                <a:cs typeface="Calibri"/>
                <a:sym typeface="Calibri"/>
              </a:rPr>
              <a:t>CSCBSP</a:t>
            </a:r>
            <a:endParaRPr kumimoji="0" sz="1400" b="1" i="0" u="none" strike="noStrike" kern="0" cap="none" spc="0" normalizeH="0" baseline="0" noProof="0">
              <a:ln>
                <a:noFill/>
              </a:ln>
              <a:solidFill>
                <a:srgbClr val="4F6128"/>
              </a:solidFill>
              <a:effectLst/>
              <a:uLnTx/>
              <a:uFillTx/>
              <a:latin typeface="Calibri"/>
              <a:ea typeface="Calibri"/>
              <a:cs typeface="Calibri"/>
              <a:sym typeface="Calibri"/>
            </a:endParaRPr>
          </a:p>
        </p:txBody>
      </p:sp>
      <p:sp>
        <p:nvSpPr>
          <p:cNvPr id="811" name="Google Shape;811;g977cf7196c_0_790"/>
          <p:cNvSpPr txBox="1"/>
          <p:nvPr/>
        </p:nvSpPr>
        <p:spPr>
          <a:xfrm>
            <a:off x="5086137" y="1596642"/>
            <a:ext cx="3829200" cy="9849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990000"/>
                </a:solidFill>
                <a:effectLst/>
                <a:uLnTx/>
                <a:uFillTx/>
                <a:latin typeface="Calibri"/>
                <a:ea typeface="Calibri"/>
                <a:cs typeface="Calibri"/>
                <a:sym typeface="Calibri"/>
              </a:rPr>
              <a:t>                          EWSDEP</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Captain (70%)(+USMCR, LDOs, CWO-3: 100%)</a:t>
            </a:r>
            <a:endParaRPr kumimoji="0" sz="1400" b="0" i="0" u="none" strike="noStrike" kern="0" cap="none" spc="0" normalizeH="0" baseline="0" noProof="0" dirty="0">
              <a:ln>
                <a:noFill/>
              </a:ln>
              <a:solidFill>
                <a:schemeClr val="tx1"/>
              </a:solidFill>
              <a:effectLst/>
              <a:uLnTx/>
              <a:uFillTx/>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2-year </a:t>
            </a:r>
            <a:r>
              <a:rPr kumimoji="0" lang="en-US" sz="1400" b="0" i="0" u="none" strike="noStrike" kern="0" cap="none" spc="0" normalizeH="0" baseline="0" noProof="0" dirty="0" smtClean="0">
                <a:ln>
                  <a:noFill/>
                </a:ln>
                <a:solidFill>
                  <a:schemeClr val="tx1"/>
                </a:solidFill>
                <a:effectLst/>
                <a:uLnTx/>
                <a:uFillTx/>
                <a:latin typeface="Calibri"/>
                <a:ea typeface="Calibri"/>
                <a:cs typeface="Calibri"/>
                <a:sym typeface="Calibri"/>
              </a:rPr>
              <a:t>program/AY22 </a:t>
            </a: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Grads = </a:t>
            </a:r>
            <a:r>
              <a:rPr lang="en-US" dirty="0" smtClean="0">
                <a:solidFill>
                  <a:schemeClr val="tx1"/>
                </a:solidFill>
                <a:latin typeface="Calibri"/>
                <a:ea typeface="Calibri"/>
                <a:cs typeface="Calibri"/>
                <a:sym typeface="Calibri"/>
              </a:rPr>
              <a:t>545</a:t>
            </a:r>
            <a:endParaRPr kumimoji="0" sz="1400" b="0" i="0" u="none" strike="noStrike" kern="0" cap="none" spc="0" normalizeH="0" baseline="0" noProof="0" dirty="0">
              <a:ln>
                <a:noFill/>
              </a:ln>
              <a:solidFill>
                <a:schemeClr val="tx1"/>
              </a:solidFill>
              <a:effectLst/>
              <a:uLnTx/>
              <a:uFillTx/>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Over </a:t>
            </a:r>
            <a:r>
              <a:rPr kumimoji="0" lang="en-US" sz="1400" b="0" i="0" u="none" strike="noStrike" kern="0" cap="none" spc="0" normalizeH="0" baseline="0" noProof="0" dirty="0" smtClean="0">
                <a:ln>
                  <a:noFill/>
                </a:ln>
                <a:solidFill>
                  <a:schemeClr val="tx1"/>
                </a:solidFill>
                <a:effectLst/>
                <a:uLnTx/>
                <a:uFillTx/>
                <a:latin typeface="Calibri"/>
                <a:ea typeface="Calibri"/>
                <a:cs typeface="Calibri"/>
                <a:sym typeface="Calibri"/>
              </a:rPr>
              <a:t>1,500 active </a:t>
            </a: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students/year </a:t>
            </a:r>
            <a:endParaRPr kumimoji="0" sz="1400" b="0" i="0" u="none" strike="noStrike" kern="0" cap="none" spc="0" normalizeH="0" baseline="0" noProof="0" dirty="0">
              <a:ln>
                <a:noFill/>
              </a:ln>
              <a:solidFill>
                <a:schemeClr val="tx1"/>
              </a:solidFill>
              <a:effectLst/>
              <a:uLnTx/>
              <a:uFillTx/>
              <a:latin typeface="Calibri"/>
              <a:ea typeface="Calibri"/>
              <a:cs typeface="Calibri"/>
              <a:sym typeface="Calibri"/>
            </a:endParaRPr>
          </a:p>
        </p:txBody>
      </p:sp>
      <p:sp>
        <p:nvSpPr>
          <p:cNvPr id="812" name="Google Shape;812;g977cf7196c_0_790"/>
          <p:cNvSpPr txBox="1"/>
          <p:nvPr/>
        </p:nvSpPr>
        <p:spPr>
          <a:xfrm>
            <a:off x="4855325" y="1018786"/>
            <a:ext cx="4288800" cy="584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FF0000"/>
                </a:solidFill>
                <a:effectLst/>
                <a:uLnTx/>
                <a:uFillTx/>
                <a:latin typeface="Calibri"/>
                <a:ea typeface="Calibri"/>
                <a:cs typeface="Calibri"/>
                <a:sym typeface="Calibri"/>
              </a:rPr>
              <a:t>Standard Nonresident Officer Seminar Programs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FF0000"/>
                </a:solidFill>
                <a:effectLst/>
                <a:uLnTx/>
                <a:uFillTx/>
                <a:latin typeface="Calibri"/>
                <a:ea typeface="Calibri"/>
                <a:cs typeface="Calibri"/>
                <a:sym typeface="Calibri"/>
              </a:rPr>
              <a:t> (onsite, online, weekend)</a:t>
            </a:r>
            <a:endParaRPr kumimoji="0" sz="1600" b="1"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813" name="Google Shape;813;g977cf7196c_0_790"/>
          <p:cNvSpPr txBox="1"/>
          <p:nvPr/>
        </p:nvSpPr>
        <p:spPr>
          <a:xfrm>
            <a:off x="5140614" y="2568645"/>
            <a:ext cx="3829200" cy="14157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990000"/>
                </a:solidFill>
                <a:effectLst/>
                <a:uLnTx/>
                <a:uFillTx/>
                <a:latin typeface="Calibri"/>
                <a:ea typeface="Calibri"/>
                <a:cs typeface="Calibri"/>
                <a:sym typeface="Calibri"/>
              </a:rPr>
              <a:t>                           CSCDEP</a:t>
            </a:r>
            <a:endParaRPr kumimoji="0" sz="1600" b="1" i="0" u="none" strike="noStrike" kern="0" cap="none" spc="0" normalizeH="0" baseline="0" noProof="0" dirty="0">
              <a:ln>
                <a:noFill/>
              </a:ln>
              <a:solidFill>
                <a:srgbClr val="99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Major (80</a:t>
            </a:r>
            <a:r>
              <a:rPr kumimoji="0" lang="en-US" sz="1400" b="0" i="0" u="none" strike="noStrike" kern="0" cap="none" spc="0" normalizeH="0" baseline="0" noProof="0" dirty="0" smtClean="0">
                <a:ln>
                  <a:noFill/>
                </a:ln>
                <a:solidFill>
                  <a:schemeClr val="tx1"/>
                </a:solidFill>
                <a:effectLst/>
                <a:uLnTx/>
                <a:uFillTx/>
                <a:latin typeface="Calibri"/>
                <a:ea typeface="Calibri"/>
                <a:cs typeface="Calibri"/>
                <a:sym typeface="Calibri"/>
              </a:rPr>
              <a:t>%)+(USMCR</a:t>
            </a: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 LDOs, CWO-4: 100%)</a:t>
            </a:r>
            <a:endParaRPr kumimoji="0" sz="1400" b="0" i="0" u="none" strike="noStrike" kern="0" cap="none" spc="0" normalizeH="0" baseline="0" noProof="0" dirty="0">
              <a:ln>
                <a:noFill/>
              </a:ln>
              <a:solidFill>
                <a:schemeClr val="tx1"/>
              </a:solidFill>
              <a:effectLst/>
              <a:uLnTx/>
              <a:uFillTx/>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2-year seminar </a:t>
            </a:r>
            <a:r>
              <a:rPr kumimoji="0" lang="en-US" sz="1400" b="0" i="0" u="none" strike="noStrike" kern="0" cap="none" spc="0" normalizeH="0" baseline="0" noProof="0" dirty="0" smtClean="0">
                <a:ln>
                  <a:noFill/>
                </a:ln>
                <a:solidFill>
                  <a:schemeClr val="tx1"/>
                </a:solidFill>
                <a:effectLst/>
                <a:uLnTx/>
                <a:uFillTx/>
                <a:latin typeface="Calibri"/>
                <a:ea typeface="Calibri"/>
                <a:cs typeface="Calibri"/>
                <a:sym typeface="Calibri"/>
              </a:rPr>
              <a:t>program/AY22 </a:t>
            </a: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Grads = </a:t>
            </a:r>
            <a:r>
              <a:rPr lang="en-US" dirty="0" smtClean="0">
                <a:solidFill>
                  <a:schemeClr val="tx1"/>
                </a:solidFill>
                <a:latin typeface="Calibri"/>
                <a:ea typeface="Calibri"/>
                <a:cs typeface="Calibri"/>
                <a:sym typeface="Calibri"/>
              </a:rPr>
              <a:t>565</a:t>
            </a:r>
            <a:r>
              <a:rPr kumimoji="0" lang="en-US" sz="1400" b="0" i="0" u="none" strike="noStrike" kern="0" cap="none" spc="0" normalizeH="0" baseline="0" noProof="0" dirty="0" smtClean="0">
                <a:ln>
                  <a:noFill/>
                </a:ln>
                <a:solidFill>
                  <a:schemeClr val="tx1"/>
                </a:solidFill>
                <a:effectLst/>
                <a:uLnTx/>
                <a:uFillTx/>
                <a:latin typeface="Calibri"/>
                <a:ea typeface="Calibri"/>
                <a:cs typeface="Calibri"/>
                <a:sym typeface="Calibri"/>
              </a:rPr>
              <a:t> </a:t>
            </a:r>
            <a:endParaRPr kumimoji="0" sz="1400" b="0" i="0" u="none" strike="noStrike" kern="0" cap="none" spc="0" normalizeH="0" baseline="0" noProof="0" dirty="0">
              <a:ln>
                <a:noFill/>
              </a:ln>
              <a:solidFill>
                <a:schemeClr val="tx1"/>
              </a:solidFill>
              <a:effectLst/>
              <a:uLnTx/>
              <a:uFillTx/>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Over </a:t>
            </a:r>
            <a:r>
              <a:rPr kumimoji="0" lang="en-US" sz="1400" b="0" i="0" u="none" strike="noStrike" kern="0" cap="none" spc="0" normalizeH="0" baseline="0" noProof="0" dirty="0" smtClean="0">
                <a:ln>
                  <a:noFill/>
                </a:ln>
                <a:solidFill>
                  <a:schemeClr val="tx1"/>
                </a:solidFill>
                <a:effectLst/>
                <a:uLnTx/>
                <a:uFillTx/>
                <a:latin typeface="Calibri"/>
                <a:ea typeface="Calibri"/>
                <a:cs typeface="Calibri"/>
                <a:sym typeface="Calibri"/>
              </a:rPr>
              <a:t>1,400 </a:t>
            </a: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active students/year</a:t>
            </a:r>
            <a:endParaRPr kumimoji="0" sz="1400" b="0" i="0" u="none" strike="noStrike" kern="0" cap="none" spc="0" normalizeH="0" baseline="0" noProof="0" dirty="0">
              <a:ln>
                <a:noFill/>
              </a:ln>
              <a:solidFill>
                <a:schemeClr val="tx1"/>
              </a:solidFill>
              <a:effectLst/>
              <a:uLnTx/>
              <a:uFillTx/>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@50% SAW, SAMS, SAAS students sourced</a:t>
            </a:r>
            <a:endParaRPr kumimoji="0" sz="1400" b="0" i="0" u="none" strike="noStrike" kern="0" cap="none" spc="0" normalizeH="0" baseline="0" noProof="0" dirty="0">
              <a:ln>
                <a:noFill/>
              </a:ln>
              <a:solidFill>
                <a:schemeClr val="tx1"/>
              </a:solidFill>
              <a:effectLst/>
              <a:uLnTx/>
              <a:uFillTx/>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rPr>
              <a:t>       from CSCDEP each year</a:t>
            </a:r>
            <a:endParaRPr kumimoji="0" sz="1400" b="0" i="0" u="none" strike="noStrike" kern="0" cap="none" spc="0" normalizeH="0" baseline="0" noProof="0" dirty="0">
              <a:ln>
                <a:noFill/>
              </a:ln>
              <a:solidFill>
                <a:schemeClr val="tx1"/>
              </a:solidFill>
              <a:effectLst/>
              <a:uLnTx/>
              <a:uFillTx/>
              <a:sym typeface="Arial"/>
            </a:endParaRPr>
          </a:p>
        </p:txBody>
      </p:sp>
      <p:cxnSp>
        <p:nvCxnSpPr>
          <p:cNvPr id="814" name="Google Shape;814;g977cf7196c_0_790"/>
          <p:cNvCxnSpPr/>
          <p:nvPr/>
        </p:nvCxnSpPr>
        <p:spPr>
          <a:xfrm rot="10800000" flipH="1">
            <a:off x="4968909" y="2929414"/>
            <a:ext cx="3717900" cy="20700"/>
          </a:xfrm>
          <a:prstGeom prst="straightConnector1">
            <a:avLst/>
          </a:prstGeom>
          <a:noFill/>
          <a:ln w="9525" cap="flat" cmpd="sng">
            <a:solidFill>
              <a:srgbClr val="DDD9C3"/>
            </a:solidFill>
            <a:prstDash val="solid"/>
            <a:round/>
            <a:headEnd type="none" w="sm" len="sm"/>
            <a:tailEnd type="none" w="sm" len="sm"/>
          </a:ln>
        </p:spPr>
      </p:cxnSp>
      <p:sp>
        <p:nvSpPr>
          <p:cNvPr id="815" name="Google Shape;815;g977cf7196c_0_790"/>
          <p:cNvSpPr txBox="1"/>
          <p:nvPr/>
        </p:nvSpPr>
        <p:spPr>
          <a:xfrm>
            <a:off x="6331650" y="3895136"/>
            <a:ext cx="960600" cy="33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800000"/>
                </a:solidFill>
                <a:effectLst/>
                <a:uLnTx/>
                <a:uFillTx/>
                <a:latin typeface="Calibri"/>
                <a:ea typeface="Calibri"/>
                <a:cs typeface="Calibri"/>
                <a:sym typeface="Calibri"/>
              </a:rPr>
              <a:t>   ECDEP  </a:t>
            </a:r>
            <a:endParaRPr kumimoji="0" sz="1600" b="1" i="0" u="none" strike="noStrike" kern="0" cap="none" spc="0" normalizeH="0" baseline="0" noProof="0" dirty="0">
              <a:ln>
                <a:noFill/>
              </a:ln>
              <a:solidFill>
                <a:srgbClr val="800000"/>
              </a:solidFill>
              <a:effectLst/>
              <a:uLnTx/>
              <a:uFillTx/>
              <a:latin typeface="Calibri"/>
              <a:ea typeface="Calibri"/>
              <a:cs typeface="Calibri"/>
              <a:sym typeface="Calibri"/>
            </a:endParaRPr>
          </a:p>
        </p:txBody>
      </p:sp>
      <p:sp>
        <p:nvSpPr>
          <p:cNvPr id="817" name="Google Shape;817;g977cf7196c_0_790"/>
          <p:cNvSpPr txBox="1"/>
          <p:nvPr/>
        </p:nvSpPr>
        <p:spPr>
          <a:xfrm>
            <a:off x="5195789" y="5486400"/>
            <a:ext cx="3790800" cy="13851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Over </a:t>
            </a:r>
            <a:r>
              <a:rPr kumimoji="0" lang="en-US" sz="1400" b="0" i="0" u="none" strike="noStrike" kern="0" cap="none" spc="0" normalizeH="0" baseline="0" noProof="0" dirty="0" smtClean="0">
                <a:ln>
                  <a:noFill/>
                </a:ln>
                <a:solidFill>
                  <a:schemeClr val="tx1"/>
                </a:solidFill>
                <a:effectLst/>
                <a:uLnTx/>
                <a:uFillTx/>
                <a:latin typeface="Calibri"/>
                <a:ea typeface="Calibri"/>
                <a:cs typeface="Calibri"/>
                <a:sym typeface="Calibri"/>
              </a:rPr>
              <a:t>50K</a:t>
            </a:r>
            <a:r>
              <a:rPr kumimoji="0" lang="en-US" sz="14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self-study course completions/</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yr</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Leading Marines (E-3) IMI</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Corporals Course (E-4) IMI</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Sergeants School (E-5) IMI &amp; Seminar</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Career School (E-6) IMI &amp; Seminar</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Advanced School (E-7) IMI &amp; Seminar</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818" name="Google Shape;818;g977cf7196c_0_790"/>
          <p:cNvCxnSpPr/>
          <p:nvPr/>
        </p:nvCxnSpPr>
        <p:spPr>
          <a:xfrm flipH="1" flipV="1">
            <a:off x="4876800" y="1045223"/>
            <a:ext cx="5877" cy="5707486"/>
          </a:xfrm>
          <a:prstGeom prst="straightConnector1">
            <a:avLst/>
          </a:prstGeom>
          <a:noFill/>
          <a:ln w="9525" cap="flat" cmpd="sng">
            <a:solidFill>
              <a:srgbClr val="DDD9C3"/>
            </a:solidFill>
            <a:prstDash val="solid"/>
            <a:round/>
            <a:headEnd type="none" w="sm" len="sm"/>
            <a:tailEnd type="none" w="sm" len="sm"/>
          </a:ln>
        </p:spPr>
      </p:cxnSp>
      <p:pic>
        <p:nvPicPr>
          <p:cNvPr id="819" name="Google Shape;819;g977cf7196c_0_790"/>
          <p:cNvPicPr preferRelativeResize="0"/>
          <p:nvPr/>
        </p:nvPicPr>
        <p:blipFill rotWithShape="1">
          <a:blip r:embed="rId24">
            <a:alphaModFix/>
          </a:blip>
          <a:srcRect/>
          <a:stretch/>
        </p:blipFill>
        <p:spPr>
          <a:xfrm>
            <a:off x="8077200" y="-1"/>
            <a:ext cx="1066800" cy="1080235"/>
          </a:xfrm>
          <a:prstGeom prst="rect">
            <a:avLst/>
          </a:prstGeom>
          <a:noFill/>
          <a:ln>
            <a:noFill/>
          </a:ln>
        </p:spPr>
      </p:pic>
      <p:sp>
        <p:nvSpPr>
          <p:cNvPr id="820" name="Google Shape;820;g977cf7196c_0_790"/>
          <p:cNvSpPr txBox="1"/>
          <p:nvPr/>
        </p:nvSpPr>
        <p:spPr>
          <a:xfrm>
            <a:off x="217178" y="5415439"/>
            <a:ext cx="4815600" cy="52290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FF0000"/>
                </a:solidFill>
                <a:effectLst/>
                <a:uLnTx/>
                <a:uFillTx/>
                <a:latin typeface="Calibri"/>
                <a:ea typeface="Calibri"/>
                <a:cs typeface="Calibri"/>
                <a:sym typeface="Calibri"/>
              </a:rPr>
              <a:t>Enlisted College Distance Education Program (ECDEP)   </a:t>
            </a:r>
            <a:endParaRPr kumimoji="0" sz="16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821" name="Google Shape;821;g977cf7196c_0_790"/>
          <p:cNvSpPr txBox="1"/>
          <p:nvPr/>
        </p:nvSpPr>
        <p:spPr>
          <a:xfrm>
            <a:off x="6686941" y="6449688"/>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smtClean="0">
                <a:ln>
                  <a:noFill/>
                </a:ln>
                <a:solidFill>
                  <a:srgbClr val="000000"/>
                </a:solidFill>
                <a:effectLst/>
                <a:uLnTx/>
                <a:uFillTx/>
                <a:latin typeface="Calibri"/>
                <a:ea typeface="Calibri"/>
                <a:cs typeface="Calibri"/>
                <a:sym typeface="Calibri"/>
              </a:rPr>
              <a:t>19</a:t>
            </a:r>
            <a:endParaRPr kumimoji="0" sz="105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3" name="Google Shape;313;p10"/>
          <p:cNvPicPr preferRelativeResize="0"/>
          <p:nvPr/>
        </p:nvPicPr>
        <p:blipFill rotWithShape="1">
          <a:blip r:embed="rId25">
            <a:alphaModFix/>
          </a:blip>
          <a:srcRect/>
          <a:stretch/>
        </p:blipFill>
        <p:spPr>
          <a:xfrm>
            <a:off x="4943417" y="1502814"/>
            <a:ext cx="375769" cy="387458"/>
          </a:xfrm>
          <a:prstGeom prst="rect">
            <a:avLst/>
          </a:prstGeom>
          <a:noFill/>
          <a:ln>
            <a:noFill/>
          </a:ln>
        </p:spPr>
      </p:pic>
      <p:pic>
        <p:nvPicPr>
          <p:cNvPr id="44" name="Google Shape;312;p10"/>
          <p:cNvPicPr preferRelativeResize="0"/>
          <p:nvPr/>
        </p:nvPicPr>
        <p:blipFill rotWithShape="1">
          <a:blip r:embed="rId26">
            <a:alphaModFix/>
          </a:blip>
          <a:srcRect/>
          <a:stretch/>
        </p:blipFill>
        <p:spPr>
          <a:xfrm>
            <a:off x="4894474" y="2527589"/>
            <a:ext cx="487614" cy="499162"/>
          </a:xfrm>
          <a:prstGeom prst="rect">
            <a:avLst/>
          </a:prstGeom>
          <a:noFill/>
          <a:ln>
            <a:noFill/>
          </a:ln>
        </p:spPr>
      </p:pic>
      <p:sp>
        <p:nvSpPr>
          <p:cNvPr id="45" name="Google Shape;811;g977cf7196c_0_790"/>
          <p:cNvSpPr txBox="1"/>
          <p:nvPr/>
        </p:nvSpPr>
        <p:spPr>
          <a:xfrm>
            <a:off x="374404" y="5704011"/>
            <a:ext cx="3829200" cy="9849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lang="en-US" dirty="0" smtClean="0">
                <a:latin typeface="Calibri"/>
                <a:ea typeface="Calibri"/>
                <a:cs typeface="Calibri"/>
                <a:sym typeface="Calibri"/>
              </a:rPr>
              <a:t>Senior Enlisted Blended Seminar Program</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smtClean="0">
                <a:ln>
                  <a:noFill/>
                </a:ln>
                <a:solidFill>
                  <a:srgbClr val="000000"/>
                </a:solidFill>
                <a:effectLst/>
                <a:uLnTx/>
                <a:uFillTx/>
                <a:latin typeface="Calibri"/>
                <a:ea typeface="Calibri"/>
                <a:cs typeface="Calibri"/>
                <a:sym typeface="Calibri"/>
              </a:rPr>
              <a:t>All E8s future promotion requirement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dirty="0" smtClean="0">
                <a:ln>
                  <a:noFill/>
                </a:ln>
                <a:solidFill>
                  <a:srgbClr val="000000"/>
                </a:solidFill>
                <a:effectLst/>
                <a:uLnTx/>
                <a:uFillTx/>
                <a:latin typeface="Calibri"/>
                <a:ea typeface="Calibri"/>
                <a:cs typeface="Calibri"/>
                <a:sym typeface="Calibri"/>
              </a:rPr>
              <a:t>Currently</a:t>
            </a:r>
            <a:r>
              <a:rPr kumimoji="0" lang="en-US" sz="1400" b="0" i="0" u="none" strike="noStrike" kern="0" cap="none" spc="0" normalizeH="0" noProof="0" dirty="0" smtClean="0">
                <a:ln>
                  <a:noFill/>
                </a:ln>
                <a:solidFill>
                  <a:srgbClr val="000000"/>
                </a:solidFill>
                <a:effectLst/>
                <a:uLnTx/>
                <a:uFillTx/>
                <a:latin typeface="Calibri"/>
                <a:ea typeface="Calibri"/>
                <a:cs typeface="Calibri"/>
                <a:sym typeface="Calibri"/>
              </a:rPr>
              <a:t> in pilot phase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lang="en-US" dirty="0" smtClean="0">
                <a:latin typeface="Calibri"/>
                <a:ea typeface="Calibri"/>
                <a:cs typeface="Calibri"/>
                <a:sym typeface="Calibri"/>
              </a:rPr>
              <a:t>Eight week DEP onsite/online then two week residence</a:t>
            </a:r>
            <a:r>
              <a:rPr kumimoji="0" lang="en-US" sz="14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6" name="Google Shape;411;p40"/>
          <p:cNvPicPr preferRelativeResize="0"/>
          <p:nvPr/>
        </p:nvPicPr>
        <p:blipFill rotWithShape="1">
          <a:blip r:embed="rId27">
            <a:alphaModFix/>
          </a:blip>
          <a:srcRect/>
          <a:stretch/>
        </p:blipFill>
        <p:spPr>
          <a:xfrm>
            <a:off x="4942300" y="5711241"/>
            <a:ext cx="333375" cy="301605"/>
          </a:xfrm>
          <a:prstGeom prst="rect">
            <a:avLst/>
          </a:prstGeom>
          <a:noFill/>
          <a:ln>
            <a:noFill/>
          </a:ln>
        </p:spPr>
      </p:pic>
      <p:pic>
        <p:nvPicPr>
          <p:cNvPr id="47" name="Google Shape;415;p40"/>
          <p:cNvPicPr preferRelativeResize="0"/>
          <p:nvPr/>
        </p:nvPicPr>
        <p:blipFill rotWithShape="1">
          <a:blip r:embed="rId28">
            <a:alphaModFix/>
          </a:blip>
          <a:srcRect/>
          <a:stretch/>
        </p:blipFill>
        <p:spPr>
          <a:xfrm>
            <a:off x="4991388" y="6454748"/>
            <a:ext cx="246380" cy="367006"/>
          </a:xfrm>
          <a:prstGeom prst="rect">
            <a:avLst/>
          </a:prstGeom>
          <a:noFill/>
          <a:ln>
            <a:noFill/>
          </a:ln>
        </p:spPr>
      </p:pic>
      <p:pic>
        <p:nvPicPr>
          <p:cNvPr id="49" name="Google Shape;243;p34"/>
          <p:cNvPicPr preferRelativeResize="0"/>
          <p:nvPr/>
        </p:nvPicPr>
        <p:blipFill rotWithShape="1">
          <a:blip r:embed="rId29">
            <a:alphaModFix/>
          </a:blip>
          <a:srcRect l="36350" t="58655" r="52558" b="18294"/>
          <a:stretch/>
        </p:blipFill>
        <p:spPr>
          <a:xfrm>
            <a:off x="56847" y="6259507"/>
            <a:ext cx="320662" cy="521245"/>
          </a:xfrm>
          <a:prstGeom prst="rect">
            <a:avLst/>
          </a:prstGeom>
          <a:noFill/>
          <a:ln>
            <a:noFill/>
          </a:ln>
        </p:spPr>
      </p:pic>
      <p:pic>
        <p:nvPicPr>
          <p:cNvPr id="50" name="Google Shape;244;p34"/>
          <p:cNvPicPr preferRelativeResize="0"/>
          <p:nvPr/>
        </p:nvPicPr>
        <p:blipFill rotWithShape="1">
          <a:blip r:embed="rId29">
            <a:alphaModFix/>
          </a:blip>
          <a:srcRect l="20477" t="59359" r="68779" b="18205"/>
          <a:stretch/>
        </p:blipFill>
        <p:spPr>
          <a:xfrm>
            <a:off x="32561" y="5671588"/>
            <a:ext cx="310649" cy="507362"/>
          </a:xfrm>
          <a:prstGeom prst="rect">
            <a:avLst/>
          </a:prstGeom>
          <a:noFill/>
          <a:ln>
            <a:noFill/>
          </a:ln>
        </p:spPr>
      </p:pic>
    </p:spTree>
    <p:extLst>
      <p:ext uri="{BB962C8B-B14F-4D97-AF65-F5344CB8AC3E}">
        <p14:creationId xmlns:p14="http://schemas.microsoft.com/office/powerpoint/2010/main" val="1277238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6"/>
          <p:cNvSpPr txBox="1">
            <a:spLocks noGrp="1"/>
          </p:cNvSpPr>
          <p:nvPr>
            <p:ph type="body" idx="1"/>
          </p:nvPr>
        </p:nvSpPr>
        <p:spPr>
          <a:xfrm>
            <a:off x="150744" y="1181190"/>
            <a:ext cx="8842508" cy="1254712"/>
          </a:xfrm>
          <a:prstGeom prst="rect">
            <a:avLst/>
          </a:prstGeom>
          <a:noFill/>
          <a:ln>
            <a:noFill/>
          </a:ln>
        </p:spPr>
        <p:txBody>
          <a:bodyPr spcFirstLastPara="1" wrap="square" lIns="91425" tIns="45700" rIns="91425" bIns="45700" anchor="t" anchorCtr="0">
            <a:noAutofit/>
            <a:scene3d>
              <a:camera prst="orthographicFront"/>
              <a:lightRig rig="threePt" dir="t"/>
            </a:scene3d>
            <a:sp3d extrusionH="57150">
              <a:bevelT w="38100" h="38100"/>
            </a:sp3d>
          </a:bodyPr>
          <a:lstStyle/>
          <a:p>
            <a:pPr marL="0" indent="0">
              <a:lnSpc>
                <a:spcPct val="107000"/>
              </a:lnSpc>
              <a:spcBef>
                <a:spcPts val="0"/>
              </a:spcBef>
              <a:buNone/>
            </a:pPr>
            <a:r>
              <a:rPr lang="en-US" sz="1400" b="1" i="1" u="sng" strike="noStrike" cap="none" dirty="0">
                <a:solidFill>
                  <a:schemeClr val="dk1"/>
                </a:solidFill>
                <a:latin typeface="Calibri" panose="020F0502020204030204" pitchFamily="34" charset="0"/>
                <a:cs typeface="Calibri" panose="020F0502020204030204" pitchFamily="34" charset="0"/>
                <a:sym typeface="Calibri"/>
              </a:rPr>
              <a:t>Mission</a:t>
            </a:r>
            <a:r>
              <a:rPr lang="en-US" sz="1400" b="1" i="0" u="none" strike="noStrike" cap="none" dirty="0">
                <a:solidFill>
                  <a:schemeClr val="dk1"/>
                </a:solidFill>
                <a:latin typeface="Calibri" panose="020F0502020204030204" pitchFamily="34" charset="0"/>
                <a:cs typeface="Calibri" panose="020F0502020204030204" pitchFamily="34" charset="0"/>
                <a:sym typeface="Calibri"/>
              </a:rPr>
              <a:t>:</a:t>
            </a:r>
            <a:r>
              <a:rPr lang="en-US" sz="1400" b="0" i="0" u="none" strike="noStrike" cap="none" dirty="0">
                <a:solidFill>
                  <a:schemeClr val="dk1"/>
                </a:solidFill>
                <a:latin typeface="Calibri" panose="020F0502020204030204" pitchFamily="34" charset="0"/>
                <a:cs typeface="Calibri" panose="020F0502020204030204" pitchFamily="34" charset="0"/>
                <a:sym typeface="Calibri"/>
              </a:rPr>
              <a:t>  </a:t>
            </a:r>
            <a:r>
              <a:rPr lang="en-US" sz="1400" dirty="0">
                <a:solidFill>
                  <a:srgbClr val="202124"/>
                </a:solidFill>
                <a:latin typeface="Calibri" panose="020F0502020204030204" pitchFamily="34" charset="0"/>
                <a:cs typeface="Calibri" panose="020F0502020204030204" pitchFamily="34" charset="0"/>
              </a:rPr>
              <a:t>Develop leadership and ethics training and education for Marines and civilian Marines in order to facilitate leader development firmly rooted in the Marine Corps heritage of core values, selfless service, and warfighting excellence.</a:t>
            </a:r>
          </a:p>
          <a:p>
            <a:pPr marL="0" indent="0">
              <a:lnSpc>
                <a:spcPct val="107000"/>
              </a:lnSpc>
              <a:spcBef>
                <a:spcPts val="0"/>
              </a:spcBef>
              <a:buNone/>
            </a:pPr>
            <a:r>
              <a:rPr lang="en-US" sz="1400" b="1" i="1" u="sng" strike="noStrike" cap="none" dirty="0">
                <a:solidFill>
                  <a:schemeClr val="dk1"/>
                </a:solidFill>
                <a:latin typeface="Calibri" panose="020F0502020204030204" pitchFamily="34" charset="0"/>
                <a:cs typeface="Calibri" panose="020F0502020204030204" pitchFamily="34" charset="0"/>
                <a:sym typeface="Calibri"/>
              </a:rPr>
              <a:t>Background</a:t>
            </a:r>
            <a:r>
              <a:rPr lang="en-US" sz="1400" b="1" i="0" u="none" strike="noStrike" cap="none" dirty="0">
                <a:solidFill>
                  <a:schemeClr val="dk1"/>
                </a:solidFill>
                <a:latin typeface="Calibri" panose="020F0502020204030204" pitchFamily="34" charset="0"/>
                <a:cs typeface="Calibri" panose="020F0502020204030204" pitchFamily="34" charset="0"/>
                <a:sym typeface="Calibri"/>
              </a:rPr>
              <a:t>:</a:t>
            </a:r>
            <a:r>
              <a:rPr lang="en-US" sz="1400" b="0" i="0" u="none" strike="noStrike" cap="none" dirty="0">
                <a:solidFill>
                  <a:schemeClr val="dk1"/>
                </a:solidFill>
                <a:latin typeface="Calibri" panose="020F0502020204030204" pitchFamily="34" charset="0"/>
                <a:cs typeface="Calibri" panose="020F0502020204030204" pitchFamily="34" charset="0"/>
                <a:sym typeface="Calibri"/>
              </a:rPr>
              <a:t>  </a:t>
            </a:r>
            <a:r>
              <a:rPr lang="en-US" sz="1400" b="0" u="none" strike="noStrike" cap="none" dirty="0">
                <a:solidFill>
                  <a:schemeClr val="dk1"/>
                </a:solidFill>
                <a:latin typeface="Calibri" panose="020F0502020204030204" pitchFamily="34" charset="0"/>
                <a:cs typeface="Calibri" panose="020F0502020204030204" pitchFamily="34" charset="0"/>
                <a:sym typeface="Calibri"/>
              </a:rPr>
              <a:t>Established in 2005. The LLI focus has progressively shifted from internal (MCU) support to service (Total Force) education with intra-service l</a:t>
            </a:r>
            <a:r>
              <a:rPr lang="en-US" sz="1400" dirty="0">
                <a:solidFill>
                  <a:schemeClr val="tx1"/>
                </a:solidFill>
                <a:latin typeface="Calibri" panose="020F0502020204030204" pitchFamily="34" charset="0"/>
                <a:cs typeface="Calibri" panose="020F0502020204030204" pitchFamily="34" charset="0"/>
              </a:rPr>
              <a:t>iaison with DoD, Joint Staff, the other Services on issues of leadership and ethics.</a:t>
            </a:r>
            <a:endParaRPr sz="1400" b="0" i="0" u="none" strike="noStrike" cap="none" dirty="0">
              <a:solidFill>
                <a:schemeClr val="tx1"/>
              </a:solidFill>
              <a:latin typeface="Calibri" panose="020F0502020204030204" pitchFamily="34" charset="0"/>
              <a:cs typeface="Calibri" panose="020F0502020204030204" pitchFamily="34" charset="0"/>
              <a:sym typeface="Calibri"/>
            </a:endParaRPr>
          </a:p>
        </p:txBody>
      </p:sp>
      <p:pic>
        <p:nvPicPr>
          <p:cNvPr id="829" name="Google Shape;829;p16" descr="MCU logo antique"/>
          <p:cNvPicPr preferRelativeResize="0"/>
          <p:nvPr/>
        </p:nvPicPr>
        <p:blipFill rotWithShape="1">
          <a:blip r:embed="rId3">
            <a:alphaModFix/>
          </a:blip>
          <a:srcRect l="7559" r="6051"/>
          <a:stretch/>
        </p:blipFill>
        <p:spPr>
          <a:xfrm>
            <a:off x="-4434" y="-31634"/>
            <a:ext cx="925244" cy="1066800"/>
          </a:xfrm>
          <a:prstGeom prst="rect">
            <a:avLst/>
          </a:prstGeom>
          <a:solidFill>
            <a:schemeClr val="lt1"/>
          </a:solidFill>
          <a:ln>
            <a:noFill/>
          </a:ln>
        </p:spPr>
      </p:pic>
      <p:sp>
        <p:nvSpPr>
          <p:cNvPr id="830" name="Google Shape;830;p16"/>
          <p:cNvSpPr txBox="1"/>
          <p:nvPr/>
        </p:nvSpPr>
        <p:spPr>
          <a:xfrm>
            <a:off x="0" y="51768"/>
            <a:ext cx="9144000" cy="983398"/>
          </a:xfrm>
          <a:prstGeom prst="rect">
            <a:avLst/>
          </a:prstGeom>
          <a:noFill/>
          <a:ln>
            <a:noFill/>
          </a:ln>
        </p:spPr>
        <p:txBody>
          <a:bodyPr spcFirstLastPara="1" wrap="square" lIns="91425" tIns="45700" rIns="91425" bIns="45700" anchor="ctr" anchorCtr="0">
            <a:noAutofit/>
          </a:bodyPr>
          <a:lstStyle/>
          <a:p>
            <a:pPr algn="ctr"/>
            <a:r>
              <a:rPr lang="en-US" sz="4000" b="1" i="1" dirty="0">
                <a:latin typeface="Calibri"/>
                <a:ea typeface="Calibri"/>
                <a:cs typeface="Calibri"/>
                <a:sym typeface="Calibri"/>
              </a:rPr>
              <a:t>Lejeune Leadership Institute (LLI)</a:t>
            </a:r>
            <a:endParaRPr sz="4000" b="1" i="1" dirty="0">
              <a:latin typeface="Calibri"/>
              <a:ea typeface="Calibri"/>
              <a:cs typeface="Calibri"/>
              <a:sym typeface="Calibri"/>
            </a:endParaRPr>
          </a:p>
        </p:txBody>
      </p:sp>
      <p:pic>
        <p:nvPicPr>
          <p:cNvPr id="2" name="Picture 1"/>
          <p:cNvPicPr>
            <a:picLocks noChangeAspect="1"/>
          </p:cNvPicPr>
          <p:nvPr/>
        </p:nvPicPr>
        <p:blipFill rotWithShape="1">
          <a:blip r:embed="rId4"/>
          <a:srcRect l="8701" t="7525" r="8871" b="38746"/>
          <a:stretch/>
        </p:blipFill>
        <p:spPr>
          <a:xfrm>
            <a:off x="8088905" y="111728"/>
            <a:ext cx="1047600" cy="822960"/>
          </a:xfrm>
          <a:prstGeom prst="rect">
            <a:avLst/>
          </a:prstGeom>
        </p:spPr>
      </p:pic>
      <p:grpSp>
        <p:nvGrpSpPr>
          <p:cNvPr id="31" name="Group 30"/>
          <p:cNvGrpSpPr>
            <a:grpSpLocks noChangeAspect="1"/>
          </p:cNvGrpSpPr>
          <p:nvPr/>
        </p:nvGrpSpPr>
        <p:grpSpPr>
          <a:xfrm>
            <a:off x="150744" y="3350503"/>
            <a:ext cx="8842512" cy="731520"/>
            <a:chOff x="152157" y="3142580"/>
            <a:chExt cx="7737201" cy="640080"/>
          </a:xfrm>
        </p:grpSpPr>
        <p:sp>
          <p:nvSpPr>
            <p:cNvPr id="8" name="Rounded Rectangle 7"/>
            <p:cNvSpPr/>
            <p:nvPr/>
          </p:nvSpPr>
          <p:spPr>
            <a:xfrm>
              <a:off x="1741420" y="3142580"/>
              <a:ext cx="6147938" cy="640080"/>
            </a:xfrm>
            <a:prstGeom prst="roundRect">
              <a:avLst/>
            </a:prstGeom>
            <a:solidFill>
              <a:srgbClr val="FF0000">
                <a:alpha val="70000"/>
              </a:srgbClr>
            </a:solidFill>
            <a:ln>
              <a:solidFill>
                <a:srgbClr val="FF0000"/>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71450" indent="-171450">
                <a:buClr>
                  <a:schemeClr val="bg1"/>
                </a:buClr>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CMC Combined Commandership Course, “Cornerstone” </a:t>
              </a:r>
            </a:p>
            <a:p>
              <a:pPr marL="171450" indent="-171450">
                <a:buClr>
                  <a:schemeClr val="bg1"/>
                </a:buClr>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Brigadier General Select Orientation Course (BGSOC)</a:t>
              </a:r>
            </a:p>
            <a:p>
              <a:pPr marL="171450" indent="-171450">
                <a:buClr>
                  <a:schemeClr val="bg1"/>
                </a:buClr>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Enlisted Leader Orientation Course (SELOC)</a:t>
              </a:r>
            </a:p>
          </p:txBody>
        </p:sp>
        <p:sp>
          <p:nvSpPr>
            <p:cNvPr id="13" name="Rounded Rectangle 12"/>
            <p:cNvSpPr/>
            <p:nvPr/>
          </p:nvSpPr>
          <p:spPr>
            <a:xfrm>
              <a:off x="152157" y="3142580"/>
              <a:ext cx="1554480" cy="640080"/>
            </a:xfrm>
            <a:prstGeom prst="roundRect">
              <a:avLst/>
            </a:prstGeom>
            <a:solidFill>
              <a:srgbClr val="FF0000">
                <a:alpha val="70000"/>
              </a:srgbClr>
            </a:solidFill>
            <a:ln>
              <a:solidFill>
                <a:srgbClr val="FF0000"/>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bg1"/>
                  </a:solidFill>
                  <a:effectLst>
                    <a:outerShdw blurRad="38100" dist="38100" dir="2700000" algn="tl">
                      <a:srgbClr val="000000">
                        <a:alpha val="43137"/>
                      </a:srgbClr>
                    </a:outerShdw>
                  </a:effectLst>
                </a:rPr>
                <a:t>Professional Programs Branch</a:t>
              </a:r>
            </a:p>
          </p:txBody>
        </p:sp>
      </p:grpSp>
      <p:grpSp>
        <p:nvGrpSpPr>
          <p:cNvPr id="32" name="Group 31"/>
          <p:cNvGrpSpPr>
            <a:grpSpLocks noChangeAspect="1"/>
          </p:cNvGrpSpPr>
          <p:nvPr/>
        </p:nvGrpSpPr>
        <p:grpSpPr>
          <a:xfrm>
            <a:off x="150748" y="5734548"/>
            <a:ext cx="8842504" cy="731520"/>
            <a:chOff x="152157" y="5172672"/>
            <a:chExt cx="7737201" cy="640081"/>
          </a:xfrm>
        </p:grpSpPr>
        <p:sp>
          <p:nvSpPr>
            <p:cNvPr id="11" name="Rounded Rectangle 10"/>
            <p:cNvSpPr/>
            <p:nvPr/>
          </p:nvSpPr>
          <p:spPr>
            <a:xfrm>
              <a:off x="1741418" y="5172673"/>
              <a:ext cx="6147940" cy="640080"/>
            </a:xfrm>
            <a:prstGeom prst="roundRect">
              <a:avLst/>
            </a:prstGeom>
            <a:solidFill>
              <a:schemeClr val="tx2">
                <a:lumMod val="25000"/>
                <a:alpha val="70000"/>
              </a:schemeClr>
            </a:solidFill>
            <a:ln>
              <a:solidFill>
                <a:schemeClr val="tx2">
                  <a:lumMod val="25000"/>
                </a:schemeClr>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71450" indent="-171450">
                <a:buClr>
                  <a:schemeClr val="bg1"/>
                </a:buClr>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Marine Corps University Resident Colleges Ethics Training &amp; Education</a:t>
              </a:r>
            </a:p>
            <a:p>
              <a:pPr marL="171450" lvl="2" indent="-171450">
                <a:buClr>
                  <a:schemeClr val="bg1"/>
                </a:buClr>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Ethical Leader Development Workshops</a:t>
              </a:r>
            </a:p>
            <a:p>
              <a:pPr marL="171450" indent="-171450">
                <a:buClr>
                  <a:schemeClr val="bg1"/>
                </a:buClr>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Organizational Unit Leadership and Ethics MTTs</a:t>
              </a:r>
            </a:p>
          </p:txBody>
        </p:sp>
        <p:sp>
          <p:nvSpPr>
            <p:cNvPr id="16" name="Rounded Rectangle 15"/>
            <p:cNvSpPr/>
            <p:nvPr/>
          </p:nvSpPr>
          <p:spPr>
            <a:xfrm>
              <a:off x="152157" y="5172672"/>
              <a:ext cx="1554480" cy="640080"/>
            </a:xfrm>
            <a:prstGeom prst="roundRect">
              <a:avLst/>
            </a:prstGeom>
            <a:solidFill>
              <a:schemeClr val="tx2">
                <a:lumMod val="25000"/>
                <a:alpha val="70000"/>
              </a:schemeClr>
            </a:solidFill>
            <a:ln>
              <a:solidFill>
                <a:schemeClr val="tx2">
                  <a:lumMod val="25000"/>
                </a:schemeClr>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bg1"/>
                  </a:solidFill>
                  <a:effectLst>
                    <a:outerShdw blurRad="38100" dist="38100" dir="2700000" algn="tl">
                      <a:srgbClr val="000000">
                        <a:alpha val="43137"/>
                      </a:srgbClr>
                    </a:outerShdw>
                  </a:effectLst>
                </a:rPr>
                <a:t>Ethics Branch</a:t>
              </a:r>
            </a:p>
          </p:txBody>
        </p:sp>
      </p:grpSp>
      <p:grpSp>
        <p:nvGrpSpPr>
          <p:cNvPr id="28" name="Group 27"/>
          <p:cNvGrpSpPr>
            <a:grpSpLocks noChangeAspect="1"/>
          </p:cNvGrpSpPr>
          <p:nvPr/>
        </p:nvGrpSpPr>
        <p:grpSpPr>
          <a:xfrm>
            <a:off x="150744" y="2555821"/>
            <a:ext cx="8842512" cy="731520"/>
            <a:chOff x="152157" y="2465882"/>
            <a:chExt cx="7737201" cy="640080"/>
          </a:xfrm>
        </p:grpSpPr>
        <p:sp>
          <p:nvSpPr>
            <p:cNvPr id="3" name="Rounded Rectangle 2"/>
            <p:cNvSpPr/>
            <p:nvPr/>
          </p:nvSpPr>
          <p:spPr>
            <a:xfrm>
              <a:off x="1741420" y="2465882"/>
              <a:ext cx="6147938" cy="640080"/>
            </a:xfrm>
            <a:prstGeom prst="roundRect">
              <a:avLst/>
            </a:prstGeom>
            <a:solidFill>
              <a:schemeClr val="tx1">
                <a:alpha val="70000"/>
              </a:schemeClr>
            </a:solidFill>
            <a:ln>
              <a:solidFill>
                <a:schemeClr val="tx1"/>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buClr>
                  <a:schemeClr val="bg1"/>
                </a:buClr>
                <a:buFont typeface="Arial" panose="020B0604020202020204" pitchFamily="34" charset="0"/>
                <a:buChar char="•"/>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GO/SES Executive Education Program (EEP)</a:t>
              </a:r>
            </a:p>
            <a:p>
              <a:pPr marL="171450" indent="-171450">
                <a:buClr>
                  <a:schemeClr val="bg1"/>
                </a:buClr>
                <a:buFont typeface="Arial" panose="020B0604020202020204" pitchFamily="34" charset="0"/>
                <a:buChar char="•"/>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Enlisted Executive Education Program (SEEEP)</a:t>
              </a:r>
              <a:endParaRPr lang="en-US" sz="1600" b="1" dirty="0">
                <a:solidFill>
                  <a:schemeClr val="bg1"/>
                </a:solidFill>
                <a:effectLst>
                  <a:outerShdw blurRad="38100" dist="38100" dir="2700000" algn="tl">
                    <a:srgbClr val="000000">
                      <a:alpha val="43137"/>
                    </a:srgbClr>
                  </a:outerShdw>
                </a:effectLst>
              </a:endParaRPr>
            </a:p>
          </p:txBody>
        </p:sp>
        <p:sp>
          <p:nvSpPr>
            <p:cNvPr id="12" name="Rounded Rectangle 11"/>
            <p:cNvSpPr/>
            <p:nvPr/>
          </p:nvSpPr>
          <p:spPr>
            <a:xfrm>
              <a:off x="152157" y="2465882"/>
              <a:ext cx="1554480" cy="640080"/>
            </a:xfrm>
            <a:prstGeom prst="roundRect">
              <a:avLst/>
            </a:prstGeom>
            <a:solidFill>
              <a:schemeClr val="tx1">
                <a:alpha val="70000"/>
              </a:schemeClr>
            </a:solidFill>
            <a:ln>
              <a:solidFill>
                <a:schemeClr val="tx1"/>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i="1" dirty="0">
                  <a:solidFill>
                    <a:schemeClr val="bg1"/>
                  </a:solidFill>
                  <a:effectLst>
                    <a:outerShdw blurRad="38100" dist="38100" dir="2700000" algn="tl">
                      <a:srgbClr val="000000">
                        <a:alpha val="43137"/>
                      </a:srgbClr>
                    </a:outerShdw>
                  </a:effectLst>
                </a:rPr>
                <a:t>Executive Education Program (EEP)</a:t>
              </a:r>
            </a:p>
          </p:txBody>
        </p:sp>
        <p:grpSp>
          <p:nvGrpSpPr>
            <p:cNvPr id="17" name="Group 16"/>
            <p:cNvGrpSpPr/>
            <p:nvPr/>
          </p:nvGrpSpPr>
          <p:grpSpPr>
            <a:xfrm>
              <a:off x="6057288" y="2499880"/>
              <a:ext cx="1696861" cy="274321"/>
              <a:chOff x="-1292442" y="3957400"/>
              <a:chExt cx="1696861" cy="274321"/>
            </a:xfrm>
            <a:scene3d>
              <a:camera prst="orthographicFront"/>
              <a:lightRig rig="morning" dir="t"/>
            </a:scene3d>
          </p:grpSpPr>
          <p:pic>
            <p:nvPicPr>
              <p:cNvPr id="4" name="Picture 3"/>
              <p:cNvPicPr>
                <a:picLocks noChangeAspect="1"/>
              </p:cNvPicPr>
              <p:nvPr/>
            </p:nvPicPr>
            <p:blipFill>
              <a:blip r:embed="rId5"/>
              <a:stretch>
                <a:fillRect/>
              </a:stretch>
            </p:blipFill>
            <p:spPr>
              <a:xfrm>
                <a:off x="-1292442" y="3957401"/>
                <a:ext cx="293313" cy="274320"/>
              </a:xfrm>
              <a:prstGeom prst="rect">
                <a:avLst/>
              </a:prstGeom>
              <a:noFill/>
            </p:spPr>
          </p:pic>
          <p:grpSp>
            <p:nvGrpSpPr>
              <p:cNvPr id="7" name="Group 6"/>
              <p:cNvGrpSpPr/>
              <p:nvPr/>
            </p:nvGrpSpPr>
            <p:grpSpPr>
              <a:xfrm>
                <a:off x="-794469" y="3957400"/>
                <a:ext cx="1198888" cy="274320"/>
                <a:chOff x="-816954" y="3957400"/>
                <a:chExt cx="1198888" cy="274320"/>
              </a:xfrm>
            </p:grpSpPr>
            <p:pic>
              <p:nvPicPr>
                <p:cNvPr id="18" name="Picture 17"/>
                <p:cNvPicPr>
                  <a:picLocks noChangeAspect="1"/>
                </p:cNvPicPr>
                <p:nvPr/>
              </p:nvPicPr>
              <p:blipFill>
                <a:blip r:embed="rId5"/>
                <a:stretch>
                  <a:fillRect/>
                </a:stretch>
              </p:blipFill>
              <p:spPr>
                <a:xfrm>
                  <a:off x="-816954" y="3957400"/>
                  <a:ext cx="293313" cy="274320"/>
                </a:xfrm>
                <a:prstGeom prst="rect">
                  <a:avLst/>
                </a:prstGeom>
              </p:spPr>
            </p:pic>
            <p:pic>
              <p:nvPicPr>
                <p:cNvPr id="19" name="Picture 18"/>
                <p:cNvPicPr>
                  <a:picLocks noChangeAspect="1"/>
                </p:cNvPicPr>
                <p:nvPr/>
              </p:nvPicPr>
              <p:blipFill>
                <a:blip r:embed="rId5"/>
                <a:stretch>
                  <a:fillRect/>
                </a:stretch>
              </p:blipFill>
              <p:spPr>
                <a:xfrm>
                  <a:off x="-515096" y="3957400"/>
                  <a:ext cx="293313" cy="274320"/>
                </a:xfrm>
                <a:prstGeom prst="rect">
                  <a:avLst/>
                </a:prstGeom>
              </p:spPr>
            </p:pic>
            <p:pic>
              <p:nvPicPr>
                <p:cNvPr id="20" name="Picture 19"/>
                <p:cNvPicPr>
                  <a:picLocks noChangeAspect="1"/>
                </p:cNvPicPr>
                <p:nvPr/>
              </p:nvPicPr>
              <p:blipFill>
                <a:blip r:embed="rId5"/>
                <a:stretch>
                  <a:fillRect/>
                </a:stretch>
              </p:blipFill>
              <p:spPr>
                <a:xfrm>
                  <a:off x="-213238" y="3957400"/>
                  <a:ext cx="293313" cy="274320"/>
                </a:xfrm>
                <a:prstGeom prst="rect">
                  <a:avLst/>
                </a:prstGeom>
              </p:spPr>
            </p:pic>
            <p:pic>
              <p:nvPicPr>
                <p:cNvPr id="21" name="Picture 20"/>
                <p:cNvPicPr>
                  <a:picLocks noChangeAspect="1"/>
                </p:cNvPicPr>
                <p:nvPr/>
              </p:nvPicPr>
              <p:blipFill>
                <a:blip r:embed="rId5"/>
                <a:stretch>
                  <a:fillRect/>
                </a:stretch>
              </p:blipFill>
              <p:spPr>
                <a:xfrm>
                  <a:off x="88621" y="3957400"/>
                  <a:ext cx="293313" cy="274320"/>
                </a:xfrm>
                <a:prstGeom prst="rect">
                  <a:avLst/>
                </a:prstGeom>
              </p:spPr>
            </p:pic>
          </p:grpSp>
          <p:sp>
            <p:nvSpPr>
              <p:cNvPr id="6" name="Right Arrow 5"/>
              <p:cNvSpPr/>
              <p:nvPr/>
            </p:nvSpPr>
            <p:spPr>
              <a:xfrm>
                <a:off x="-978912" y="4073960"/>
                <a:ext cx="162782" cy="67437"/>
              </a:xfrm>
              <a:prstGeom prst="rightArrow">
                <a:avLst/>
              </a:prstGeom>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b="1">
                  <a:effectLst>
                    <a:outerShdw blurRad="38100" dist="38100" dir="2700000" algn="tl">
                      <a:srgbClr val="000000">
                        <a:alpha val="43137"/>
                      </a:srgbClr>
                    </a:outerShdw>
                  </a:effectLst>
                </a:endParaRPr>
              </a:p>
            </p:txBody>
          </p:sp>
        </p:grpSp>
        <p:grpSp>
          <p:nvGrpSpPr>
            <p:cNvPr id="24" name="Group 23"/>
            <p:cNvGrpSpPr/>
            <p:nvPr/>
          </p:nvGrpSpPr>
          <p:grpSpPr>
            <a:xfrm>
              <a:off x="6609169" y="2744437"/>
              <a:ext cx="490475" cy="321740"/>
              <a:chOff x="5758565" y="2744437"/>
              <a:chExt cx="490475" cy="321740"/>
            </a:xfrm>
            <a:scene3d>
              <a:camera prst="orthographicFront"/>
              <a:lightRig rig="morning" dir="t"/>
            </a:scene3d>
          </p:grpSpPr>
          <p:pic>
            <p:nvPicPr>
              <p:cNvPr id="22" name="Picture 21"/>
              <p:cNvPicPr>
                <a:picLocks noChangeAspect="1"/>
              </p:cNvPicPr>
              <p:nvPr/>
            </p:nvPicPr>
            <p:blipFill>
              <a:blip r:embed="rId6"/>
              <a:stretch>
                <a:fillRect/>
              </a:stretch>
            </p:blipFill>
            <p:spPr>
              <a:xfrm>
                <a:off x="5758565" y="2744437"/>
                <a:ext cx="186974" cy="320040"/>
              </a:xfrm>
              <a:prstGeom prst="rect">
                <a:avLst/>
              </a:prstGeom>
            </p:spPr>
          </p:pic>
          <p:pic>
            <p:nvPicPr>
              <p:cNvPr id="23" name="Picture 22"/>
              <p:cNvPicPr>
                <a:picLocks noChangeAspect="1"/>
              </p:cNvPicPr>
              <p:nvPr/>
            </p:nvPicPr>
            <p:blipFill>
              <a:blip r:embed="rId7"/>
              <a:stretch>
                <a:fillRect/>
              </a:stretch>
            </p:blipFill>
            <p:spPr>
              <a:xfrm>
                <a:off x="6060425" y="2746137"/>
                <a:ext cx="188615" cy="320040"/>
              </a:xfrm>
              <a:prstGeom prst="rect">
                <a:avLst/>
              </a:prstGeom>
            </p:spPr>
          </p:pic>
        </p:grpSp>
      </p:grpSp>
      <p:grpSp>
        <p:nvGrpSpPr>
          <p:cNvPr id="29" name="Group 28"/>
          <p:cNvGrpSpPr>
            <a:grpSpLocks noChangeAspect="1"/>
          </p:cNvGrpSpPr>
          <p:nvPr/>
        </p:nvGrpSpPr>
        <p:grpSpPr>
          <a:xfrm>
            <a:off x="150744" y="4145185"/>
            <a:ext cx="8842512" cy="731520"/>
            <a:chOff x="152157" y="3819278"/>
            <a:chExt cx="7737201" cy="640080"/>
          </a:xfrm>
        </p:grpSpPr>
        <p:sp>
          <p:nvSpPr>
            <p:cNvPr id="9" name="Rounded Rectangle 8"/>
            <p:cNvSpPr/>
            <p:nvPr/>
          </p:nvSpPr>
          <p:spPr>
            <a:xfrm>
              <a:off x="1741420" y="3819278"/>
              <a:ext cx="6147938" cy="640080"/>
            </a:xfrm>
            <a:prstGeom prst="roundRect">
              <a:avLst/>
            </a:prstGeom>
            <a:solidFill>
              <a:srgbClr val="00B050">
                <a:alpha val="70000"/>
              </a:srgbClr>
            </a:solidFill>
            <a:ln>
              <a:solidFill>
                <a:srgbClr val="00B050"/>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71450" indent="-171450">
                <a:buClr>
                  <a:schemeClr val="bg1"/>
                </a:buClr>
                <a:buFont typeface="Arial" panose="020B0604020202020204" pitchFamily="34" charset="0"/>
                <a:buChar char="•"/>
              </a:pPr>
              <a:r>
                <a:rPr lang="en-US" sz="1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 1: Online Leadership Foundations</a:t>
              </a:r>
            </a:p>
            <a:p>
              <a:pPr marL="171450" indent="-171450">
                <a:buClr>
                  <a:schemeClr val="bg1"/>
                </a:buClr>
                <a:buFont typeface="Arial" panose="020B0604020202020204" pitchFamily="34" charset="0"/>
                <a:buChar char="•"/>
              </a:pPr>
              <a:r>
                <a:rPr lang="en-US" sz="1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 2: Local Leadership Training Programs</a:t>
              </a:r>
            </a:p>
            <a:p>
              <a:pPr marL="171450" indent="-171450">
                <a:buClr>
                  <a:schemeClr val="bg1"/>
                </a:buClr>
                <a:buFont typeface="Arial" panose="020B0604020202020204" pitchFamily="34" charset="0"/>
                <a:buChar char="•"/>
              </a:pPr>
              <a:r>
                <a:rPr lang="en-US" sz="1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 3: Lejeune Leadership Institute Seminars</a:t>
              </a:r>
            </a:p>
            <a:p>
              <a:pPr marL="171450" indent="-171450">
                <a:buClr>
                  <a:schemeClr val="bg1"/>
                </a:buClr>
                <a:buFont typeface="Arial" panose="020B0604020202020204" pitchFamily="34" charset="0"/>
                <a:buChar char="•"/>
              </a:pPr>
              <a:r>
                <a:rPr lang="en-US" sz="1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 4: Centrally Managed Civilian Leadership Courses</a:t>
              </a:r>
            </a:p>
          </p:txBody>
        </p:sp>
        <p:sp>
          <p:nvSpPr>
            <p:cNvPr id="14" name="Rounded Rectangle 13"/>
            <p:cNvSpPr/>
            <p:nvPr/>
          </p:nvSpPr>
          <p:spPr>
            <a:xfrm>
              <a:off x="152157" y="3819278"/>
              <a:ext cx="1554480" cy="640080"/>
            </a:xfrm>
            <a:prstGeom prst="roundRect">
              <a:avLst/>
            </a:prstGeom>
            <a:solidFill>
              <a:srgbClr val="00B050">
                <a:alpha val="70000"/>
              </a:srgbClr>
            </a:solidFill>
            <a:ln>
              <a:solidFill>
                <a:srgbClr val="00B050"/>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bg1"/>
                  </a:solidFill>
                  <a:effectLst>
                    <a:outerShdw blurRad="38100" dist="38100" dir="2700000" algn="tl">
                      <a:srgbClr val="000000">
                        <a:alpha val="43137"/>
                      </a:srgbClr>
                    </a:outerShdw>
                  </a:effectLst>
                </a:rPr>
                <a:t>Marine Corps Civilian Leader Development Program (MCCLDP)</a:t>
              </a:r>
            </a:p>
          </p:txBody>
        </p:sp>
        <p:pic>
          <p:nvPicPr>
            <p:cNvPr id="27" name="Picture 26"/>
            <p:cNvPicPr>
              <a:picLocks noChangeAspect="1"/>
            </p:cNvPicPr>
            <p:nvPr/>
          </p:nvPicPr>
          <p:blipFill rotWithShape="1">
            <a:blip r:embed="rId8"/>
            <a:srcRect l="840" t="11984" r="5522" b="32518"/>
            <a:stretch/>
          </p:blipFill>
          <p:spPr>
            <a:xfrm>
              <a:off x="6979017" y="3842138"/>
              <a:ext cx="832104" cy="594360"/>
            </a:xfrm>
            <a:prstGeom prst="rect">
              <a:avLst/>
            </a:prstGeom>
            <a:scene3d>
              <a:camera prst="orthographicFront"/>
              <a:lightRig rig="morning" dir="t"/>
            </a:scene3d>
          </p:spPr>
        </p:pic>
      </p:grpSp>
      <p:pic>
        <p:nvPicPr>
          <p:cNvPr id="34" name="Picture 33"/>
          <p:cNvPicPr>
            <a:picLocks noChangeAspect="1"/>
          </p:cNvPicPr>
          <p:nvPr/>
        </p:nvPicPr>
        <p:blipFill rotWithShape="1">
          <a:blip r:embed="rId9"/>
          <a:srcRect l="4699" t="4069" r="4514" b="24680"/>
          <a:stretch/>
        </p:blipFill>
        <p:spPr>
          <a:xfrm>
            <a:off x="6544908" y="3406869"/>
            <a:ext cx="712982" cy="640080"/>
          </a:xfrm>
          <a:prstGeom prst="rect">
            <a:avLst/>
          </a:prstGeom>
        </p:spPr>
      </p:pic>
      <p:pic>
        <p:nvPicPr>
          <p:cNvPr id="38" name="Picture 37"/>
          <p:cNvPicPr>
            <a:picLocks noChangeAspect="1"/>
          </p:cNvPicPr>
          <p:nvPr/>
        </p:nvPicPr>
        <p:blipFill>
          <a:blip r:embed="rId5"/>
          <a:stretch>
            <a:fillRect/>
          </a:stretch>
        </p:blipFill>
        <p:spPr>
          <a:xfrm>
            <a:off x="7352072" y="3406869"/>
            <a:ext cx="684397" cy="640080"/>
          </a:xfrm>
          <a:prstGeom prst="rect">
            <a:avLst/>
          </a:prstGeom>
          <a:noFill/>
          <a:scene3d>
            <a:camera prst="orthographicFront"/>
            <a:lightRig rig="morning" dir="t"/>
          </a:scene3d>
        </p:spPr>
      </p:pic>
      <p:grpSp>
        <p:nvGrpSpPr>
          <p:cNvPr id="35" name="Group 34"/>
          <p:cNvGrpSpPr/>
          <p:nvPr/>
        </p:nvGrpSpPr>
        <p:grpSpPr>
          <a:xfrm>
            <a:off x="8130650" y="3405898"/>
            <a:ext cx="788581" cy="642023"/>
            <a:chOff x="8130650" y="3318259"/>
            <a:chExt cx="788581" cy="642023"/>
          </a:xfrm>
        </p:grpSpPr>
        <p:pic>
          <p:nvPicPr>
            <p:cNvPr id="39" name="Picture 38"/>
            <p:cNvPicPr>
              <a:picLocks noChangeAspect="1"/>
            </p:cNvPicPr>
            <p:nvPr/>
          </p:nvPicPr>
          <p:blipFill>
            <a:blip r:embed="rId6"/>
            <a:stretch>
              <a:fillRect/>
            </a:stretch>
          </p:blipFill>
          <p:spPr>
            <a:xfrm>
              <a:off x="8130650" y="3318259"/>
              <a:ext cx="373948" cy="640080"/>
            </a:xfrm>
            <a:prstGeom prst="rect">
              <a:avLst/>
            </a:prstGeom>
            <a:scene3d>
              <a:camera prst="orthographicFront"/>
              <a:lightRig rig="morning" dir="t"/>
            </a:scene3d>
          </p:spPr>
        </p:pic>
        <p:pic>
          <p:nvPicPr>
            <p:cNvPr id="40" name="Picture 39"/>
            <p:cNvPicPr>
              <a:picLocks noChangeAspect="1"/>
            </p:cNvPicPr>
            <p:nvPr/>
          </p:nvPicPr>
          <p:blipFill>
            <a:blip r:embed="rId7"/>
            <a:stretch>
              <a:fillRect/>
            </a:stretch>
          </p:blipFill>
          <p:spPr>
            <a:xfrm>
              <a:off x="8542001" y="3320202"/>
              <a:ext cx="377230" cy="640080"/>
            </a:xfrm>
            <a:prstGeom prst="rect">
              <a:avLst/>
            </a:prstGeom>
            <a:scene3d>
              <a:camera prst="orthographicFront"/>
              <a:lightRig rig="morning" dir="t"/>
            </a:scene3d>
          </p:spPr>
        </p:pic>
      </p:grpSp>
      <p:grpSp>
        <p:nvGrpSpPr>
          <p:cNvPr id="37" name="Group 36"/>
          <p:cNvGrpSpPr/>
          <p:nvPr/>
        </p:nvGrpSpPr>
        <p:grpSpPr>
          <a:xfrm>
            <a:off x="150744" y="4939867"/>
            <a:ext cx="8842512" cy="731520"/>
            <a:chOff x="150744" y="4939867"/>
            <a:chExt cx="8842512" cy="731520"/>
          </a:xfrm>
        </p:grpSpPr>
        <p:sp>
          <p:nvSpPr>
            <p:cNvPr id="10" name="Rounded Rectangle 9"/>
            <p:cNvSpPr/>
            <p:nvPr/>
          </p:nvSpPr>
          <p:spPr>
            <a:xfrm>
              <a:off x="1967044" y="4939867"/>
              <a:ext cx="7026212" cy="731520"/>
            </a:xfrm>
            <a:prstGeom prst="roundRect">
              <a:avLst/>
            </a:prstGeom>
            <a:solidFill>
              <a:schemeClr val="bg2">
                <a:alpha val="70000"/>
              </a:schemeClr>
            </a:solidFill>
            <a:ln>
              <a:solidFill>
                <a:schemeClr val="bg2"/>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71450" indent="-171450">
                <a:buClr>
                  <a:schemeClr val="bg1"/>
                </a:buClr>
                <a:buFont typeface="Arial" panose="020B0604020202020204" pitchFamily="34" charset="0"/>
                <a:buChar char="•"/>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Marine Leader Development Program (MLDP)</a:t>
              </a:r>
            </a:p>
            <a:p>
              <a:pPr marL="171450" indent="-171450">
                <a:buClr>
                  <a:schemeClr val="bg1"/>
                </a:buClr>
                <a:buFont typeface="Arial" panose="020B0604020202020204" pitchFamily="34" charset="0"/>
                <a:buChar char="•"/>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CMC Professional Reading Program (CPRP)</a:t>
              </a:r>
            </a:p>
          </p:txBody>
        </p:sp>
        <p:sp>
          <p:nvSpPr>
            <p:cNvPr id="15" name="Rounded Rectangle 14"/>
            <p:cNvSpPr/>
            <p:nvPr/>
          </p:nvSpPr>
          <p:spPr>
            <a:xfrm>
              <a:off x="150744" y="4939867"/>
              <a:ext cx="1776548" cy="731520"/>
            </a:xfrm>
            <a:prstGeom prst="roundRect">
              <a:avLst/>
            </a:prstGeom>
            <a:solidFill>
              <a:schemeClr val="bg2">
                <a:alpha val="70000"/>
              </a:schemeClr>
            </a:solidFill>
            <a:ln>
              <a:solidFill>
                <a:schemeClr val="bg2"/>
              </a:solidFill>
            </a:ln>
            <a:scene3d>
              <a:camera prst="orthographicFront"/>
              <a:lightRig rig="morning"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bg1"/>
                  </a:solidFill>
                  <a:effectLst>
                    <a:outerShdw blurRad="38100" dist="38100" dir="2700000" algn="tl">
                      <a:srgbClr val="000000">
                        <a:alpha val="43137"/>
                      </a:srgbClr>
                    </a:outerShdw>
                  </a:effectLst>
                </a:rPr>
                <a:t>Leadership Development Branch</a:t>
              </a:r>
            </a:p>
          </p:txBody>
        </p:sp>
        <p:pic>
          <p:nvPicPr>
            <p:cNvPr id="25" name="Picture 24"/>
            <p:cNvPicPr>
              <a:picLocks noChangeAspect="1"/>
            </p:cNvPicPr>
            <p:nvPr/>
          </p:nvPicPr>
          <p:blipFill rotWithShape="1">
            <a:blip r:embed="rId10"/>
            <a:srcRect b="30207"/>
            <a:stretch/>
          </p:blipFill>
          <p:spPr>
            <a:xfrm>
              <a:off x="6314191" y="4967740"/>
              <a:ext cx="807557" cy="679269"/>
            </a:xfrm>
            <a:prstGeom prst="rect">
              <a:avLst/>
            </a:prstGeom>
            <a:scene3d>
              <a:camera prst="orthographicFront"/>
              <a:lightRig rig="morning" dir="t"/>
            </a:scene3d>
          </p:spPr>
        </p:pic>
        <p:pic>
          <p:nvPicPr>
            <p:cNvPr id="26" name="Picture 25"/>
            <p:cNvPicPr>
              <a:picLocks noChangeAspect="1"/>
            </p:cNvPicPr>
            <p:nvPr/>
          </p:nvPicPr>
          <p:blipFill rotWithShape="1">
            <a:blip r:embed="rId11"/>
            <a:srcRect l="12974" t="11157" r="14515" b="43890"/>
            <a:stretch/>
          </p:blipFill>
          <p:spPr>
            <a:xfrm>
              <a:off x="7931031" y="4967740"/>
              <a:ext cx="960200" cy="679269"/>
            </a:xfrm>
            <a:prstGeom prst="rect">
              <a:avLst/>
            </a:prstGeom>
            <a:scene3d>
              <a:camera prst="orthographicFront"/>
              <a:lightRig rig="morning" dir="t"/>
            </a:scene3d>
          </p:spPr>
        </p:pic>
        <p:pic>
          <p:nvPicPr>
            <p:cNvPr id="36" name="Picture 35"/>
            <p:cNvPicPr>
              <a:picLocks noChangeAspect="1"/>
            </p:cNvPicPr>
            <p:nvPr/>
          </p:nvPicPr>
          <p:blipFill rotWithShape="1">
            <a:blip r:embed="rId12"/>
            <a:srcRect l="10648" t="8808" r="13794" b="9002"/>
            <a:stretch/>
          </p:blipFill>
          <p:spPr>
            <a:xfrm>
              <a:off x="7206350" y="4987334"/>
              <a:ext cx="640079" cy="640080"/>
            </a:xfrm>
            <a:prstGeom prst="ellipse">
              <a:avLst/>
            </a:prstGeom>
          </p:spPr>
        </p:pic>
      </p:grpSp>
      <p:pic>
        <p:nvPicPr>
          <p:cNvPr id="41" name="Picture 40"/>
          <p:cNvPicPr>
            <a:picLocks noChangeAspect="1"/>
          </p:cNvPicPr>
          <p:nvPr/>
        </p:nvPicPr>
        <p:blipFill rotWithShape="1">
          <a:blip r:embed="rId13"/>
          <a:srcRect l="964" t="214" r="594" b="725"/>
          <a:stretch/>
        </p:blipFill>
        <p:spPr>
          <a:xfrm>
            <a:off x="8118406" y="5775627"/>
            <a:ext cx="636087" cy="640080"/>
          </a:xfrm>
          <a:prstGeom prst="ellipse">
            <a:avLst/>
          </a:prstGeom>
        </p:spPr>
      </p:pic>
      <p:sp>
        <p:nvSpPr>
          <p:cNvPr id="42" name="Rectangle 41"/>
          <p:cNvSpPr/>
          <p:nvPr/>
        </p:nvSpPr>
        <p:spPr>
          <a:xfrm>
            <a:off x="3444127" y="6512748"/>
            <a:ext cx="2255746" cy="307777"/>
          </a:xfrm>
          <a:prstGeom prst="rect">
            <a:avLst/>
          </a:prstGeom>
        </p:spPr>
        <p:txBody>
          <a:bodyPr wrap="none">
            <a:spAutoFit/>
          </a:bodyPr>
          <a:lstStyle/>
          <a:p>
            <a:r>
              <a:rPr lang="en-US" dirty="0"/>
              <a:t>https://www.usmcu.edu/lli/</a:t>
            </a:r>
          </a:p>
        </p:txBody>
      </p:sp>
    </p:spTree>
    <p:extLst>
      <p:ext uri="{BB962C8B-B14F-4D97-AF65-F5344CB8AC3E}">
        <p14:creationId xmlns:p14="http://schemas.microsoft.com/office/powerpoint/2010/main" val="4044296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52" name="Google Shape;852;p18" descr="http://inhabitat.com/wp-content/blogs.dir/1/files/2011/06/marine-corp-museum-537x300.jpg"/>
          <p:cNvPicPr preferRelativeResize="0"/>
          <p:nvPr/>
        </p:nvPicPr>
        <p:blipFill rotWithShape="1">
          <a:blip r:embed="rId3">
            <a:alphaModFix amt="70000"/>
          </a:blip>
          <a:srcRect l="24897" t="21253" r="22531"/>
          <a:stretch/>
        </p:blipFill>
        <p:spPr>
          <a:xfrm>
            <a:off x="6900058" y="4830768"/>
            <a:ext cx="2243941" cy="2027973"/>
          </a:xfrm>
          <a:prstGeom prst="rect">
            <a:avLst/>
          </a:prstGeom>
          <a:noFill/>
          <a:ln>
            <a:noFill/>
          </a:ln>
        </p:spPr>
      </p:pic>
      <p:sp>
        <p:nvSpPr>
          <p:cNvPr id="849" name="Google Shape;849;p18"/>
          <p:cNvSpPr/>
          <p:nvPr/>
        </p:nvSpPr>
        <p:spPr>
          <a:xfrm>
            <a:off x="0" y="-76200"/>
            <a:ext cx="9144000" cy="1143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1" u="none" strike="noStrike" kern="0" cap="none" spc="0" normalizeH="0" baseline="0" noProof="0">
                <a:ln>
                  <a:noFill/>
                </a:ln>
                <a:solidFill>
                  <a:srgbClr val="000000"/>
                </a:solidFill>
                <a:effectLst/>
                <a:uLnTx/>
                <a:uFillTx/>
                <a:latin typeface="Calibri"/>
                <a:ea typeface="Calibri"/>
                <a:cs typeface="Calibri"/>
                <a:sym typeface="Calibri"/>
              </a:rPr>
              <a:t>National Museum</a:t>
            </a:r>
            <a:br>
              <a:rPr kumimoji="0" lang="en-US" sz="3200" b="1" i="1" u="none" strike="noStrike" kern="0" cap="none" spc="0" normalizeH="0" baseline="0" noProof="0">
                <a:ln>
                  <a:noFill/>
                </a:ln>
                <a:solidFill>
                  <a:srgbClr val="000000"/>
                </a:solidFill>
                <a:effectLst/>
                <a:uLnTx/>
                <a:uFillTx/>
                <a:latin typeface="Calibri"/>
                <a:ea typeface="Calibri"/>
                <a:cs typeface="Calibri"/>
                <a:sym typeface="Calibri"/>
              </a:rPr>
            </a:br>
            <a:r>
              <a:rPr kumimoji="0" lang="en-US" sz="3200" b="1" i="1" u="none" strike="noStrike" kern="0" cap="none" spc="0" normalizeH="0" baseline="0" noProof="0">
                <a:ln>
                  <a:noFill/>
                </a:ln>
                <a:solidFill>
                  <a:srgbClr val="000000"/>
                </a:solidFill>
                <a:effectLst/>
                <a:uLnTx/>
                <a:uFillTx/>
                <a:latin typeface="Calibri"/>
                <a:ea typeface="Calibri"/>
                <a:cs typeface="Calibri"/>
                <a:sym typeface="Calibri"/>
              </a:rPr>
              <a:t>of the Marine Corps (NMMC)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50" name="Google Shape;850;p18"/>
          <p:cNvPicPr preferRelativeResize="0"/>
          <p:nvPr/>
        </p:nvPicPr>
        <p:blipFill rotWithShape="1">
          <a:blip r:embed="rId4">
            <a:alphaModFix/>
          </a:blip>
          <a:srcRect/>
          <a:stretch/>
        </p:blipFill>
        <p:spPr>
          <a:xfrm>
            <a:off x="7620001" y="126196"/>
            <a:ext cx="1219200" cy="914400"/>
          </a:xfrm>
          <a:prstGeom prst="rect">
            <a:avLst/>
          </a:prstGeom>
          <a:noFill/>
          <a:ln>
            <a:noFill/>
          </a:ln>
        </p:spPr>
      </p:pic>
      <p:sp>
        <p:nvSpPr>
          <p:cNvPr id="851" name="Google Shape;851;p18"/>
          <p:cNvSpPr/>
          <p:nvPr/>
        </p:nvSpPr>
        <p:spPr>
          <a:xfrm>
            <a:off x="132693" y="1197504"/>
            <a:ext cx="9011307" cy="54555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Mission: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Preserving our Past, Influencing the Present, </a:t>
            </a:r>
            <a:r>
              <a:rPr kumimoji="0" lang="en-US" sz="1800" b="0" i="0" u="none" strike="noStrike" kern="0" cap="none" spc="0" normalizeH="0" baseline="0" noProof="0" dirty="0" smtClean="0">
                <a:ln>
                  <a:noFill/>
                </a:ln>
                <a:solidFill>
                  <a:srgbClr val="000000"/>
                </a:solidFill>
                <a:effectLst/>
                <a:uLnTx/>
                <a:uFillTx/>
                <a:latin typeface="Calibri"/>
                <a:ea typeface="Calibri"/>
                <a:cs typeface="Calibri"/>
                <a:sym typeface="Calibri"/>
              </a:rPr>
              <a:t>Inspiring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 Future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Background: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Opened to the public 10 Nov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2006, additional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galleries opened in 2010</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Marine Corps Heritage Foundation raised funds to construct building; GS staff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operate Museum</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Accredited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by American Alliance of Museums (AAM) in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2012; reaccredited in 2022</a:t>
            </a: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Final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Phase construction began in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2015; Gallery 13 &amp; 14 (post-Vietnam history) to open by 2025</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Children’s Gallery, Combat Art Gallery, Art Studio with Artist in Residence</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Each year: ~500,000 visitors;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50,000+ students on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site</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8,300+ distance learning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students; 250,000 fans/followers on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six social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media platforms; 22,500</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web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site visitors/month;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Arial"/>
              </a:rPr>
              <a:t>20</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Arial"/>
              </a:rPr>
              <a:t>+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Arial"/>
              </a:rPr>
              <a:t>regular PME programs and growing</a:t>
            </a:r>
            <a:endParaRPr kumimoji="0" sz="1600" b="0" i="0" u="none" strike="noStrike" kern="0" cap="none" spc="0" normalizeH="0" baseline="0" noProof="0" dirty="0">
              <a:ln>
                <a:noFill/>
              </a:ln>
              <a:solidFill>
                <a:srgbClr val="000000"/>
              </a:solidFill>
              <a:effectLst/>
              <a:uLnTx/>
              <a:uFillTx/>
              <a:latin typeface="Calibri"/>
              <a:ea typeface="Calibri"/>
              <a:cs typeface="Calibri"/>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Professional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curatorial, exhibits, collections, visitor services, education, public affairs, facilities,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fiscal, and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admin staff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58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GS billets); Marine detachment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(9); 300+ volunteers;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security, maintenance, housekeeping,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other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contractors;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20+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special assistants;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two teachers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in residence; 10 summer interns</a:t>
            </a:r>
            <a:endParaRPr kumimoji="0" sz="1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Current </a:t>
            </a:r>
            <a:r>
              <a:rPr kumimoji="0" lang="en-US" sz="1800" b="1" i="0" u="none" strike="noStrike" kern="0" cap="none" spc="0" normalizeH="0" baseline="0" noProof="0" dirty="0" smtClean="0">
                <a:ln>
                  <a:noFill/>
                </a:ln>
                <a:solidFill>
                  <a:srgbClr val="000000"/>
                </a:solidFill>
                <a:effectLst/>
                <a:uLnTx/>
                <a:uFillTx/>
                <a:latin typeface="Calibri"/>
                <a:ea typeface="Calibri"/>
                <a:cs typeface="Calibri"/>
                <a:sym typeface="Calibri"/>
              </a:rPr>
              <a:t>projects &amp; priorities: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Complete all work and open remaining Final Phase galleries to the public</a:t>
            </a: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Finish cataloging all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collections;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relocate all artifacts from old base buildings </a:t>
            </a:r>
            <a:b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b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to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secure,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environmentally-controlled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Museum Storage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Facility</a:t>
            </a: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Expand distance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learning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offerings to include PMEs; develop new PMEs</a:t>
            </a: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Grow social media and virtual outreach; </a:t>
            </a:r>
            <a:r>
              <a:rPr kumimoji="0" lang="en-US" sz="1600" b="0" i="0" u="none" strike="noStrike" kern="0" cap="none" spc="0" normalizeH="0" baseline="0" noProof="0" smtClean="0">
                <a:ln>
                  <a:noFill/>
                </a:ln>
                <a:solidFill>
                  <a:srgbClr val="000000"/>
                </a:solidFill>
                <a:effectLst/>
                <a:uLnTx/>
                <a:uFillTx/>
                <a:latin typeface="Calibri"/>
                <a:ea typeface="Calibri"/>
                <a:cs typeface="Calibri"/>
                <a:sym typeface="Calibri"/>
              </a:rPr>
              <a:t>update historical </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exhibits</a:t>
            </a:r>
            <a:endPar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Enhance local &amp; regional outreach; recruit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and deploy combat artists</a:t>
            </a:r>
            <a:endPar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Develop exhibits, programs, and events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for USMC 250</a:t>
            </a:r>
            <a:r>
              <a:rPr kumimoji="0" lang="en-US" sz="1600" b="0" i="0" u="none" strike="noStrike" kern="0" cap="none" spc="0" normalizeH="0" baseline="30000" noProof="0" dirty="0" smtClean="0">
                <a:ln>
                  <a:noFill/>
                </a:ln>
                <a:solidFill>
                  <a:srgbClr val="000000"/>
                </a:solidFill>
                <a:effectLst/>
                <a:uLnTx/>
                <a:uFillTx/>
                <a:latin typeface="Calibri"/>
                <a:ea typeface="Calibri"/>
                <a:cs typeface="Calibri"/>
                <a:sym typeface="Calibri"/>
              </a:rPr>
              <a:t>th</a:t>
            </a:r>
            <a:r>
              <a:rPr kumimoji="0" lang="en-US" sz="1600" b="0" i="0" u="none" strike="noStrike" kern="0" cap="none" spc="0" normalizeH="0" baseline="0" noProof="0" dirty="0" smtClean="0">
                <a:ln>
                  <a:noFill/>
                </a:ln>
                <a:solidFill>
                  <a:srgbClr val="000000"/>
                </a:solidFill>
                <a:effectLst/>
                <a:uLnTx/>
                <a:uFillTx/>
                <a:latin typeface="Calibri"/>
                <a:ea typeface="Calibri"/>
                <a:cs typeface="Calibri"/>
                <a:sym typeface="Calibri"/>
              </a:rPr>
              <a:t> birthday</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5938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17" descr="C:\Documents and Settings\weberpj\Local Settings\Temporary Internet Files\OLK1F7\HD Golden Logo.jpg"/>
          <p:cNvPicPr preferRelativeResize="0"/>
          <p:nvPr/>
        </p:nvPicPr>
        <p:blipFill rotWithShape="1">
          <a:blip r:embed="rId3">
            <a:alphaModFix/>
          </a:blip>
          <a:srcRect l="16960" t="18558" r="21761" b="22826"/>
          <a:stretch/>
        </p:blipFill>
        <p:spPr>
          <a:xfrm>
            <a:off x="8013928" y="-26376"/>
            <a:ext cx="1130072" cy="1066800"/>
          </a:xfrm>
          <a:prstGeom prst="rect">
            <a:avLst/>
          </a:prstGeom>
          <a:noFill/>
          <a:ln>
            <a:noFill/>
          </a:ln>
        </p:spPr>
      </p:pic>
      <p:sp>
        <p:nvSpPr>
          <p:cNvPr id="838" name="Google Shape;838;p17"/>
          <p:cNvSpPr txBox="1"/>
          <p:nvPr/>
        </p:nvSpPr>
        <p:spPr>
          <a:xfrm>
            <a:off x="-38100" y="220791"/>
            <a:ext cx="9144000" cy="715962"/>
          </a:xfrm>
          <a:prstGeom prst="rect">
            <a:avLst/>
          </a:prstGeom>
          <a:noFill/>
          <a:ln>
            <a:noFill/>
          </a:ln>
        </p:spPr>
        <p:txBody>
          <a:bodyPr spcFirstLastPara="1" wrap="square" lIns="91425" tIns="45700" rIns="91425" bIns="45700" anchor="t" anchorCtr="0">
            <a:noAutofit/>
          </a:bodyPr>
          <a:lstStyle/>
          <a:p>
            <a:pPr algn="ctr">
              <a:buSzPts val="4000"/>
              <a:buFont typeface="Calibri"/>
              <a:buNone/>
            </a:pPr>
            <a:r>
              <a:rPr lang="en-US" sz="4000" b="1" i="1" dirty="0" smtClean="0">
                <a:latin typeface="Calibri"/>
                <a:ea typeface="Calibri"/>
                <a:cs typeface="Calibri"/>
                <a:sym typeface="Calibri"/>
              </a:rPr>
              <a:t>Marine Corps History Division (HD)</a:t>
            </a:r>
            <a:endParaRPr sz="4000" b="1" i="1" dirty="0">
              <a:latin typeface="Calibri"/>
              <a:ea typeface="Calibri"/>
              <a:cs typeface="Calibri"/>
              <a:sym typeface="Calibri"/>
            </a:endParaRPr>
          </a:p>
        </p:txBody>
      </p:sp>
      <p:sp>
        <p:nvSpPr>
          <p:cNvPr id="840" name="Google Shape;840;p17"/>
          <p:cNvSpPr/>
          <p:nvPr/>
        </p:nvSpPr>
        <p:spPr>
          <a:xfrm>
            <a:off x="228600" y="1143000"/>
            <a:ext cx="8610600" cy="3493224"/>
          </a:xfrm>
          <a:prstGeom prst="rect">
            <a:avLst/>
          </a:prstGeom>
          <a:noFill/>
          <a:ln>
            <a:noFill/>
          </a:ln>
        </p:spPr>
        <p:txBody>
          <a:bodyPr spcFirstLastPara="1" wrap="square" lIns="91425" tIns="45700" rIns="91425" bIns="45700" anchor="t" anchorCtr="0">
            <a:spAutoFit/>
          </a:bodyPr>
          <a:lstStyle/>
          <a:p>
            <a:pPr>
              <a:spcAft>
                <a:spcPts val="600"/>
              </a:spcAft>
            </a:pPr>
            <a:r>
              <a:rPr lang="en-US" sz="2400" dirty="0" smtClean="0">
                <a:latin typeface="Calibri"/>
                <a:ea typeface="Calibri"/>
                <a:cs typeface="Calibri"/>
                <a:sym typeface="Calibri"/>
              </a:rPr>
              <a:t>Collects</a:t>
            </a:r>
            <a:r>
              <a:rPr lang="en-US" sz="2400" dirty="0">
                <a:latin typeface="Calibri"/>
                <a:ea typeface="Calibri"/>
                <a:cs typeface="Calibri"/>
                <a:sym typeface="Calibri"/>
              </a:rPr>
              <a:t>, preserves, and presents </a:t>
            </a:r>
            <a:r>
              <a:rPr lang="en-US" sz="2400" dirty="0" smtClean="0">
                <a:latin typeface="Calibri"/>
                <a:ea typeface="Calibri"/>
                <a:cs typeface="Calibri"/>
                <a:sym typeface="Calibri"/>
              </a:rPr>
              <a:t>historical </a:t>
            </a:r>
            <a:r>
              <a:rPr lang="en-US" sz="2400" dirty="0">
                <a:latin typeface="Calibri"/>
                <a:ea typeface="Calibri"/>
                <a:cs typeface="Calibri"/>
                <a:sym typeface="Calibri"/>
              </a:rPr>
              <a:t>information </a:t>
            </a:r>
            <a:r>
              <a:rPr lang="en-US" sz="2400" dirty="0" smtClean="0">
                <a:latin typeface="Calibri"/>
                <a:ea typeface="Calibri"/>
                <a:cs typeface="Calibri"/>
                <a:sym typeface="Calibri"/>
              </a:rPr>
              <a:t>to inform decision-making, conduct research, and write Marine Corps history.</a:t>
            </a:r>
          </a:p>
          <a:p>
            <a:pPr marL="342900" indent="-173038">
              <a:buFont typeface="Arial" panose="020B0604020202020204" pitchFamily="34" charset="0"/>
              <a:buChar char="•"/>
            </a:pPr>
            <a:r>
              <a:rPr lang="en-US" sz="2000" b="1" dirty="0" smtClean="0">
                <a:latin typeface="Calibri"/>
                <a:cs typeface="Calibri"/>
                <a:sym typeface="Calibri"/>
              </a:rPr>
              <a:t>Archives</a:t>
            </a:r>
            <a:r>
              <a:rPr lang="en-US" sz="2000" dirty="0" smtClean="0">
                <a:latin typeface="Calibri"/>
                <a:cs typeface="Calibri"/>
                <a:sym typeface="Calibri"/>
              </a:rPr>
              <a:t> - &gt;</a:t>
            </a:r>
            <a:r>
              <a:rPr lang="en-US" sz="2000" dirty="0">
                <a:latin typeface="Calibri"/>
                <a:cs typeface="Calibri"/>
                <a:sym typeface="Calibri"/>
              </a:rPr>
              <a:t>95% of </a:t>
            </a:r>
            <a:r>
              <a:rPr lang="en-US" sz="2000" dirty="0" smtClean="0">
                <a:latin typeface="Calibri"/>
                <a:cs typeface="Calibri"/>
                <a:sym typeface="Calibri"/>
              </a:rPr>
              <a:t>records </a:t>
            </a:r>
            <a:r>
              <a:rPr lang="en-US" sz="2000" dirty="0">
                <a:latin typeface="Calibri"/>
                <a:cs typeface="Calibri"/>
                <a:sym typeface="Calibri"/>
              </a:rPr>
              <a:t>declassified - available to all </a:t>
            </a:r>
            <a:r>
              <a:rPr lang="en-US" sz="2000" dirty="0" smtClean="0">
                <a:latin typeface="Calibri"/>
                <a:cs typeface="Calibri"/>
                <a:sym typeface="Calibri"/>
              </a:rPr>
              <a:t>researchers</a:t>
            </a:r>
          </a:p>
          <a:p>
            <a:pPr marL="517525" lvl="2" indent="-173038">
              <a:buFont typeface="Arial" panose="020B0604020202020204" pitchFamily="34" charset="0"/>
              <a:buChar char="•"/>
            </a:pPr>
            <a:r>
              <a:rPr lang="en-US" sz="1800" dirty="0" smtClean="0">
                <a:latin typeface="Calibri"/>
                <a:cs typeface="Calibri"/>
                <a:sym typeface="Calibri"/>
              </a:rPr>
              <a:t>Holdings </a:t>
            </a:r>
            <a:r>
              <a:rPr lang="en-US" sz="1800" dirty="0">
                <a:latin typeface="Calibri"/>
                <a:cs typeface="Calibri"/>
                <a:sym typeface="Calibri"/>
              </a:rPr>
              <a:t>estimated 20M pages, &gt;4M photographs, 30K maps. </a:t>
            </a:r>
          </a:p>
          <a:p>
            <a:pPr marL="517525" indent="-173038">
              <a:buFont typeface="Arial" panose="020B0604020202020204" pitchFamily="34" charset="0"/>
              <a:buChar char="•"/>
            </a:pPr>
            <a:r>
              <a:rPr lang="en-US" sz="1800" dirty="0">
                <a:latin typeface="Calibri"/>
                <a:cs typeface="Calibri"/>
                <a:sym typeface="Calibri"/>
              </a:rPr>
              <a:t>&gt;2M digitized record pages and photographs </a:t>
            </a:r>
            <a:r>
              <a:rPr lang="en-US" sz="1800" dirty="0" smtClean="0">
                <a:latin typeface="Calibri"/>
                <a:cs typeface="Calibri"/>
                <a:sym typeface="Calibri"/>
              </a:rPr>
              <a:t>(90</a:t>
            </a:r>
            <a:r>
              <a:rPr lang="en-US" sz="1800" dirty="0">
                <a:latin typeface="Calibri"/>
                <a:cs typeface="Calibri"/>
                <a:sym typeface="Calibri"/>
              </a:rPr>
              <a:t>% of all </a:t>
            </a:r>
            <a:r>
              <a:rPr lang="en-US" sz="1800" dirty="0" smtClean="0">
                <a:latin typeface="Calibri"/>
                <a:cs typeface="Calibri"/>
                <a:sym typeface="Calibri"/>
              </a:rPr>
              <a:t>Command Chronologies)</a:t>
            </a:r>
            <a:endParaRPr lang="en-US" sz="1800" dirty="0">
              <a:latin typeface="Calibri"/>
              <a:cs typeface="Calibri"/>
              <a:sym typeface="Calibri"/>
            </a:endParaRPr>
          </a:p>
          <a:p>
            <a:pPr marL="342900" indent="-173038">
              <a:buFont typeface="Arial" panose="020B0604020202020204" pitchFamily="34" charset="0"/>
              <a:buChar char="•"/>
            </a:pPr>
            <a:r>
              <a:rPr lang="en-US" sz="2000" b="1" dirty="0">
                <a:latin typeface="Calibri"/>
                <a:cs typeface="Calibri"/>
                <a:sym typeface="Calibri"/>
              </a:rPr>
              <a:t>Field </a:t>
            </a:r>
            <a:r>
              <a:rPr lang="en-US" sz="2000" b="1" dirty="0" smtClean="0">
                <a:latin typeface="Calibri"/>
                <a:cs typeface="Calibri"/>
                <a:sym typeface="Calibri"/>
              </a:rPr>
              <a:t>Historians </a:t>
            </a:r>
            <a:r>
              <a:rPr lang="en-US" sz="2000" dirty="0" smtClean="0">
                <a:latin typeface="Calibri"/>
                <a:cs typeface="Calibri"/>
                <a:sym typeface="Calibri"/>
              </a:rPr>
              <a:t>- Reserve </a:t>
            </a:r>
            <a:r>
              <a:rPr lang="en-US" sz="2000" dirty="0">
                <a:latin typeface="Calibri"/>
                <a:cs typeface="Calibri"/>
                <a:sym typeface="Calibri"/>
              </a:rPr>
              <a:t>Individual Mobilization </a:t>
            </a:r>
            <a:r>
              <a:rPr lang="en-US" sz="2000" dirty="0" err="1">
                <a:latin typeface="Calibri"/>
                <a:cs typeface="Calibri"/>
                <a:sym typeface="Calibri"/>
              </a:rPr>
              <a:t>Augmentees</a:t>
            </a:r>
            <a:r>
              <a:rPr lang="en-US" sz="2000" dirty="0">
                <a:latin typeface="Calibri"/>
                <a:cs typeface="Calibri"/>
                <a:sym typeface="Calibri"/>
              </a:rPr>
              <a:t> </a:t>
            </a:r>
          </a:p>
          <a:p>
            <a:pPr marL="517525" indent="-173038">
              <a:buFont typeface="Arial" panose="020B0604020202020204" pitchFamily="34" charset="0"/>
              <a:buChar char="•"/>
            </a:pPr>
            <a:r>
              <a:rPr lang="en-US" sz="1800" dirty="0" smtClean="0">
                <a:latin typeface="Calibri"/>
                <a:cs typeface="Calibri"/>
                <a:sym typeface="Calibri"/>
              </a:rPr>
              <a:t>HD’s </a:t>
            </a:r>
            <a:r>
              <a:rPr lang="en-US" sz="1800" dirty="0">
                <a:latin typeface="Calibri"/>
                <a:cs typeface="Calibri"/>
                <a:sym typeface="Calibri"/>
              </a:rPr>
              <a:t>“forward presence” with MEFs and operating units</a:t>
            </a:r>
          </a:p>
          <a:p>
            <a:pPr marL="517525" indent="-173038">
              <a:buFont typeface="Arial" panose="020B0604020202020204" pitchFamily="34" charset="0"/>
              <a:buChar char="•"/>
            </a:pPr>
            <a:r>
              <a:rPr lang="en-US" sz="1800" dirty="0" smtClean="0">
                <a:latin typeface="Calibri"/>
                <a:cs typeface="Calibri"/>
                <a:sym typeface="Calibri"/>
              </a:rPr>
              <a:t>Collect </a:t>
            </a:r>
            <a:r>
              <a:rPr lang="en-US" sz="1800" dirty="0">
                <a:latin typeface="Calibri"/>
                <a:cs typeface="Calibri"/>
                <a:sym typeface="Calibri"/>
              </a:rPr>
              <a:t>“real </a:t>
            </a:r>
            <a:r>
              <a:rPr lang="en-US" sz="1800" dirty="0" smtClean="0">
                <a:latin typeface="Calibri"/>
                <a:cs typeface="Calibri"/>
                <a:sym typeface="Calibri"/>
              </a:rPr>
              <a:t>time</a:t>
            </a:r>
            <a:r>
              <a:rPr lang="en-US" sz="1800" dirty="0">
                <a:latin typeface="Calibri"/>
                <a:cs typeface="Calibri"/>
                <a:sym typeface="Calibri"/>
              </a:rPr>
              <a:t>” </a:t>
            </a:r>
            <a:r>
              <a:rPr lang="en-US" sz="1800" dirty="0" smtClean="0">
                <a:latin typeface="Calibri"/>
                <a:cs typeface="Calibri"/>
                <a:sym typeface="Calibri"/>
              </a:rPr>
              <a:t>records and oral </a:t>
            </a:r>
            <a:r>
              <a:rPr lang="en-US" sz="1800" dirty="0">
                <a:latin typeface="Calibri"/>
                <a:cs typeface="Calibri"/>
                <a:sym typeface="Calibri"/>
              </a:rPr>
              <a:t>histories, </a:t>
            </a:r>
            <a:r>
              <a:rPr lang="en-US" sz="1800" dirty="0" smtClean="0">
                <a:latin typeface="Calibri"/>
                <a:cs typeface="Calibri"/>
                <a:sym typeface="Calibri"/>
              </a:rPr>
              <a:t>contribute written </a:t>
            </a:r>
            <a:r>
              <a:rPr lang="en-US" sz="1800" dirty="0">
                <a:latin typeface="Calibri"/>
                <a:cs typeface="Calibri"/>
                <a:sym typeface="Calibri"/>
              </a:rPr>
              <a:t>products</a:t>
            </a:r>
          </a:p>
          <a:p>
            <a:pPr marL="342900" indent="-173038">
              <a:buFont typeface="Arial" panose="020B0604020202020204" pitchFamily="34" charset="0"/>
              <a:buChar char="•"/>
            </a:pPr>
            <a:r>
              <a:rPr lang="en-US" sz="2000" b="1" dirty="0" smtClean="0">
                <a:latin typeface="Calibri"/>
                <a:cs typeface="Calibri"/>
                <a:sym typeface="Calibri"/>
              </a:rPr>
              <a:t>Histories </a:t>
            </a:r>
            <a:r>
              <a:rPr lang="en-US" sz="2000" dirty="0" smtClean="0">
                <a:latin typeface="Calibri"/>
                <a:cs typeface="Calibri"/>
                <a:sym typeface="Calibri"/>
              </a:rPr>
              <a:t>- </a:t>
            </a:r>
            <a:r>
              <a:rPr lang="en-US" sz="2000" dirty="0">
                <a:latin typeface="Calibri"/>
                <a:cs typeface="Calibri"/>
                <a:sym typeface="Calibri"/>
              </a:rPr>
              <a:t>research </a:t>
            </a:r>
            <a:r>
              <a:rPr lang="en-US" sz="2000" dirty="0" smtClean="0">
                <a:latin typeface="Calibri"/>
                <a:cs typeface="Calibri"/>
                <a:sym typeface="Calibri"/>
              </a:rPr>
              <a:t>and write official operational </a:t>
            </a:r>
            <a:r>
              <a:rPr lang="en-US" sz="2000" dirty="0">
                <a:latin typeface="Calibri"/>
                <a:cs typeface="Calibri"/>
                <a:sym typeface="Calibri"/>
              </a:rPr>
              <a:t>and institutional history</a:t>
            </a:r>
          </a:p>
          <a:p>
            <a:pPr marL="517525" indent="-173038">
              <a:buFont typeface="Arial" panose="020B0604020202020204" pitchFamily="34" charset="0"/>
              <a:buChar char="•"/>
            </a:pPr>
            <a:r>
              <a:rPr lang="en-US" sz="1800" dirty="0" smtClean="0">
                <a:latin typeface="Calibri"/>
                <a:cs typeface="Calibri"/>
                <a:sym typeface="Calibri"/>
              </a:rPr>
              <a:t>Multi-volume series</a:t>
            </a:r>
            <a:r>
              <a:rPr lang="en-US" sz="1800" dirty="0">
                <a:latin typeface="Calibri"/>
                <a:cs typeface="Calibri"/>
                <a:sym typeface="Calibri"/>
              </a:rPr>
              <a:t>; commemoratives, monographs, battle studies, </a:t>
            </a:r>
            <a:r>
              <a:rPr lang="en-US" sz="1800" dirty="0" smtClean="0">
                <a:latin typeface="Calibri"/>
                <a:cs typeface="Calibri"/>
                <a:sym typeface="Calibri"/>
              </a:rPr>
              <a:t>etc.</a:t>
            </a:r>
            <a:endParaRPr lang="en-US" sz="1800" dirty="0">
              <a:latin typeface="Calibri"/>
              <a:cs typeface="Calibri"/>
              <a:sym typeface="Calibri"/>
            </a:endParaRPr>
          </a:p>
          <a:p>
            <a:pPr marL="517525" indent="-173038">
              <a:buFont typeface="Arial" panose="020B0604020202020204" pitchFamily="34" charset="0"/>
              <a:buChar char="•"/>
            </a:pPr>
            <a:r>
              <a:rPr lang="en-US" sz="1800" dirty="0" smtClean="0">
                <a:latin typeface="Calibri"/>
                <a:cs typeface="Calibri"/>
                <a:sym typeface="Calibri"/>
              </a:rPr>
              <a:t>WWII </a:t>
            </a:r>
            <a:r>
              <a:rPr lang="en-US" sz="1800" dirty="0">
                <a:latin typeface="Calibri"/>
                <a:cs typeface="Calibri"/>
                <a:sym typeface="Calibri"/>
              </a:rPr>
              <a:t>“Red” Books, Vietnam </a:t>
            </a:r>
            <a:r>
              <a:rPr lang="en-US" sz="1800" dirty="0" smtClean="0">
                <a:latin typeface="Calibri"/>
                <a:cs typeface="Calibri"/>
                <a:sym typeface="Calibri"/>
              </a:rPr>
              <a:t>Series</a:t>
            </a:r>
            <a:r>
              <a:rPr lang="en-US" sz="1800" dirty="0">
                <a:latin typeface="Calibri"/>
                <a:cs typeface="Calibri"/>
                <a:sym typeface="Calibri"/>
              </a:rPr>
              <a:t>, </a:t>
            </a:r>
            <a:r>
              <a:rPr lang="en-US" sz="1800" i="1" dirty="0">
                <a:latin typeface="Calibri"/>
                <a:cs typeface="Calibri"/>
                <a:sym typeface="Calibri"/>
              </a:rPr>
              <a:t>Quantico: Crossroads of the Marine </a:t>
            </a:r>
            <a:r>
              <a:rPr lang="en-US" sz="1800" i="1" dirty="0" smtClean="0">
                <a:latin typeface="Calibri"/>
                <a:cs typeface="Calibri"/>
                <a:sym typeface="Calibri"/>
              </a:rPr>
              <a:t>Corps</a:t>
            </a:r>
            <a:endParaRPr lang="en-US" sz="1800" i="1" dirty="0">
              <a:latin typeface="Calibri"/>
              <a:cs typeface="Calibri"/>
              <a:sym typeface="Calibri"/>
            </a:endParaRPr>
          </a:p>
        </p:txBody>
      </p:sp>
      <p:pic>
        <p:nvPicPr>
          <p:cNvPr id="842" name="Google Shape;842;p17"/>
          <p:cNvPicPr preferRelativeResize="0"/>
          <p:nvPr/>
        </p:nvPicPr>
        <p:blipFill rotWithShape="1">
          <a:blip r:embed="rId4">
            <a:alphaModFix/>
          </a:blip>
          <a:srcRect l="32031" t="15625" r="31249" b="10416"/>
          <a:stretch/>
        </p:blipFill>
        <p:spPr>
          <a:xfrm>
            <a:off x="228600" y="4579003"/>
            <a:ext cx="1608138" cy="2133600"/>
          </a:xfrm>
          <a:prstGeom prst="rect">
            <a:avLst/>
          </a:prstGeom>
          <a:noFill/>
          <a:ln>
            <a:noFill/>
          </a:ln>
          <a:effectLst>
            <a:outerShdw blurRad="149987" dist="250190" dir="8460000" algn="ctr">
              <a:srgbClr val="000000">
                <a:alpha val="27843"/>
              </a:srgbClr>
            </a:outerShdw>
          </a:effectLst>
        </p:spPr>
      </p:pic>
      <p:sp>
        <p:nvSpPr>
          <p:cNvPr id="2" name="Rectangle 1"/>
          <p:cNvSpPr/>
          <p:nvPr/>
        </p:nvSpPr>
        <p:spPr>
          <a:xfrm>
            <a:off x="1727902" y="4961119"/>
            <a:ext cx="7416098" cy="1231106"/>
          </a:xfrm>
          <a:prstGeom prst="rect">
            <a:avLst/>
          </a:prstGeom>
        </p:spPr>
        <p:txBody>
          <a:bodyPr wrap="square" lIns="0" rIns="0">
            <a:spAutoFit/>
          </a:bodyPr>
          <a:lstStyle/>
          <a:p>
            <a:pPr marL="342900" indent="-173038">
              <a:buFont typeface="Arial" panose="020B0604020202020204" pitchFamily="34" charset="0"/>
              <a:buChar char="•"/>
            </a:pPr>
            <a:r>
              <a:rPr lang="en-US" sz="2000" b="1" dirty="0">
                <a:latin typeface="Calibri"/>
                <a:cs typeface="Calibri"/>
                <a:sym typeface="Calibri"/>
              </a:rPr>
              <a:t>Priorities</a:t>
            </a:r>
          </a:p>
          <a:p>
            <a:pPr marL="517525" lvl="1" indent="-173038">
              <a:buFont typeface="Arial" panose="020B0604020202020204" pitchFamily="34" charset="0"/>
              <a:buChar char="•"/>
            </a:pPr>
            <a:r>
              <a:rPr lang="en-US" sz="1800" dirty="0" smtClean="0">
                <a:latin typeface="Calibri"/>
                <a:cs typeface="Calibri"/>
                <a:sym typeface="Calibri"/>
              </a:rPr>
              <a:t>Digitize </a:t>
            </a:r>
            <a:r>
              <a:rPr lang="en-US" sz="1800" dirty="0">
                <a:latin typeface="Calibri"/>
                <a:cs typeface="Calibri"/>
                <a:sym typeface="Calibri"/>
              </a:rPr>
              <a:t>and </a:t>
            </a:r>
            <a:r>
              <a:rPr lang="en-US" sz="1800" dirty="0" smtClean="0">
                <a:latin typeface="Calibri"/>
                <a:cs typeface="Calibri"/>
                <a:sym typeface="Calibri"/>
              </a:rPr>
              <a:t>develop </a:t>
            </a:r>
            <a:r>
              <a:rPr lang="en-US" sz="1800" dirty="0">
                <a:latin typeface="Calibri"/>
                <a:cs typeface="Calibri"/>
                <a:sym typeface="Calibri"/>
              </a:rPr>
              <a:t>remote accessibility of archival collection</a:t>
            </a:r>
          </a:p>
          <a:p>
            <a:pPr marL="517525" lvl="1" indent="-173038">
              <a:buFont typeface="Arial" panose="020B0604020202020204" pitchFamily="34" charset="0"/>
              <a:buChar char="•"/>
            </a:pPr>
            <a:r>
              <a:rPr lang="en-US" sz="1800" dirty="0">
                <a:latin typeface="Calibri"/>
                <a:cs typeface="Calibri"/>
                <a:sym typeface="Calibri"/>
              </a:rPr>
              <a:t>Develop and execute collection plan for OIF, OEF, and current operations</a:t>
            </a:r>
          </a:p>
          <a:p>
            <a:pPr marL="517525" indent="-173038">
              <a:buFont typeface="Arial" panose="020B0604020202020204" pitchFamily="34" charset="0"/>
              <a:buChar char="•"/>
            </a:pPr>
            <a:r>
              <a:rPr lang="en-US" sz="1800" dirty="0" smtClean="0">
                <a:latin typeface="Calibri"/>
                <a:cs typeface="Calibri"/>
                <a:sym typeface="Calibri"/>
              </a:rPr>
              <a:t>Produce </a:t>
            </a:r>
            <a:r>
              <a:rPr lang="en-US" sz="1800" dirty="0">
                <a:latin typeface="Calibri"/>
                <a:cs typeface="Calibri"/>
                <a:sym typeface="Calibri"/>
              </a:rPr>
              <a:t>definitive history projects on OIF and OEF</a:t>
            </a:r>
            <a:endParaRPr lang="en-US" sz="1800" b="1" dirty="0">
              <a:latin typeface="Calibri"/>
              <a:cs typeface="Calibri"/>
              <a:sym typeface="Calibri"/>
            </a:endParaRPr>
          </a:p>
        </p:txBody>
      </p:sp>
    </p:spTree>
    <p:extLst>
      <p:ext uri="{BB962C8B-B14F-4D97-AF65-F5344CB8AC3E}">
        <p14:creationId xmlns:p14="http://schemas.microsoft.com/office/powerpoint/2010/main" val="17663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3" name="Google Shape;828;p16"/>
          <p:cNvSpPr txBox="1">
            <a:spLocks/>
          </p:cNvSpPr>
          <p:nvPr/>
        </p:nvSpPr>
        <p:spPr>
          <a:xfrm>
            <a:off x="228598" y="1051582"/>
            <a:ext cx="7496557" cy="56965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marR="0" lvl="0" indent="0" algn="just"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Calibri"/>
                <a:cs typeface="Calibri"/>
                <a:sym typeface="Calibri"/>
              </a:rPr>
              <a:t>Mission</a:t>
            </a:r>
            <a:r>
              <a:rPr kumimoji="0" lang="en-US" sz="2000" b="0" i="0" u="none" strike="noStrike" kern="0" cap="none" spc="0" normalizeH="0" baseline="0" noProof="0" dirty="0">
                <a:ln>
                  <a:noFill/>
                </a:ln>
                <a:solidFill>
                  <a:srgbClr val="000000"/>
                </a:solidFill>
                <a:effectLst/>
                <a:uLnTx/>
                <a:uFillTx/>
                <a:latin typeface="Calibri"/>
                <a:cs typeface="Calibri"/>
                <a:sym typeface="Calibri"/>
              </a:rPr>
              <a:t>: </a:t>
            </a:r>
            <a:r>
              <a:rPr kumimoji="0" lang="en-US" sz="1500" b="0" i="0" u="none" strike="noStrike" kern="0" cap="none" spc="0" normalizeH="0" baseline="0" noProof="0" dirty="0">
                <a:ln>
                  <a:noFill/>
                </a:ln>
                <a:solidFill>
                  <a:srgbClr val="000000"/>
                </a:solidFill>
                <a:effectLst/>
                <a:uLnTx/>
                <a:uFillTx/>
                <a:latin typeface="Calibri"/>
                <a:cs typeface="Calibri"/>
                <a:sym typeface="Calibri"/>
              </a:rPr>
              <a:t>MCUP publishes original scholarly, peer-reviewed research (books and journals) in military history, national security, international relations, and political science realms for worldwide communities. As an open access military publisher, MCUP disseminates these products to the Joint Force, research libraries, educational institutions, and scholars at no charge. The press also serves the faculty, staff, and students by publishing on topics related to the history, culture, politics, and future of the Corps and the U.S. military.</a:t>
            </a:r>
            <a:endParaRPr kumimoji="0" lang="en-US" sz="1500" b="0" i="0" u="none" strike="noStrike" kern="0" cap="none" spc="0" normalizeH="0" baseline="0" noProof="0" dirty="0">
              <a:ln>
                <a:noFill/>
              </a:ln>
              <a:solidFill>
                <a:srgbClr val="888888"/>
              </a:solidFill>
              <a:effectLst/>
              <a:uLnTx/>
              <a:uFillTx/>
              <a:latin typeface="Calibri"/>
              <a:cs typeface="Calibri"/>
              <a:sym typeface="Calibri"/>
            </a:endParaRPr>
          </a:p>
          <a:p>
            <a:pPr marL="0" marR="0" lvl="0" indent="0" algn="l" defTabSz="914400" rtl="0" eaLnBrk="1" fontAlgn="auto" latinLnBrk="0" hangingPunct="1">
              <a:lnSpc>
                <a:spcPct val="120000"/>
              </a:lnSpc>
              <a:spcBef>
                <a:spcPts val="30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Calibri"/>
                <a:cs typeface="Calibri"/>
                <a:sym typeface="Calibri"/>
              </a:rPr>
              <a:t>Background</a:t>
            </a:r>
            <a:r>
              <a:rPr kumimoji="0" lang="en-US" sz="2000" b="0" i="0" u="none" strike="noStrike" kern="0" cap="none" spc="0" normalizeH="0" baseline="0" noProof="0" dirty="0">
                <a:ln>
                  <a:noFill/>
                </a:ln>
                <a:solidFill>
                  <a:srgbClr val="000000"/>
                </a:solidFill>
                <a:effectLst/>
                <a:uLnTx/>
                <a:uFillTx/>
                <a:latin typeface="Calibri"/>
                <a:cs typeface="Calibri"/>
                <a:sym typeface="Calibri"/>
              </a:rPr>
              <a:t>: </a:t>
            </a:r>
          </a:p>
          <a:p>
            <a:pPr marL="342900" marR="0" lvl="4" indent="-342900" algn="just" defTabSz="914400" rtl="0" eaLnBrk="1" fontAlgn="auto" latinLnBrk="0" hangingPunct="1">
              <a:lnSpc>
                <a:spcPct val="100000"/>
              </a:lnSpc>
              <a:spcBef>
                <a:spcPts val="0"/>
              </a:spcBef>
              <a:spcAft>
                <a:spcPts val="0"/>
              </a:spcAft>
              <a:buClr>
                <a:srgbClr val="000000"/>
              </a:buClr>
              <a:buSzPts val="2000"/>
              <a:buFont typeface="Courier New" panose="02070309020205020404" pitchFamily="49" charset="0"/>
              <a:buChar char="o"/>
              <a:tabLst/>
              <a:defRPr/>
            </a:pPr>
            <a:r>
              <a:rPr kumimoji="0" lang="en-US" sz="1500" b="0" i="0" u="none" strike="noStrike" kern="0" cap="none" spc="0" normalizeH="0" baseline="0" noProof="0" dirty="0">
                <a:ln>
                  <a:noFill/>
                </a:ln>
                <a:solidFill>
                  <a:srgbClr val="000000"/>
                </a:solidFill>
                <a:effectLst/>
                <a:uLnTx/>
                <a:uFillTx/>
                <a:latin typeface="Calibri"/>
                <a:cs typeface="Calibri"/>
                <a:sym typeface="Calibri"/>
              </a:rPr>
              <a:t>Fully accredited member of the Association of University Presses; Committee on Publication Ethics (forthcoming)</a:t>
            </a:r>
          </a:p>
          <a:p>
            <a:pPr marL="342900" marR="0" lvl="4" indent="-342900" algn="just" defTabSz="914400" rtl="0" eaLnBrk="1" fontAlgn="auto" latinLnBrk="0" hangingPunct="1">
              <a:lnSpc>
                <a:spcPct val="100000"/>
              </a:lnSpc>
              <a:spcBef>
                <a:spcPts val="0"/>
              </a:spcBef>
              <a:spcAft>
                <a:spcPts val="0"/>
              </a:spcAft>
              <a:buClr>
                <a:srgbClr val="000000"/>
              </a:buClr>
              <a:buSzPts val="2000"/>
              <a:buFont typeface="Courier New" panose="02070309020205020404" pitchFamily="49" charset="0"/>
              <a:buChar char="o"/>
              <a:tabLst/>
              <a:defRPr/>
            </a:pPr>
            <a:r>
              <a:rPr kumimoji="0" lang="en-US" sz="1500" b="0" i="0" u="none" strike="noStrike" kern="0" cap="none" spc="0" normalizeH="0" baseline="0" noProof="0" dirty="0">
                <a:ln>
                  <a:noFill/>
                </a:ln>
                <a:solidFill>
                  <a:srgbClr val="000000"/>
                </a:solidFill>
                <a:effectLst/>
                <a:uLnTx/>
                <a:uFillTx/>
                <a:latin typeface="Calibri"/>
                <a:cs typeface="Calibri"/>
                <a:sym typeface="Calibri"/>
              </a:rPr>
              <a:t>Publishes four scholarly journals and 10+ scholarly monographs annually</a:t>
            </a:r>
          </a:p>
          <a:p>
            <a:pPr marL="342900" marR="0" lvl="3" indent="-342900" algn="just" defTabSz="914400" rtl="0" eaLnBrk="1" fontAlgn="auto" latinLnBrk="0" hangingPunct="1">
              <a:lnSpc>
                <a:spcPct val="100000"/>
              </a:lnSpc>
              <a:spcBef>
                <a:spcPts val="0"/>
              </a:spcBef>
              <a:spcAft>
                <a:spcPts val="0"/>
              </a:spcAft>
              <a:buClr>
                <a:srgbClr val="000000"/>
              </a:buClr>
              <a:buSzPts val="2000"/>
              <a:buFont typeface="Courier New" panose="02070309020205020404" pitchFamily="49" charset="0"/>
              <a:buChar char="o"/>
              <a:tabLst/>
              <a:defRPr/>
            </a:pPr>
            <a:r>
              <a:rPr kumimoji="0" lang="en-US" sz="1500" b="0" i="0" u="none" strike="noStrike" kern="0" cap="none" spc="0" normalizeH="0" baseline="0" noProof="0" dirty="0">
                <a:ln>
                  <a:noFill/>
                </a:ln>
                <a:solidFill>
                  <a:srgbClr val="000000"/>
                </a:solidFill>
                <a:effectLst/>
                <a:uLnTx/>
                <a:uFillTx/>
                <a:latin typeface="Calibri"/>
                <a:cs typeface="Calibri"/>
                <a:sym typeface="Calibri"/>
              </a:rPr>
              <a:t>Content aggregated/hosted on exclusive, scholarly databases: EBSCO, ProQuest, </a:t>
            </a:r>
            <a:r>
              <a:rPr kumimoji="0" lang="en-US" sz="1500" b="0" i="0" u="none" strike="noStrike" kern="0" cap="none" spc="0" normalizeH="0" baseline="0" noProof="0" dirty="0" err="1">
                <a:ln>
                  <a:noFill/>
                </a:ln>
                <a:solidFill>
                  <a:srgbClr val="000000"/>
                </a:solidFill>
                <a:effectLst/>
                <a:uLnTx/>
                <a:uFillTx/>
                <a:latin typeface="Calibri"/>
                <a:cs typeface="Calibri"/>
                <a:sym typeface="Calibri"/>
              </a:rPr>
              <a:t>ProjectMUSE</a:t>
            </a:r>
            <a:r>
              <a:rPr kumimoji="0" lang="en-US" sz="1500" b="0" i="0" u="none" strike="noStrike" kern="0" cap="none" spc="0" normalizeH="0" baseline="0" noProof="0" dirty="0">
                <a:ln>
                  <a:noFill/>
                </a:ln>
                <a:solidFill>
                  <a:srgbClr val="000000"/>
                </a:solidFill>
                <a:effectLst/>
                <a:uLnTx/>
                <a:uFillTx/>
                <a:latin typeface="Calibri"/>
                <a:cs typeface="Calibri"/>
                <a:sym typeface="Calibri"/>
              </a:rPr>
              <a:t>, Scopus, Directory of Open Access Books, and </a:t>
            </a:r>
            <a:r>
              <a:rPr kumimoji="0" lang="en-US" sz="1500" b="0" i="0" u="none" strike="noStrike" kern="0" cap="none" spc="0" normalizeH="0" baseline="0" noProof="0" dirty="0" err="1">
                <a:ln>
                  <a:noFill/>
                </a:ln>
                <a:solidFill>
                  <a:srgbClr val="000000"/>
                </a:solidFill>
                <a:effectLst/>
                <a:uLnTx/>
                <a:uFillTx/>
                <a:latin typeface="Calibri"/>
                <a:cs typeface="Calibri"/>
                <a:sym typeface="Calibri"/>
              </a:rPr>
              <a:t>ScienceOpen</a:t>
            </a:r>
            <a:r>
              <a:rPr kumimoji="0" lang="en-US" sz="1500" b="0" i="0" u="none" strike="noStrike" kern="0" cap="none" spc="0" normalizeH="0" baseline="0" noProof="0" dirty="0">
                <a:ln>
                  <a:noFill/>
                </a:ln>
                <a:solidFill>
                  <a:srgbClr val="000000"/>
                </a:solidFill>
                <a:effectLst/>
                <a:uLnTx/>
                <a:uFillTx/>
                <a:latin typeface="Calibri"/>
                <a:cs typeface="Calibri"/>
                <a:sym typeface="Calibri"/>
              </a:rPr>
              <a:t> (forthcoming)</a:t>
            </a:r>
          </a:p>
          <a:p>
            <a:pPr marL="342900" marR="0" lvl="3" indent="-342900" algn="just" defTabSz="914400" rtl="0" eaLnBrk="1" fontAlgn="auto" latinLnBrk="0" hangingPunct="1">
              <a:lnSpc>
                <a:spcPct val="100000"/>
              </a:lnSpc>
              <a:spcBef>
                <a:spcPts val="0"/>
              </a:spcBef>
              <a:spcAft>
                <a:spcPts val="0"/>
              </a:spcAft>
              <a:buClr>
                <a:srgbClr val="000000"/>
              </a:buClr>
              <a:buSzPts val="2000"/>
              <a:buFont typeface="Courier New" panose="02070309020205020404" pitchFamily="49" charset="0"/>
              <a:buChar char="o"/>
              <a:tabLst/>
              <a:defRPr/>
            </a:pPr>
            <a:r>
              <a:rPr kumimoji="0" lang="en-US" sz="1500" b="0" i="0" u="none" strike="noStrike" kern="0" cap="none" spc="0" normalizeH="0" baseline="0" noProof="0" dirty="0">
                <a:ln>
                  <a:noFill/>
                </a:ln>
                <a:solidFill>
                  <a:srgbClr val="000000"/>
                </a:solidFill>
                <a:effectLst/>
                <a:uLnTx/>
                <a:uFillTx/>
                <a:latin typeface="Calibri"/>
                <a:cs typeface="Calibri"/>
                <a:sym typeface="Calibri"/>
              </a:rPr>
              <a:t>Two titles on Commandant’s Professional Reading List—</a:t>
            </a:r>
            <a:r>
              <a:rPr kumimoji="0" lang="en-US" sz="1500" b="0" i="1" u="none" strike="noStrike" kern="0" cap="none" spc="0" normalizeH="0" baseline="0" noProof="0" dirty="0">
                <a:ln>
                  <a:noFill/>
                </a:ln>
                <a:solidFill>
                  <a:srgbClr val="000000"/>
                </a:solidFill>
                <a:effectLst/>
                <a:uLnTx/>
                <a:uFillTx/>
                <a:latin typeface="Calibri"/>
                <a:cs typeface="Calibri"/>
                <a:sym typeface="Calibri"/>
              </a:rPr>
              <a:t>Journal of Advanced Military Studies</a:t>
            </a:r>
            <a:r>
              <a:rPr kumimoji="0" lang="en-US" sz="1500" b="0" i="0" u="none" strike="noStrike" kern="0" cap="none" spc="0" normalizeH="0" baseline="0" noProof="0" dirty="0">
                <a:ln>
                  <a:noFill/>
                </a:ln>
                <a:solidFill>
                  <a:srgbClr val="000000"/>
                </a:solidFill>
                <a:effectLst/>
                <a:uLnTx/>
                <a:uFillTx/>
                <a:latin typeface="Calibri"/>
                <a:cs typeface="Calibri"/>
                <a:sym typeface="Calibri"/>
              </a:rPr>
              <a:t> and </a:t>
            </a:r>
            <a:r>
              <a:rPr kumimoji="0" lang="en-US" sz="1500" b="0" i="1" u="none" strike="noStrike" kern="0" cap="none" spc="0" normalizeH="0" baseline="0" noProof="0" dirty="0">
                <a:ln>
                  <a:noFill/>
                </a:ln>
                <a:solidFill>
                  <a:srgbClr val="000000"/>
                </a:solidFill>
                <a:effectLst/>
                <a:uLnTx/>
                <a:uFillTx/>
                <a:latin typeface="Calibri"/>
                <a:cs typeface="Calibri"/>
                <a:sym typeface="Calibri"/>
              </a:rPr>
              <a:t>A New Conception of War</a:t>
            </a:r>
            <a:r>
              <a:rPr kumimoji="0" lang="en-US" sz="1500" b="0" i="0" u="none" strike="noStrike" kern="0" cap="none" spc="0" normalizeH="0" baseline="0" noProof="0" dirty="0">
                <a:ln>
                  <a:noFill/>
                </a:ln>
                <a:solidFill>
                  <a:srgbClr val="000000"/>
                </a:solidFill>
                <a:effectLst/>
                <a:uLnTx/>
                <a:uFillTx/>
                <a:latin typeface="Calibri"/>
                <a:cs typeface="Calibri"/>
                <a:sym typeface="Calibri"/>
              </a:rPr>
              <a:t>—two more books in recommendation package.</a:t>
            </a:r>
          </a:p>
          <a:p>
            <a:pPr marL="342900" marR="0" lvl="3" indent="-342900" algn="just" defTabSz="914400" rtl="0" eaLnBrk="1" fontAlgn="auto" latinLnBrk="0" hangingPunct="1">
              <a:lnSpc>
                <a:spcPct val="100000"/>
              </a:lnSpc>
              <a:spcBef>
                <a:spcPts val="0"/>
              </a:spcBef>
              <a:spcAft>
                <a:spcPts val="0"/>
              </a:spcAft>
              <a:buClr>
                <a:srgbClr val="000000"/>
              </a:buClr>
              <a:buSzPts val="2000"/>
              <a:buFont typeface="Courier New" panose="02070309020205020404" pitchFamily="49" charset="0"/>
              <a:buChar char="o"/>
              <a:tabLst/>
              <a:defRPr/>
            </a:pPr>
            <a:r>
              <a:rPr kumimoji="0" lang="en-US" sz="1500" b="0" i="0" u="none" strike="noStrike" kern="0" cap="none" spc="0" normalizeH="0" baseline="0" noProof="0" dirty="0">
                <a:ln>
                  <a:noFill/>
                </a:ln>
                <a:solidFill>
                  <a:srgbClr val="000000"/>
                </a:solidFill>
                <a:effectLst/>
                <a:uLnTx/>
                <a:uFillTx/>
                <a:latin typeface="Calibri"/>
                <a:cs typeface="Calibri"/>
                <a:sym typeface="Calibri"/>
              </a:rPr>
              <a:t>Outreach: 200-300 website visitors daily, 30,000+ pub downloads monthly, site visitors from 150+ countries/territories annually.</a:t>
            </a:r>
            <a:endParaRPr kumimoji="0" lang="en-US" sz="1500" b="0" i="0" u="none" strike="noStrike" kern="0" cap="none" spc="0" normalizeH="0" baseline="0" noProof="0" dirty="0">
              <a:ln>
                <a:noFill/>
              </a:ln>
              <a:solidFill>
                <a:srgbClr val="888888"/>
              </a:solidFill>
              <a:effectLst/>
              <a:uLnTx/>
              <a:uFillTx/>
              <a:latin typeface="Calibri"/>
              <a:cs typeface="Calibri"/>
              <a:sym typeface="Calibri"/>
            </a:endParaRPr>
          </a:p>
          <a:p>
            <a:pPr marL="0" marR="0" lvl="0" indent="0" algn="just" defTabSz="914400" rtl="0" eaLnBrk="1" fontAlgn="auto" latinLnBrk="0" hangingPunct="1">
              <a:lnSpc>
                <a:spcPct val="120000"/>
              </a:lnSpc>
              <a:spcBef>
                <a:spcPts val="30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Calibri"/>
                <a:cs typeface="Calibri"/>
                <a:sym typeface="Calibri"/>
              </a:rPr>
              <a:t>Annual Objectives</a:t>
            </a:r>
            <a:r>
              <a:rPr kumimoji="0" lang="en-US" sz="2000" b="0" i="0" u="none" strike="noStrike" kern="0" cap="none" spc="0" normalizeH="0" baseline="0" noProof="0" dirty="0">
                <a:ln>
                  <a:noFill/>
                </a:ln>
                <a:solidFill>
                  <a:srgbClr val="000000"/>
                </a:solidFill>
                <a:effectLst/>
                <a:uLnTx/>
                <a:uFillTx/>
                <a:latin typeface="Calibri"/>
                <a:cs typeface="Calibri"/>
                <a:sym typeface="Calibri"/>
              </a:rPr>
              <a:t>:</a:t>
            </a:r>
            <a:endParaRPr kumimoji="0" lang="en-US" sz="3200" b="0" i="0" u="none" strike="noStrike" kern="0" cap="none" spc="0" normalizeH="0" baseline="0" noProof="0" dirty="0">
              <a:ln>
                <a:noFill/>
              </a:ln>
              <a:solidFill>
                <a:srgbClr val="888888"/>
              </a:solidFill>
              <a:effectLst/>
              <a:uLnTx/>
              <a:uFillTx/>
              <a:latin typeface="Calibri"/>
              <a:cs typeface="Calibri"/>
              <a:sym typeface="Calibri"/>
            </a:endParaRPr>
          </a:p>
          <a:p>
            <a:pPr marL="285750" marR="0" lvl="0" indent="-285750" algn="just" defTabSz="914400" rtl="0" eaLnBrk="1" fontAlgn="auto" latinLnBrk="0" hangingPunct="1">
              <a:lnSpc>
                <a:spcPct val="100000"/>
              </a:lnSpc>
              <a:spcBef>
                <a:spcPts val="0"/>
              </a:spcBef>
              <a:spcAft>
                <a:spcPts val="0"/>
              </a:spcAft>
              <a:buClr>
                <a:srgbClr val="000000"/>
              </a:buClr>
              <a:buSzPts val="2000"/>
              <a:buFont typeface="Courier New" panose="02070309020205020404" pitchFamily="49" charset="0"/>
              <a:buChar char="o"/>
              <a:tabLst/>
              <a:defRPr/>
            </a:pPr>
            <a:r>
              <a:rPr kumimoji="0" lang="en-US" sz="1500" b="0" i="0" u="none" strike="noStrike" kern="0" cap="none" spc="0" normalizeH="0" baseline="0" noProof="0" dirty="0">
                <a:ln>
                  <a:noFill/>
                </a:ln>
                <a:solidFill>
                  <a:srgbClr val="000000"/>
                </a:solidFill>
                <a:effectLst/>
                <a:uLnTx/>
                <a:uFillTx/>
                <a:latin typeface="Calibri"/>
                <a:cs typeface="Calibri"/>
                <a:sym typeface="Calibri"/>
              </a:rPr>
              <a:t>Digital and print distribution of 10-15 journals and books for three imprints annually—MCUP, MCU, and History Division</a:t>
            </a:r>
          </a:p>
          <a:p>
            <a:pPr marL="285750" marR="0" lvl="0" indent="-285750" algn="just" defTabSz="914400" rtl="0" eaLnBrk="1" fontAlgn="auto" latinLnBrk="0" hangingPunct="1">
              <a:lnSpc>
                <a:spcPct val="100000"/>
              </a:lnSpc>
              <a:spcBef>
                <a:spcPts val="0"/>
              </a:spcBef>
              <a:spcAft>
                <a:spcPts val="0"/>
              </a:spcAft>
              <a:buClr>
                <a:srgbClr val="000000"/>
              </a:buClr>
              <a:buSzPts val="2000"/>
              <a:buFont typeface="Courier New" panose="02070309020205020404" pitchFamily="49" charset="0"/>
              <a:buChar char="o"/>
              <a:tabLst/>
              <a:defRPr/>
            </a:pPr>
            <a:r>
              <a:rPr kumimoji="0" lang="en-US" sz="1500" b="0" i="0" u="none" strike="noStrike" kern="0" cap="none" spc="0" normalizeH="0" baseline="0" noProof="0" dirty="0">
                <a:ln>
                  <a:noFill/>
                </a:ln>
                <a:solidFill>
                  <a:srgbClr val="000000"/>
                </a:solidFill>
                <a:effectLst/>
                <a:uLnTx/>
                <a:uFillTx/>
                <a:latin typeface="Calibri"/>
                <a:cs typeface="Calibri"/>
                <a:sym typeface="Calibri"/>
              </a:rPr>
              <a:t>Publish original, open access scholarly content that supports annual accreditation requirements, the university’s curriculum and outreach efforts, and the Service’s mission</a:t>
            </a:r>
          </a:p>
          <a:p>
            <a:pPr marL="285750" marR="0" lvl="0" indent="-285750" algn="just" defTabSz="914400" rtl="0" eaLnBrk="1" fontAlgn="auto" latinLnBrk="0" hangingPunct="1">
              <a:lnSpc>
                <a:spcPct val="100000"/>
              </a:lnSpc>
              <a:spcBef>
                <a:spcPts val="0"/>
              </a:spcBef>
              <a:spcAft>
                <a:spcPts val="0"/>
              </a:spcAft>
              <a:buClr>
                <a:srgbClr val="000000"/>
              </a:buClr>
              <a:buSzPts val="2000"/>
              <a:buFont typeface="Courier New" panose="02070309020205020404" pitchFamily="49" charset="0"/>
              <a:buChar char="o"/>
              <a:tabLst/>
              <a:defRPr/>
            </a:pPr>
            <a:r>
              <a:rPr kumimoji="0" lang="en-US" sz="1500" b="0" i="0" u="none" strike="noStrike" kern="0" cap="none" spc="0" normalizeH="0" baseline="0" noProof="0" dirty="0">
                <a:ln>
                  <a:noFill/>
                </a:ln>
                <a:solidFill>
                  <a:srgbClr val="000000"/>
                </a:solidFill>
                <a:effectLst/>
                <a:uLnTx/>
                <a:uFillTx/>
                <a:latin typeface="Calibri"/>
                <a:cs typeface="Calibri"/>
                <a:sym typeface="Calibri"/>
              </a:rPr>
              <a:t>Provide all content in multiple digital formats—html, pdf, </a:t>
            </a:r>
            <a:r>
              <a:rPr kumimoji="0" lang="en-US" sz="1500" b="0" i="0" u="none" strike="noStrike" kern="0" cap="none" spc="0" normalizeH="0" baseline="0" noProof="0" dirty="0" err="1">
                <a:ln>
                  <a:noFill/>
                </a:ln>
                <a:solidFill>
                  <a:srgbClr val="000000"/>
                </a:solidFill>
                <a:effectLst/>
                <a:uLnTx/>
                <a:uFillTx/>
                <a:latin typeface="Calibri"/>
                <a:cs typeface="Calibri"/>
                <a:sym typeface="Calibri"/>
              </a:rPr>
              <a:t>ePUB</a:t>
            </a:r>
            <a:r>
              <a:rPr kumimoji="0" lang="en-US" sz="1500" b="0" i="0" u="none" strike="noStrike" kern="0" cap="none" spc="0" normalizeH="0" baseline="0" noProof="0" dirty="0">
                <a:ln>
                  <a:noFill/>
                </a:ln>
                <a:solidFill>
                  <a:srgbClr val="000000"/>
                </a:solidFill>
                <a:effectLst/>
                <a:uLnTx/>
                <a:uFillTx/>
                <a:latin typeface="Calibri"/>
                <a:cs typeface="Calibri"/>
                <a:sym typeface="Calibri"/>
              </a:rPr>
              <a:t>, audio, etc.—on the MCUP platform </a:t>
            </a:r>
            <a:r>
              <a:rPr kumimoji="0" lang="en-US" sz="1500" b="1" i="0" u="none" strike="noStrike" kern="0" cap="none" spc="0" normalizeH="0" baseline="0" noProof="0" dirty="0" err="1">
                <a:ln>
                  <a:noFill/>
                </a:ln>
                <a:solidFill>
                  <a:srgbClr val="000000"/>
                </a:solidFill>
                <a:effectLst/>
                <a:uLnTx/>
                <a:uFillTx/>
                <a:latin typeface="Calibri"/>
                <a:cs typeface="Calibri"/>
                <a:sym typeface="Calibri"/>
              </a:rPr>
              <a:t>www.usmcu.edu</a:t>
            </a:r>
            <a:r>
              <a:rPr kumimoji="0" lang="en-US" sz="1500" b="1" i="0" u="none" strike="noStrike" kern="0" cap="none" spc="0" normalizeH="0" baseline="0" noProof="0" dirty="0">
                <a:ln>
                  <a:noFill/>
                </a:ln>
                <a:solidFill>
                  <a:srgbClr val="000000"/>
                </a:solidFill>
                <a:effectLst/>
                <a:uLnTx/>
                <a:uFillTx/>
                <a:latin typeface="Calibri"/>
                <a:cs typeface="Calibri"/>
                <a:sym typeface="Calibri"/>
              </a:rPr>
              <a:t>/</a:t>
            </a:r>
            <a:r>
              <a:rPr kumimoji="0" lang="en-US" sz="1500" b="1" i="0" u="none" strike="noStrike" kern="0" cap="none" spc="0" normalizeH="0" baseline="0" noProof="0" dirty="0" err="1">
                <a:ln>
                  <a:noFill/>
                </a:ln>
                <a:solidFill>
                  <a:srgbClr val="000000"/>
                </a:solidFill>
                <a:effectLst/>
                <a:uLnTx/>
                <a:uFillTx/>
                <a:latin typeface="Calibri"/>
                <a:cs typeface="Calibri"/>
                <a:sym typeface="Calibri"/>
              </a:rPr>
              <a:t>mcupress</a:t>
            </a:r>
            <a:endParaRPr kumimoji="0" lang="en-US" sz="15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838" name="Google Shape;838;p17"/>
          <p:cNvSpPr txBox="1"/>
          <p:nvPr/>
        </p:nvSpPr>
        <p:spPr>
          <a:xfrm>
            <a:off x="852754" y="152400"/>
            <a:ext cx="8291245" cy="7159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Calibri"/>
              <a:buNone/>
              <a:tabLst/>
              <a:defRPr/>
            </a:pPr>
            <a:r>
              <a:rPr kumimoji="0" lang="en-US" sz="4000" b="1" i="1" u="none" strike="noStrike" kern="0" cap="none" spc="0" normalizeH="0" baseline="0" noProof="0" dirty="0">
                <a:ln>
                  <a:noFill/>
                </a:ln>
                <a:solidFill>
                  <a:srgbClr val="000000"/>
                </a:solidFill>
                <a:effectLst/>
                <a:uLnTx/>
                <a:uFillTx/>
                <a:latin typeface="Calibri"/>
                <a:ea typeface="Calibri"/>
                <a:cs typeface="Calibri"/>
                <a:sym typeface="Calibri"/>
              </a:rPr>
              <a:t>Marine Corps University Press</a:t>
            </a:r>
            <a:endParaRPr kumimoji="0" sz="4000" b="1" i="1"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xmlns="" id="{87281FAE-1898-2644-B442-FC2534718E4B}"/>
              </a:ext>
            </a:extLst>
          </p:cNvPr>
          <p:cNvPicPr>
            <a:picLocks noChangeAspect="1"/>
          </p:cNvPicPr>
          <p:nvPr/>
        </p:nvPicPr>
        <p:blipFill>
          <a:blip r:embed="rId3"/>
          <a:stretch>
            <a:fillRect/>
          </a:stretch>
        </p:blipFill>
        <p:spPr>
          <a:xfrm>
            <a:off x="7711440" y="206946"/>
            <a:ext cx="1280160" cy="661416"/>
          </a:xfrm>
          <a:prstGeom prst="rect">
            <a:avLst/>
          </a:prstGeom>
        </p:spPr>
      </p:pic>
      <p:pic>
        <p:nvPicPr>
          <p:cNvPr id="5" name="Picture 4">
            <a:extLst>
              <a:ext uri="{FF2B5EF4-FFF2-40B4-BE49-F238E27FC236}">
                <a16:creationId xmlns:a16="http://schemas.microsoft.com/office/drawing/2014/main" xmlns="" id="{93F415AC-8500-F646-ACA1-3A95A0BC9710}"/>
              </a:ext>
            </a:extLst>
          </p:cNvPr>
          <p:cNvPicPr>
            <a:picLocks noChangeAspect="1"/>
          </p:cNvPicPr>
          <p:nvPr/>
        </p:nvPicPr>
        <p:blipFill>
          <a:blip r:embed="rId4"/>
          <a:stretch>
            <a:fillRect/>
          </a:stretch>
        </p:blipFill>
        <p:spPr>
          <a:xfrm>
            <a:off x="7714523" y="4784649"/>
            <a:ext cx="1252728" cy="2004365"/>
          </a:xfrm>
          <a:prstGeom prst="rect">
            <a:avLst/>
          </a:prstGeom>
          <a:ln>
            <a:solidFill>
              <a:schemeClr val="tx1"/>
            </a:solidFill>
          </a:ln>
        </p:spPr>
      </p:pic>
      <p:pic>
        <p:nvPicPr>
          <p:cNvPr id="8" name="Picture 7">
            <a:extLst>
              <a:ext uri="{FF2B5EF4-FFF2-40B4-BE49-F238E27FC236}">
                <a16:creationId xmlns:a16="http://schemas.microsoft.com/office/drawing/2014/main" xmlns="" id="{2A049B37-A27B-D74F-8C1C-69FBDBC5D359}"/>
              </a:ext>
            </a:extLst>
          </p:cNvPr>
          <p:cNvPicPr>
            <a:picLocks noChangeAspect="1"/>
          </p:cNvPicPr>
          <p:nvPr/>
        </p:nvPicPr>
        <p:blipFill>
          <a:blip r:embed="rId5"/>
          <a:stretch>
            <a:fillRect/>
          </a:stretch>
        </p:blipFill>
        <p:spPr>
          <a:xfrm>
            <a:off x="7714523" y="1205328"/>
            <a:ext cx="1252728" cy="1621177"/>
          </a:xfrm>
          <a:prstGeom prst="rect">
            <a:avLst/>
          </a:prstGeom>
          <a:ln>
            <a:solidFill>
              <a:schemeClr val="tx1"/>
            </a:solidFill>
          </a:ln>
        </p:spPr>
      </p:pic>
      <p:pic>
        <p:nvPicPr>
          <p:cNvPr id="11" name="Picture 10">
            <a:extLst>
              <a:ext uri="{FF2B5EF4-FFF2-40B4-BE49-F238E27FC236}">
                <a16:creationId xmlns:a16="http://schemas.microsoft.com/office/drawing/2014/main" xmlns="" id="{1EB8F78E-2CA5-6545-BFE0-7DCFC204BAE5}"/>
              </a:ext>
            </a:extLst>
          </p:cNvPr>
          <p:cNvPicPr>
            <a:picLocks noChangeAspect="1"/>
          </p:cNvPicPr>
          <p:nvPr/>
        </p:nvPicPr>
        <p:blipFill>
          <a:blip r:embed="rId6"/>
          <a:stretch>
            <a:fillRect/>
          </a:stretch>
        </p:blipFill>
        <p:spPr>
          <a:xfrm>
            <a:off x="7725156" y="2898429"/>
            <a:ext cx="1252728" cy="1814296"/>
          </a:xfrm>
          <a:prstGeom prst="rect">
            <a:avLst/>
          </a:prstGeom>
          <a:ln>
            <a:solidFill>
              <a:schemeClr val="tx1"/>
            </a:solidFill>
          </a:ln>
        </p:spPr>
      </p:pic>
    </p:spTree>
    <p:extLst>
      <p:ext uri="{BB962C8B-B14F-4D97-AF65-F5344CB8AC3E}">
        <p14:creationId xmlns:p14="http://schemas.microsoft.com/office/powerpoint/2010/main" val="741295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
          <p:cNvSpPr txBox="1">
            <a:spLocks noGrp="1"/>
          </p:cNvSpPr>
          <p:nvPr>
            <p:ph type="title"/>
          </p:nvPr>
        </p:nvSpPr>
        <p:spPr>
          <a:xfrm>
            <a:off x="609600" y="152400"/>
            <a:ext cx="8229600" cy="723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000"/>
              <a:buFont typeface="Calibri"/>
              <a:buNone/>
            </a:pPr>
            <a:r>
              <a:rPr lang="en-US" sz="4000" b="1" i="1" u="none" dirty="0">
                <a:latin typeface="Calibri"/>
                <a:ea typeface="Calibri"/>
                <a:cs typeface="Calibri"/>
                <a:sym typeface="Calibri"/>
              </a:rPr>
              <a:t>Vision &amp; Mission Statements</a:t>
            </a:r>
            <a:endParaRPr sz="4000" b="1" i="1" u="none" dirty="0">
              <a:latin typeface="Calibri"/>
              <a:ea typeface="Calibri"/>
              <a:cs typeface="Calibri"/>
              <a:sym typeface="Calibri"/>
            </a:endParaRPr>
          </a:p>
        </p:txBody>
      </p:sp>
      <p:sp>
        <p:nvSpPr>
          <p:cNvPr id="324" name="Google Shape;324;p2"/>
          <p:cNvSpPr txBox="1"/>
          <p:nvPr/>
        </p:nvSpPr>
        <p:spPr>
          <a:xfrm>
            <a:off x="609600" y="1949450"/>
            <a:ext cx="8001000" cy="125095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1" indent="0" algn="l" rtl="0">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Advance the legacy of Marine Corps warfighting excellence through a forward-thinking military academic institution that delivers world class education to develop professional leaders. </a:t>
            </a:r>
            <a:endParaRPr sz="2400" b="0" i="0" u="none" strike="noStrike" cap="none" dirty="0">
              <a:solidFill>
                <a:srgbClr val="000000"/>
              </a:solidFill>
              <a:latin typeface="Calibri"/>
              <a:ea typeface="Calibri"/>
              <a:cs typeface="Calibri"/>
              <a:sym typeface="Calibri"/>
            </a:endParaRPr>
          </a:p>
        </p:txBody>
      </p:sp>
      <p:sp>
        <p:nvSpPr>
          <p:cNvPr id="325" name="Google Shape;325;p2"/>
          <p:cNvSpPr txBox="1"/>
          <p:nvPr/>
        </p:nvSpPr>
        <p:spPr>
          <a:xfrm>
            <a:off x="609600" y="1427018"/>
            <a:ext cx="27365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800"/>
              <a:buFont typeface="Arial"/>
              <a:buNone/>
            </a:pPr>
            <a:r>
              <a:rPr lang="en-US" sz="2800" b="1">
                <a:solidFill>
                  <a:srgbClr val="000000"/>
                </a:solidFill>
                <a:latin typeface="Calibri"/>
                <a:ea typeface="Calibri"/>
                <a:cs typeface="Calibri"/>
                <a:sym typeface="Calibri"/>
              </a:rPr>
              <a:t>Vision Statement</a:t>
            </a:r>
            <a:endParaRPr/>
          </a:p>
        </p:txBody>
      </p:sp>
      <p:sp>
        <p:nvSpPr>
          <p:cNvPr id="326" name="Google Shape;326;p2"/>
          <p:cNvSpPr txBox="1"/>
          <p:nvPr/>
        </p:nvSpPr>
        <p:spPr>
          <a:xfrm>
            <a:off x="609600" y="3352800"/>
            <a:ext cx="298177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800"/>
              <a:buFont typeface="Arial"/>
              <a:buNone/>
            </a:pPr>
            <a:r>
              <a:rPr lang="en-US" sz="2800" b="1">
                <a:solidFill>
                  <a:srgbClr val="000000"/>
                </a:solidFill>
                <a:latin typeface="Calibri"/>
                <a:ea typeface="Calibri"/>
                <a:cs typeface="Calibri"/>
                <a:sym typeface="Calibri"/>
              </a:rPr>
              <a:t>Mission Statement</a:t>
            </a:r>
            <a:endParaRPr/>
          </a:p>
        </p:txBody>
      </p:sp>
      <p:sp>
        <p:nvSpPr>
          <p:cNvPr id="327" name="Google Shape;327;p2"/>
          <p:cNvSpPr txBox="1"/>
          <p:nvPr/>
        </p:nvSpPr>
        <p:spPr>
          <a:xfrm>
            <a:off x="609600" y="3863876"/>
            <a:ext cx="8001000" cy="2308324"/>
          </a:xfrm>
          <a:prstGeom prst="rect">
            <a:avLst/>
          </a:prstGeom>
          <a:no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400"/>
              <a:buFont typeface="Arial"/>
              <a:buNone/>
            </a:pPr>
            <a:r>
              <a:rPr lang="en-US" sz="2400">
                <a:solidFill>
                  <a:srgbClr val="000000"/>
                </a:solidFill>
                <a:latin typeface="Calibri"/>
                <a:ea typeface="Calibri"/>
                <a:cs typeface="Calibri"/>
                <a:sym typeface="Calibri"/>
              </a:rPr>
              <a:t>MCU/EDCOM develops and delivers Professional Military Education and training through resident and distance learning programs, while also preserving and presenting the history of the Marine Corps, in order to prepare leaders to meet current and future security challenges and inform the public of the service’s role in national defense.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Google Shape;1164;g148370be941_2_75"/>
          <p:cNvPicPr preferRelativeResize="0"/>
          <p:nvPr/>
        </p:nvPicPr>
        <p:blipFill rotWithShape="1">
          <a:blip r:embed="rId3">
            <a:alphaModFix/>
          </a:blip>
          <a:srcRect/>
          <a:stretch/>
        </p:blipFill>
        <p:spPr>
          <a:xfrm>
            <a:off x="5429250" y="3797300"/>
            <a:ext cx="1708150" cy="1289050"/>
          </a:xfrm>
          <a:prstGeom prst="rect">
            <a:avLst/>
          </a:prstGeom>
          <a:noFill/>
          <a:ln>
            <a:noFill/>
          </a:ln>
        </p:spPr>
      </p:pic>
      <p:pic>
        <p:nvPicPr>
          <p:cNvPr id="1165" name="Google Shape;1165;g148370be941_2_75"/>
          <p:cNvPicPr preferRelativeResize="0"/>
          <p:nvPr/>
        </p:nvPicPr>
        <p:blipFill rotWithShape="1">
          <a:blip r:embed="rId4">
            <a:alphaModFix/>
          </a:blip>
          <a:srcRect l="6020" t="5659" r="8808" b="-471"/>
          <a:stretch/>
        </p:blipFill>
        <p:spPr>
          <a:xfrm>
            <a:off x="6929639" y="3628775"/>
            <a:ext cx="2211127" cy="1469617"/>
          </a:xfrm>
          <a:prstGeom prst="rect">
            <a:avLst/>
          </a:prstGeom>
          <a:noFill/>
          <a:ln>
            <a:noFill/>
          </a:ln>
        </p:spPr>
      </p:pic>
      <p:pic>
        <p:nvPicPr>
          <p:cNvPr id="1166" name="Google Shape;1166;g148370be941_2_75"/>
          <p:cNvPicPr preferRelativeResize="0"/>
          <p:nvPr/>
        </p:nvPicPr>
        <p:blipFill rotWithShape="1">
          <a:blip r:embed="rId5">
            <a:alphaModFix/>
          </a:blip>
          <a:srcRect l="-288" t="14170" r="-287" b="11741"/>
          <a:stretch/>
        </p:blipFill>
        <p:spPr>
          <a:xfrm>
            <a:off x="6922312" y="2495784"/>
            <a:ext cx="2219688" cy="1161877"/>
          </a:xfrm>
          <a:prstGeom prst="rect">
            <a:avLst/>
          </a:prstGeom>
          <a:noFill/>
          <a:ln>
            <a:noFill/>
          </a:ln>
        </p:spPr>
      </p:pic>
      <p:pic>
        <p:nvPicPr>
          <p:cNvPr id="1167" name="Google Shape;1167;g148370be941_2_75"/>
          <p:cNvPicPr preferRelativeResize="0"/>
          <p:nvPr/>
        </p:nvPicPr>
        <p:blipFill rotWithShape="1">
          <a:blip r:embed="rId6">
            <a:alphaModFix/>
          </a:blip>
          <a:srcRect/>
          <a:stretch/>
        </p:blipFill>
        <p:spPr>
          <a:xfrm>
            <a:off x="2325041" y="3754966"/>
            <a:ext cx="2313987" cy="1662289"/>
          </a:xfrm>
          <a:prstGeom prst="rect">
            <a:avLst/>
          </a:prstGeom>
          <a:noFill/>
          <a:ln>
            <a:noFill/>
          </a:ln>
        </p:spPr>
      </p:pic>
      <p:pic>
        <p:nvPicPr>
          <p:cNvPr id="1168" name="Google Shape;1168;g148370be941_2_75" descr="A picture containing text, indoor, person, people&#10;&#10;Description automatically generated"/>
          <p:cNvPicPr preferRelativeResize="0"/>
          <p:nvPr/>
        </p:nvPicPr>
        <p:blipFill rotWithShape="1">
          <a:blip r:embed="rId7">
            <a:alphaModFix/>
          </a:blip>
          <a:srcRect l="294" r="-706" b="9816"/>
          <a:stretch/>
        </p:blipFill>
        <p:spPr>
          <a:xfrm>
            <a:off x="2306561" y="2495784"/>
            <a:ext cx="2342471" cy="1386284"/>
          </a:xfrm>
          <a:prstGeom prst="rect">
            <a:avLst/>
          </a:prstGeom>
          <a:noFill/>
          <a:ln>
            <a:noFill/>
          </a:ln>
        </p:spPr>
      </p:pic>
      <p:pic>
        <p:nvPicPr>
          <p:cNvPr id="1169" name="Google Shape;1169;g148370be941_2_75" descr="A picture containing text, indoor, person, preparing&#10;&#10;Description automatically generated"/>
          <p:cNvPicPr preferRelativeResize="0"/>
          <p:nvPr/>
        </p:nvPicPr>
        <p:blipFill rotWithShape="1">
          <a:blip r:embed="rId8">
            <a:alphaModFix/>
          </a:blip>
          <a:srcRect/>
          <a:stretch/>
        </p:blipFill>
        <p:spPr>
          <a:xfrm>
            <a:off x="1881" y="3388078"/>
            <a:ext cx="2338682" cy="1718733"/>
          </a:xfrm>
          <a:prstGeom prst="rect">
            <a:avLst/>
          </a:prstGeom>
          <a:noFill/>
          <a:ln>
            <a:noFill/>
          </a:ln>
        </p:spPr>
      </p:pic>
      <p:pic>
        <p:nvPicPr>
          <p:cNvPr id="1170" name="Google Shape;1170;g148370be941_2_75"/>
          <p:cNvPicPr preferRelativeResize="0"/>
          <p:nvPr/>
        </p:nvPicPr>
        <p:blipFill rotWithShape="1">
          <a:blip r:embed="rId9">
            <a:alphaModFix/>
          </a:blip>
          <a:srcRect/>
          <a:stretch/>
        </p:blipFill>
        <p:spPr>
          <a:xfrm>
            <a:off x="4635970" y="3754632"/>
            <a:ext cx="1183687" cy="1727163"/>
          </a:xfrm>
          <a:prstGeom prst="rect">
            <a:avLst/>
          </a:prstGeom>
          <a:noFill/>
          <a:ln>
            <a:noFill/>
          </a:ln>
        </p:spPr>
      </p:pic>
      <p:sp>
        <p:nvSpPr>
          <p:cNvPr id="1171" name="Google Shape;1171;g148370be941_2_75" descr="Image result for rclf usmc"/>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72" name="Google Shape;1172;g148370be941_2_75" descr="Image result for operational culture for the warfighter"/>
          <p:cNvSpPr/>
          <p:nvPr/>
        </p:nvSpPr>
        <p:spPr>
          <a:xfrm>
            <a:off x="30797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73" name="Google Shape;1173;g148370be941_2_75"/>
          <p:cNvSpPr txBox="1"/>
          <p:nvPr/>
        </p:nvSpPr>
        <p:spPr>
          <a:xfrm>
            <a:off x="0" y="1143000"/>
            <a:ext cx="9144000" cy="1333800"/>
          </a:xfrm>
          <a:prstGeom prst="rect">
            <a:avLst/>
          </a:prstGeom>
          <a:gradFill>
            <a:gsLst>
              <a:gs pos="0">
                <a:srgbClr val="97B4E4"/>
              </a:gs>
              <a:gs pos="50000">
                <a:srgbClr val="BFCFEC"/>
              </a:gs>
              <a:gs pos="100000">
                <a:srgbClr val="E0E8F4"/>
              </a:gs>
            </a:gsLst>
            <a:lin ang="5400012" scaled="0"/>
          </a:gra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The Krulak Center supports students and faculty through an interdisciplinary approach to complex problem solving, fosters an environment that enhances our collective warfighting capability, provides wargaming capabilities to MCU and the broader Marine Corps, and facilitates and encourages novel solutions to current and future warfighting challenges in order to expand the Corps’ competitive edge and improve our warfighting effectiveness.</a:t>
            </a:r>
            <a:endParaRPr sz="1700" b="1" i="0" u="none" strike="noStrike" cap="none">
              <a:solidFill>
                <a:srgbClr val="000000"/>
              </a:solidFill>
              <a:latin typeface="Calibri"/>
              <a:ea typeface="Calibri"/>
              <a:cs typeface="Calibri"/>
              <a:sym typeface="Calibri"/>
            </a:endParaRPr>
          </a:p>
        </p:txBody>
      </p:sp>
      <p:sp>
        <p:nvSpPr>
          <p:cNvPr id="1174" name="Google Shape;1174;g148370be941_2_75"/>
          <p:cNvSpPr/>
          <p:nvPr/>
        </p:nvSpPr>
        <p:spPr>
          <a:xfrm rot="-5400000">
            <a:off x="6990941" y="4598182"/>
            <a:ext cx="2143212" cy="2198079"/>
          </a:xfrm>
          <a:prstGeom prst="homePlate">
            <a:avLst>
              <a:gd name="adj" fmla="val 22034"/>
            </a:avLst>
          </a:prstGeom>
          <a:gradFill>
            <a:gsLst>
              <a:gs pos="0">
                <a:srgbClr val="97B4E4"/>
              </a:gs>
              <a:gs pos="50000">
                <a:srgbClr val="BFCFEC"/>
              </a:gs>
              <a:gs pos="100000">
                <a:srgbClr val="E0E8F4"/>
              </a:gs>
            </a:gsLst>
            <a:lin ang="0" scaled="0"/>
          </a:gradFill>
          <a:ln w="317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g148370be941_2_75"/>
          <p:cNvSpPr txBox="1"/>
          <p:nvPr/>
        </p:nvSpPr>
        <p:spPr>
          <a:xfrm>
            <a:off x="6926854" y="4830306"/>
            <a:ext cx="2189845" cy="176111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Calibri"/>
              <a:buNone/>
            </a:pPr>
            <a:r>
              <a:rPr lang="en-US" sz="1700" b="1" i="0" u="sng" strike="noStrike" cap="none">
                <a:solidFill>
                  <a:srgbClr val="000000"/>
                </a:solidFill>
                <a:latin typeface="Calibri"/>
                <a:ea typeface="Calibri"/>
                <a:cs typeface="Calibri"/>
                <a:sym typeface="Calibri"/>
              </a:rPr>
              <a:t>OUTREACH / COLLABORATION</a:t>
            </a:r>
            <a:endParaRPr sz="17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Social Media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Newsletter / Website / YouTube Channel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Sister Services/Allies</a:t>
            </a:r>
            <a:endParaRPr sz="1600" b="0" i="0" u="none" strike="noStrike" cap="none">
              <a:solidFill>
                <a:srgbClr val="000000"/>
              </a:solidFill>
              <a:latin typeface="Calibri"/>
              <a:ea typeface="Calibri"/>
              <a:cs typeface="Calibri"/>
              <a:sym typeface="Calibri"/>
            </a:endParaRPr>
          </a:p>
        </p:txBody>
      </p:sp>
      <p:sp>
        <p:nvSpPr>
          <p:cNvPr id="1176" name="Google Shape;1176;g148370be941_2_75"/>
          <p:cNvSpPr/>
          <p:nvPr/>
        </p:nvSpPr>
        <p:spPr>
          <a:xfrm rot="-5400000">
            <a:off x="4693950" y="4579862"/>
            <a:ext cx="2194500" cy="2286000"/>
          </a:xfrm>
          <a:prstGeom prst="homePlate">
            <a:avLst>
              <a:gd name="adj" fmla="val 22034"/>
            </a:avLst>
          </a:prstGeom>
          <a:gradFill>
            <a:gsLst>
              <a:gs pos="0">
                <a:srgbClr val="97B4E4"/>
              </a:gs>
              <a:gs pos="50000">
                <a:srgbClr val="BFCFEC"/>
              </a:gs>
              <a:gs pos="100000">
                <a:srgbClr val="E0E8F4"/>
              </a:gs>
            </a:gsLst>
            <a:lin ang="0" scaled="0"/>
          </a:gradFill>
          <a:ln w="317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g148370be941_2_75"/>
          <p:cNvSpPr txBox="1"/>
          <p:nvPr/>
        </p:nvSpPr>
        <p:spPr>
          <a:xfrm>
            <a:off x="4648175" y="4806090"/>
            <a:ext cx="2286000" cy="1844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000"/>
              <a:buFont typeface="Calibri"/>
              <a:buNone/>
            </a:pPr>
            <a:endParaRPr sz="10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Calibri"/>
              <a:buNone/>
            </a:pPr>
            <a:r>
              <a:rPr lang="en-US" sz="1700" b="1" i="0" u="sng" strike="noStrike" cap="none">
                <a:solidFill>
                  <a:srgbClr val="000000"/>
                </a:solidFill>
                <a:latin typeface="Calibri"/>
                <a:ea typeface="Calibri"/>
                <a:cs typeface="Calibri"/>
                <a:sym typeface="Calibri"/>
              </a:rPr>
              <a:t>ADVANCED EDUCATIONAL OPPORTUNITIES</a:t>
            </a:r>
            <a:endParaRPr sz="17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Wargaming</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Scholars Programs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Speaker Series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Creative Writing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000000"/>
              </a:solidFill>
              <a:latin typeface="Calibri"/>
              <a:ea typeface="Calibri"/>
              <a:cs typeface="Calibri"/>
              <a:sym typeface="Calibri"/>
            </a:endParaRPr>
          </a:p>
        </p:txBody>
      </p:sp>
      <p:sp>
        <p:nvSpPr>
          <p:cNvPr id="1178" name="Google Shape;1178;g148370be941_2_75"/>
          <p:cNvSpPr/>
          <p:nvPr/>
        </p:nvSpPr>
        <p:spPr>
          <a:xfrm rot="-5400000">
            <a:off x="2398048" y="4576812"/>
            <a:ext cx="2194500" cy="2286000"/>
          </a:xfrm>
          <a:prstGeom prst="homePlate">
            <a:avLst>
              <a:gd name="adj" fmla="val 21186"/>
            </a:avLst>
          </a:prstGeom>
          <a:gradFill>
            <a:gsLst>
              <a:gs pos="0">
                <a:srgbClr val="97B4E4"/>
              </a:gs>
              <a:gs pos="50000">
                <a:srgbClr val="BFCFEC"/>
              </a:gs>
              <a:gs pos="100000">
                <a:srgbClr val="E0E8F4"/>
              </a:gs>
            </a:gsLst>
            <a:lin ang="0" scaled="0"/>
          </a:gradFill>
          <a:ln w="317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g148370be941_2_75"/>
          <p:cNvSpPr/>
          <p:nvPr/>
        </p:nvSpPr>
        <p:spPr>
          <a:xfrm rot="-5400000">
            <a:off x="63151" y="4562461"/>
            <a:ext cx="2194500" cy="2320800"/>
          </a:xfrm>
          <a:prstGeom prst="homePlate">
            <a:avLst>
              <a:gd name="adj" fmla="val 21186"/>
            </a:avLst>
          </a:prstGeom>
          <a:gradFill>
            <a:gsLst>
              <a:gs pos="0">
                <a:srgbClr val="97B4E4"/>
              </a:gs>
              <a:gs pos="50000">
                <a:srgbClr val="BFCFEC"/>
              </a:gs>
              <a:gs pos="100000">
                <a:srgbClr val="E0E8F4"/>
              </a:gs>
            </a:gsLst>
            <a:lin ang="0" scaled="0"/>
          </a:gradFill>
          <a:ln w="317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g148370be941_2_75"/>
          <p:cNvSpPr txBox="1"/>
          <p:nvPr/>
        </p:nvSpPr>
        <p:spPr>
          <a:xfrm>
            <a:off x="-7" y="4705602"/>
            <a:ext cx="2320800" cy="196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Calibri"/>
              <a:buNone/>
            </a:pPr>
            <a:r>
              <a:rPr lang="en-US" sz="1700" b="1" i="0" u="sng" strike="noStrike" cap="none">
                <a:solidFill>
                  <a:srgbClr val="000000"/>
                </a:solidFill>
                <a:latin typeface="Calibri"/>
                <a:ea typeface="Calibri"/>
                <a:cs typeface="Calibri"/>
                <a:sym typeface="Calibri"/>
              </a:rPr>
              <a:t>STUDENT SUPPORT</a:t>
            </a:r>
            <a:endParaRPr sz="17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MMS Support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Classroom Instruction / Electives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Exercise Support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Innovation Summit</a:t>
            </a:r>
            <a:endParaRPr sz="1600" b="0" i="0" u="none" strike="noStrike" cap="none">
              <a:solidFill>
                <a:srgbClr val="000000"/>
              </a:solidFill>
              <a:latin typeface="Calibri"/>
              <a:ea typeface="Calibri"/>
              <a:cs typeface="Calibri"/>
              <a:sym typeface="Calibri"/>
            </a:endParaRPr>
          </a:p>
        </p:txBody>
      </p:sp>
      <p:sp>
        <p:nvSpPr>
          <p:cNvPr id="1181" name="Google Shape;1181;g148370be941_2_75"/>
          <p:cNvSpPr txBox="1"/>
          <p:nvPr/>
        </p:nvSpPr>
        <p:spPr>
          <a:xfrm>
            <a:off x="76200" y="49663"/>
            <a:ext cx="9144000" cy="86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Calibri"/>
              <a:buNone/>
            </a:pPr>
            <a:r>
              <a:rPr lang="en-US" sz="3000" b="1" i="1" u="none" strike="noStrike" cap="none">
                <a:solidFill>
                  <a:srgbClr val="000000"/>
                </a:solidFill>
                <a:latin typeface="Calibri"/>
                <a:ea typeface="Calibri"/>
                <a:cs typeface="Calibri"/>
                <a:sym typeface="Calibri"/>
              </a:rPr>
              <a:t>The Brute Krulak Center for </a:t>
            </a:r>
            <a:endParaRPr sz="3000" b="1" i="1"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Calibri"/>
              <a:buNone/>
            </a:pPr>
            <a:r>
              <a:rPr lang="en-US" sz="3000" b="1" i="1" u="none" strike="noStrike" cap="none">
                <a:solidFill>
                  <a:srgbClr val="000000"/>
                </a:solidFill>
                <a:latin typeface="Calibri"/>
                <a:ea typeface="Calibri"/>
                <a:cs typeface="Calibri"/>
                <a:sym typeface="Calibri"/>
              </a:rPr>
              <a:t>Innovation and Future Warfare</a:t>
            </a:r>
            <a:endParaRPr sz="3000" b="1" i="1" u="none" strike="noStrike" cap="none">
              <a:solidFill>
                <a:srgbClr val="000000"/>
              </a:solidFill>
              <a:latin typeface="Calibri"/>
              <a:ea typeface="Calibri"/>
              <a:cs typeface="Calibri"/>
              <a:sym typeface="Calibri"/>
            </a:endParaRPr>
          </a:p>
        </p:txBody>
      </p:sp>
      <p:sp>
        <p:nvSpPr>
          <p:cNvPr id="1182" name="Google Shape;1182;g148370be941_2_75"/>
          <p:cNvSpPr txBox="1"/>
          <p:nvPr/>
        </p:nvSpPr>
        <p:spPr>
          <a:xfrm>
            <a:off x="2352280" y="4550165"/>
            <a:ext cx="2286000" cy="196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Calibri"/>
              <a:buNone/>
            </a:pPr>
            <a:r>
              <a:rPr lang="en-US" sz="1700" b="1" i="0" u="sng" strike="noStrike" cap="none">
                <a:solidFill>
                  <a:srgbClr val="000000"/>
                </a:solidFill>
                <a:latin typeface="Calibri"/>
                <a:ea typeface="Calibri"/>
                <a:cs typeface="Calibri"/>
                <a:sym typeface="Calibri"/>
              </a:rPr>
              <a:t>INSTRUCTOR SUPPORT</a:t>
            </a:r>
            <a:endParaRPr sz="17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Faculty Development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Facilitation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Academic Initiatives</a:t>
            </a:r>
            <a:endParaRPr sz="1600" b="0" i="0" u="none" strike="noStrike" cap="none">
              <a:solidFill>
                <a:srgbClr val="000000"/>
              </a:solidFill>
              <a:latin typeface="Calibri"/>
              <a:ea typeface="Calibri"/>
              <a:cs typeface="Calibri"/>
              <a:sym typeface="Calibri"/>
            </a:endParaRPr>
          </a:p>
        </p:txBody>
      </p:sp>
      <p:pic>
        <p:nvPicPr>
          <p:cNvPr id="1183" name="Google Shape;1183;g148370be941_2_75"/>
          <p:cNvPicPr preferRelativeResize="0"/>
          <p:nvPr/>
        </p:nvPicPr>
        <p:blipFill rotWithShape="1">
          <a:blip r:embed="rId10">
            <a:alphaModFix/>
          </a:blip>
          <a:srcRect/>
          <a:stretch/>
        </p:blipFill>
        <p:spPr>
          <a:xfrm>
            <a:off x="8320975" y="84124"/>
            <a:ext cx="802985" cy="798976"/>
          </a:xfrm>
          <a:prstGeom prst="rect">
            <a:avLst/>
          </a:prstGeom>
          <a:noFill/>
          <a:ln>
            <a:noFill/>
          </a:ln>
        </p:spPr>
      </p:pic>
      <p:sp>
        <p:nvSpPr>
          <p:cNvPr id="1184" name="Google Shape;1184;g148370be941_2_75"/>
          <p:cNvSpPr/>
          <p:nvPr/>
        </p:nvSpPr>
        <p:spPr>
          <a:xfrm>
            <a:off x="0" y="6627625"/>
            <a:ext cx="9161587" cy="227255"/>
          </a:xfrm>
          <a:prstGeom prst="rect">
            <a:avLst/>
          </a:prstGeom>
          <a:solidFill>
            <a:srgbClr val="E36C09"/>
          </a:solidFill>
          <a:ln w="25400" cap="flat" cmpd="sng">
            <a:solidFill>
              <a:srgbClr val="395E89"/>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1350" b="1" i="0" u="none" strike="noStrike" cap="none">
                <a:solidFill>
                  <a:srgbClr val="000000"/>
                </a:solidFill>
                <a:latin typeface="Calibri"/>
                <a:ea typeface="Calibri"/>
                <a:cs typeface="Calibri"/>
                <a:sym typeface="Calibri"/>
              </a:rPr>
              <a:t>All supported by Middle East Studies, Center for Regional &amp; Security Studies, &amp; Director of Wargaming</a:t>
            </a:r>
            <a:endParaRPr sz="1350" b="0" i="0" u="none" strike="noStrike" cap="none">
              <a:solidFill>
                <a:srgbClr val="000000"/>
              </a:solidFill>
              <a:latin typeface="Arial"/>
              <a:ea typeface="Arial"/>
              <a:cs typeface="Arial"/>
              <a:sym typeface="Arial"/>
            </a:endParaRPr>
          </a:p>
        </p:txBody>
      </p:sp>
      <p:pic>
        <p:nvPicPr>
          <p:cNvPr id="1185" name="Google Shape;1185;g148370be941_2_75" descr="A picture containing indoor, floor, living, furniture&#10;&#10;Description automatically generated"/>
          <p:cNvPicPr preferRelativeResize="0"/>
          <p:nvPr/>
        </p:nvPicPr>
        <p:blipFill rotWithShape="1">
          <a:blip r:embed="rId11">
            <a:alphaModFix/>
          </a:blip>
          <a:srcRect l="-81" t="-1596" r="-689" b="16053"/>
          <a:stretch/>
        </p:blipFill>
        <p:spPr>
          <a:xfrm>
            <a:off x="-7" y="2469444"/>
            <a:ext cx="2356707" cy="1341485"/>
          </a:xfrm>
          <a:prstGeom prst="rect">
            <a:avLst/>
          </a:prstGeom>
          <a:noFill/>
          <a:ln>
            <a:noFill/>
          </a:ln>
        </p:spPr>
      </p:pic>
      <p:pic>
        <p:nvPicPr>
          <p:cNvPr id="1186" name="Google Shape;1186;g148370be941_2_75" descr="A picture containing text, truck, outdoor, sky&#10;&#10;Description automatically generated"/>
          <p:cNvPicPr preferRelativeResize="0"/>
          <p:nvPr/>
        </p:nvPicPr>
        <p:blipFill rotWithShape="1">
          <a:blip r:embed="rId12">
            <a:alphaModFix/>
          </a:blip>
          <a:srcRect/>
          <a:stretch/>
        </p:blipFill>
        <p:spPr>
          <a:xfrm>
            <a:off x="4613393" y="2495484"/>
            <a:ext cx="2317750" cy="1314815"/>
          </a:xfrm>
          <a:prstGeom prst="rect">
            <a:avLst/>
          </a:prstGeom>
          <a:noFill/>
          <a:ln>
            <a:noFill/>
          </a:ln>
        </p:spPr>
      </p:pic>
    </p:spTree>
    <p:extLst>
      <p:ext uri="{BB962C8B-B14F-4D97-AF65-F5344CB8AC3E}">
        <p14:creationId xmlns:p14="http://schemas.microsoft.com/office/powerpoint/2010/main" val="2178843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grpSp>
        <p:nvGrpSpPr>
          <p:cNvPr id="912" name="Google Shape;912;p21"/>
          <p:cNvGrpSpPr/>
          <p:nvPr/>
        </p:nvGrpSpPr>
        <p:grpSpPr>
          <a:xfrm>
            <a:off x="762625" y="1409925"/>
            <a:ext cx="7620950" cy="5241251"/>
            <a:chOff x="654400" y="880700"/>
            <a:chExt cx="7620950" cy="5241251"/>
          </a:xfrm>
        </p:grpSpPr>
        <p:sp>
          <p:nvSpPr>
            <p:cNvPr id="913" name="Google Shape;913;p21"/>
            <p:cNvSpPr/>
            <p:nvPr/>
          </p:nvSpPr>
          <p:spPr>
            <a:xfrm>
              <a:off x="5984632" y="2850779"/>
              <a:ext cx="1600200" cy="4053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grpSp>
          <p:nvGrpSpPr>
            <p:cNvPr id="914" name="Google Shape;914;p21"/>
            <p:cNvGrpSpPr/>
            <p:nvPr/>
          </p:nvGrpSpPr>
          <p:grpSpPr>
            <a:xfrm>
              <a:off x="654400" y="880700"/>
              <a:ext cx="7620950" cy="5241251"/>
              <a:chOff x="654400" y="608258"/>
              <a:chExt cx="7620950" cy="4007379"/>
            </a:xfrm>
          </p:grpSpPr>
          <p:pic>
            <p:nvPicPr>
              <p:cNvPr id="915" name="Google Shape;915;p21"/>
              <p:cNvPicPr preferRelativeResize="0"/>
              <p:nvPr/>
            </p:nvPicPr>
            <p:blipFill rotWithShape="1">
              <a:blip r:embed="rId3">
                <a:alphaModFix/>
              </a:blip>
              <a:srcRect l="8920" t="4770" r="5799"/>
              <a:stretch/>
            </p:blipFill>
            <p:spPr>
              <a:xfrm>
                <a:off x="654400" y="608258"/>
                <a:ext cx="7620950" cy="4007379"/>
              </a:xfrm>
              <a:prstGeom prst="rect">
                <a:avLst/>
              </a:prstGeom>
              <a:noFill/>
              <a:ln>
                <a:noFill/>
              </a:ln>
            </p:spPr>
          </p:pic>
          <p:pic>
            <p:nvPicPr>
              <p:cNvPr id="916" name="Google Shape;916;p21"/>
              <p:cNvPicPr preferRelativeResize="0"/>
              <p:nvPr/>
            </p:nvPicPr>
            <p:blipFill rotWithShape="1">
              <a:blip r:embed="rId4">
                <a:alphaModFix/>
              </a:blip>
              <a:srcRect/>
              <a:stretch/>
            </p:blipFill>
            <p:spPr>
              <a:xfrm>
                <a:off x="6137500" y="2236800"/>
                <a:ext cx="1414250" cy="1028775"/>
              </a:xfrm>
              <a:prstGeom prst="rect">
                <a:avLst/>
              </a:prstGeom>
              <a:noFill/>
              <a:ln>
                <a:noFill/>
              </a:ln>
            </p:spPr>
          </p:pic>
        </p:grpSp>
        <p:sp>
          <p:nvSpPr>
            <p:cNvPr id="917" name="Google Shape;917;p21"/>
            <p:cNvSpPr/>
            <p:nvPr/>
          </p:nvSpPr>
          <p:spPr>
            <a:xfrm>
              <a:off x="5470725" y="3098925"/>
              <a:ext cx="687900" cy="741300"/>
            </a:xfrm>
            <a:prstGeom prst="rect">
              <a:avLst/>
            </a:prstGeom>
            <a:solidFill>
              <a:srgbClr val="AEC570"/>
            </a:solidFill>
            <a:ln w="9525" cap="flat" cmpd="sng">
              <a:solidFill>
                <a:srgbClr val="AEC5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18" name="Google Shape;918;p21"/>
            <p:cNvSpPr/>
            <p:nvPr/>
          </p:nvSpPr>
          <p:spPr>
            <a:xfrm>
              <a:off x="5449725" y="3256100"/>
              <a:ext cx="687900" cy="114900"/>
            </a:xfrm>
            <a:prstGeom prst="rect">
              <a:avLst/>
            </a:prstGeom>
            <a:solidFill>
              <a:srgbClr val="CC4125">
                <a:alpha val="58431"/>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19" name="Google Shape;919;p21"/>
            <p:cNvSpPr/>
            <p:nvPr/>
          </p:nvSpPr>
          <p:spPr>
            <a:xfrm>
              <a:off x="5602600" y="4225938"/>
              <a:ext cx="83700" cy="114900"/>
            </a:xfrm>
            <a:prstGeom prst="rect">
              <a:avLst/>
            </a:prstGeom>
            <a:solidFill>
              <a:srgbClr val="CC4125">
                <a:alpha val="58431"/>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920" name="Google Shape;920;p21"/>
          <p:cNvSpPr txBox="1"/>
          <p:nvPr/>
        </p:nvSpPr>
        <p:spPr>
          <a:xfrm>
            <a:off x="0" y="204355"/>
            <a:ext cx="9144000" cy="7159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b="1" i="1" dirty="0">
                <a:solidFill>
                  <a:schemeClr val="dk1"/>
                </a:solidFill>
                <a:latin typeface="Calibri"/>
                <a:ea typeface="Calibri"/>
                <a:cs typeface="Calibri"/>
                <a:sym typeface="Calibri"/>
              </a:rPr>
              <a:t>MCU Facilities Master Plan</a:t>
            </a:r>
            <a:endParaRPr sz="4000" b="1" i="1" dirty="0">
              <a:solidFill>
                <a:schemeClr val="dk1"/>
              </a:solidFill>
              <a:latin typeface="Calibri"/>
              <a:ea typeface="Calibri"/>
              <a:cs typeface="Calibri"/>
              <a:sym typeface="Calibri"/>
            </a:endParaRPr>
          </a:p>
        </p:txBody>
      </p:sp>
      <p:cxnSp>
        <p:nvCxnSpPr>
          <p:cNvPr id="921" name="Google Shape;921;p21"/>
          <p:cNvCxnSpPr/>
          <p:nvPr/>
        </p:nvCxnSpPr>
        <p:spPr>
          <a:xfrm>
            <a:off x="3237673" y="2382250"/>
            <a:ext cx="0" cy="0"/>
          </a:xfrm>
          <a:prstGeom prst="straightConnector1">
            <a:avLst/>
          </a:prstGeom>
          <a:noFill/>
          <a:ln w="25400" cap="flat" cmpd="sng">
            <a:solidFill>
              <a:srgbClr val="385D8A"/>
            </a:solidFill>
            <a:prstDash val="solid"/>
            <a:round/>
            <a:headEnd type="none" w="sm" len="sm"/>
            <a:tailEnd type="stealth" w="med" len="med"/>
          </a:ln>
        </p:spPr>
      </p:cxnSp>
      <p:sp>
        <p:nvSpPr>
          <p:cNvPr id="922" name="Google Shape;922;p21"/>
          <p:cNvSpPr txBox="1"/>
          <p:nvPr/>
        </p:nvSpPr>
        <p:spPr>
          <a:xfrm>
            <a:off x="5856445" y="6042508"/>
            <a:ext cx="1656300" cy="5541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000"/>
              <a:buFont typeface="Calibri"/>
              <a:buNone/>
            </a:pPr>
            <a:r>
              <a:rPr lang="en-US" sz="1000" b="1">
                <a:solidFill>
                  <a:srgbClr val="000000"/>
                </a:solidFill>
                <a:latin typeface="Calibri"/>
                <a:ea typeface="Calibri"/>
                <a:cs typeface="Calibri"/>
                <a:sym typeface="Calibri"/>
              </a:rPr>
              <a:t>MCWAR, SAW and Student </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Calibri"/>
              <a:buNone/>
            </a:pPr>
            <a:r>
              <a:rPr lang="en-US" sz="1000" b="1">
                <a:solidFill>
                  <a:srgbClr val="000000"/>
                </a:solidFill>
                <a:latin typeface="Calibri"/>
                <a:ea typeface="Calibri"/>
                <a:cs typeface="Calibri"/>
                <a:sym typeface="Calibri"/>
              </a:rPr>
              <a:t>Services Building</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Calibri"/>
              <a:buNone/>
            </a:pPr>
            <a:r>
              <a:rPr lang="en-US" sz="1000" b="1">
                <a:solidFill>
                  <a:srgbClr val="000000"/>
                </a:solidFill>
                <a:latin typeface="Calibri"/>
                <a:ea typeface="Calibri"/>
                <a:cs typeface="Calibri"/>
                <a:sym typeface="Calibri"/>
              </a:rPr>
              <a:t>P-674</a:t>
            </a:r>
            <a:endParaRPr sz="1800">
              <a:solidFill>
                <a:schemeClr val="dk1"/>
              </a:solidFill>
              <a:latin typeface="Calibri"/>
              <a:ea typeface="Calibri"/>
              <a:cs typeface="Calibri"/>
              <a:sym typeface="Calibri"/>
            </a:endParaRPr>
          </a:p>
        </p:txBody>
      </p:sp>
      <p:sp>
        <p:nvSpPr>
          <p:cNvPr id="923" name="Google Shape;923;p21"/>
          <p:cNvSpPr txBox="1"/>
          <p:nvPr/>
        </p:nvSpPr>
        <p:spPr>
          <a:xfrm>
            <a:off x="762617" y="4022210"/>
            <a:ext cx="667500" cy="8619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000"/>
              <a:buFont typeface="Calibri"/>
              <a:buNone/>
            </a:pPr>
            <a:r>
              <a:rPr lang="en-US" sz="1000" b="1">
                <a:solidFill>
                  <a:srgbClr val="000000"/>
                </a:solidFill>
                <a:latin typeface="Calibri"/>
                <a:ea typeface="Calibri"/>
                <a:cs typeface="Calibri"/>
                <a:sym typeface="Calibri"/>
              </a:rPr>
              <a:t>Enlisted College</a:t>
            </a:r>
            <a:r>
              <a:rPr lang="en-US" sz="1000">
                <a:solidFill>
                  <a:srgbClr val="000000"/>
                </a:solidFill>
                <a:latin typeface="Calibri"/>
                <a:ea typeface="Calibri"/>
                <a:cs typeface="Calibri"/>
                <a:sym typeface="Calibri"/>
              </a:rPr>
              <a:t> </a:t>
            </a:r>
            <a:r>
              <a:rPr lang="en-US" sz="1000" b="1">
                <a:solidFill>
                  <a:srgbClr val="000000"/>
                </a:solidFill>
                <a:latin typeface="Calibri"/>
                <a:ea typeface="Calibri"/>
                <a:cs typeface="Calibri"/>
                <a:sym typeface="Calibri"/>
              </a:rPr>
              <a:t>Support</a:t>
            </a:r>
            <a:r>
              <a:rPr lang="en-US" sz="10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Calibri"/>
              <a:buNone/>
            </a:pPr>
            <a:r>
              <a:rPr lang="en-US" sz="1000" b="1">
                <a:solidFill>
                  <a:srgbClr val="000000"/>
                </a:solidFill>
                <a:latin typeface="Calibri"/>
                <a:ea typeface="Calibri"/>
                <a:cs typeface="Calibri"/>
                <a:sym typeface="Calibri"/>
              </a:rPr>
              <a:t>Facility</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Calibri"/>
              <a:buNone/>
            </a:pPr>
            <a:r>
              <a:rPr lang="en-US" sz="1000" b="1">
                <a:solidFill>
                  <a:srgbClr val="000000"/>
                </a:solidFill>
                <a:latin typeface="Calibri"/>
                <a:ea typeface="Calibri"/>
                <a:cs typeface="Calibri"/>
                <a:sym typeface="Calibri"/>
              </a:rPr>
              <a:t>P-676</a:t>
            </a:r>
            <a:endParaRPr sz="1800">
              <a:solidFill>
                <a:schemeClr val="dk1"/>
              </a:solidFill>
              <a:latin typeface="Calibri"/>
              <a:ea typeface="Calibri"/>
              <a:cs typeface="Calibri"/>
              <a:sym typeface="Calibri"/>
            </a:endParaRPr>
          </a:p>
        </p:txBody>
      </p:sp>
      <p:sp>
        <p:nvSpPr>
          <p:cNvPr id="924" name="Google Shape;924;p21"/>
          <p:cNvSpPr/>
          <p:nvPr/>
        </p:nvSpPr>
        <p:spPr>
          <a:xfrm>
            <a:off x="2452416" y="3021083"/>
            <a:ext cx="740400" cy="5793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25" name="Google Shape;925;p21"/>
          <p:cNvSpPr txBox="1"/>
          <p:nvPr/>
        </p:nvSpPr>
        <p:spPr>
          <a:xfrm rot="-5400000">
            <a:off x="2656230" y="3058588"/>
            <a:ext cx="409800" cy="523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000000"/>
              </a:solidFill>
              <a:latin typeface="Calibri"/>
              <a:ea typeface="Calibri"/>
              <a:cs typeface="Calibri"/>
              <a:sym typeface="Calibri"/>
            </a:endParaRPr>
          </a:p>
        </p:txBody>
      </p:sp>
      <p:cxnSp>
        <p:nvCxnSpPr>
          <p:cNvPr id="926" name="Google Shape;926;p21"/>
          <p:cNvCxnSpPr>
            <a:stCxn id="923" idx="0"/>
            <a:endCxn id="924" idx="3"/>
          </p:cNvCxnSpPr>
          <p:nvPr/>
        </p:nvCxnSpPr>
        <p:spPr>
          <a:xfrm flipV="1">
            <a:off x="1096367" y="3515546"/>
            <a:ext cx="1464478" cy="506664"/>
          </a:xfrm>
          <a:prstGeom prst="straightConnector1">
            <a:avLst/>
          </a:prstGeom>
          <a:noFill/>
          <a:ln w="25400" cap="flat" cmpd="sng">
            <a:solidFill>
              <a:srgbClr val="FF0000"/>
            </a:solidFill>
            <a:prstDash val="solid"/>
            <a:round/>
            <a:headEnd type="none" w="sm" len="sm"/>
            <a:tailEnd type="stealth" w="med" len="med"/>
          </a:ln>
        </p:spPr>
      </p:cxnSp>
      <p:sp>
        <p:nvSpPr>
          <p:cNvPr id="927" name="Google Shape;927;p21"/>
          <p:cNvSpPr/>
          <p:nvPr/>
        </p:nvSpPr>
        <p:spPr>
          <a:xfrm>
            <a:off x="6200999" y="4780725"/>
            <a:ext cx="1075500" cy="8616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28" name="Google Shape;928;p21"/>
          <p:cNvSpPr txBox="1"/>
          <p:nvPr/>
        </p:nvSpPr>
        <p:spPr>
          <a:xfrm rot="-5400000">
            <a:off x="6284193" y="4544640"/>
            <a:ext cx="609140" cy="83737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000000"/>
              </a:solidFill>
              <a:latin typeface="Calibri"/>
              <a:ea typeface="Calibri"/>
              <a:cs typeface="Calibri"/>
              <a:sym typeface="Calibri"/>
            </a:endParaRPr>
          </a:p>
        </p:txBody>
      </p:sp>
      <p:cxnSp>
        <p:nvCxnSpPr>
          <p:cNvPr id="929" name="Google Shape;929;p21"/>
          <p:cNvCxnSpPr/>
          <p:nvPr/>
        </p:nvCxnSpPr>
        <p:spPr>
          <a:xfrm rot="10800000">
            <a:off x="6684590" y="5411839"/>
            <a:ext cx="0" cy="609900"/>
          </a:xfrm>
          <a:prstGeom prst="straightConnector1">
            <a:avLst/>
          </a:prstGeom>
          <a:noFill/>
          <a:ln w="25400" cap="flat" cmpd="sng">
            <a:solidFill>
              <a:srgbClr val="FF0000"/>
            </a:solidFill>
            <a:prstDash val="solid"/>
            <a:round/>
            <a:headEnd type="none" w="sm" len="sm"/>
            <a:tailEnd type="stealth" w="med" len="med"/>
          </a:ln>
        </p:spPr>
      </p:cxnSp>
      <p:sp>
        <p:nvSpPr>
          <p:cNvPr id="930" name="Google Shape;930;p21"/>
          <p:cNvSpPr/>
          <p:nvPr/>
        </p:nvSpPr>
        <p:spPr>
          <a:xfrm>
            <a:off x="5327106" y="2323375"/>
            <a:ext cx="1314900" cy="8640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31" name="Google Shape;931;p21"/>
          <p:cNvSpPr txBox="1"/>
          <p:nvPr/>
        </p:nvSpPr>
        <p:spPr>
          <a:xfrm rot="-5400000">
            <a:off x="5525309" y="2493575"/>
            <a:ext cx="610938" cy="52354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000000"/>
              </a:solidFill>
              <a:latin typeface="Calibri"/>
              <a:ea typeface="Calibri"/>
              <a:cs typeface="Calibri"/>
              <a:sym typeface="Calibri"/>
            </a:endParaRPr>
          </a:p>
        </p:txBody>
      </p:sp>
      <p:sp>
        <p:nvSpPr>
          <p:cNvPr id="932" name="Google Shape;932;p21"/>
          <p:cNvSpPr/>
          <p:nvPr/>
        </p:nvSpPr>
        <p:spPr>
          <a:xfrm>
            <a:off x="5460575" y="4209725"/>
            <a:ext cx="740400" cy="15459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33" name="Google Shape;933;p21"/>
          <p:cNvSpPr txBox="1"/>
          <p:nvPr/>
        </p:nvSpPr>
        <p:spPr>
          <a:xfrm rot="-5400000">
            <a:off x="5120637" y="4289885"/>
            <a:ext cx="1216484" cy="52354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000000"/>
              </a:solidFill>
              <a:latin typeface="Calibri"/>
              <a:ea typeface="Calibri"/>
              <a:cs typeface="Calibri"/>
              <a:sym typeface="Calibri"/>
            </a:endParaRPr>
          </a:p>
        </p:txBody>
      </p:sp>
      <p:cxnSp>
        <p:nvCxnSpPr>
          <p:cNvPr id="934" name="Google Shape;934;p21"/>
          <p:cNvCxnSpPr>
            <a:stCxn id="935" idx="2"/>
          </p:cNvCxnSpPr>
          <p:nvPr/>
        </p:nvCxnSpPr>
        <p:spPr>
          <a:xfrm flipH="1">
            <a:off x="7197200" y="4005900"/>
            <a:ext cx="708300" cy="223500"/>
          </a:xfrm>
          <a:prstGeom prst="straightConnector1">
            <a:avLst/>
          </a:prstGeom>
          <a:noFill/>
          <a:ln w="25400" cap="flat" cmpd="sng">
            <a:solidFill>
              <a:srgbClr val="FF0000"/>
            </a:solidFill>
            <a:prstDash val="solid"/>
            <a:round/>
            <a:headEnd type="none" w="sm" len="sm"/>
            <a:tailEnd type="stealth" w="med" len="med"/>
          </a:ln>
        </p:spPr>
      </p:cxnSp>
      <p:cxnSp>
        <p:nvCxnSpPr>
          <p:cNvPr id="936" name="Google Shape;936;p21"/>
          <p:cNvCxnSpPr>
            <a:stCxn id="937" idx="1"/>
            <a:endCxn id="930" idx="6"/>
          </p:cNvCxnSpPr>
          <p:nvPr/>
        </p:nvCxnSpPr>
        <p:spPr>
          <a:xfrm rot="10800000">
            <a:off x="6641888" y="2755444"/>
            <a:ext cx="791400" cy="116700"/>
          </a:xfrm>
          <a:prstGeom prst="straightConnector1">
            <a:avLst/>
          </a:prstGeom>
          <a:noFill/>
          <a:ln w="25400" cap="flat" cmpd="sng">
            <a:solidFill>
              <a:srgbClr val="FF0000"/>
            </a:solidFill>
            <a:prstDash val="solid"/>
            <a:round/>
            <a:headEnd type="none" w="sm" len="sm"/>
            <a:tailEnd type="stealth" w="med" len="med"/>
          </a:ln>
        </p:spPr>
      </p:cxnSp>
      <p:sp>
        <p:nvSpPr>
          <p:cNvPr id="937" name="Google Shape;937;p21"/>
          <p:cNvSpPr txBox="1"/>
          <p:nvPr/>
        </p:nvSpPr>
        <p:spPr>
          <a:xfrm>
            <a:off x="7433288" y="2595094"/>
            <a:ext cx="944400" cy="554100"/>
          </a:xfrm>
          <a:prstGeom prst="rect">
            <a:avLst/>
          </a:prstGeom>
          <a:solidFill>
            <a:srgbClr val="FFFF00">
              <a:alpha val="60000"/>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000"/>
              <a:buFont typeface="Calibri"/>
              <a:buNone/>
            </a:pPr>
            <a:r>
              <a:rPr lang="en-US" sz="1000" b="1">
                <a:solidFill>
                  <a:schemeClr val="dk1"/>
                </a:solidFill>
                <a:latin typeface="Calibri"/>
                <a:ea typeface="Calibri"/>
                <a:cs typeface="Calibri"/>
                <a:sym typeface="Calibri"/>
              </a:rPr>
              <a:t>Infrastructure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r>
              <a:rPr lang="en-US" sz="1000" b="1">
                <a:solidFill>
                  <a:schemeClr val="dk1"/>
                </a:solidFill>
                <a:latin typeface="Calibri"/>
                <a:ea typeface="Calibri"/>
                <a:cs typeface="Calibri"/>
                <a:sym typeface="Calibri"/>
              </a:rPr>
              <a:t>Upgrades</a:t>
            </a:r>
            <a:endParaRPr sz="10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r>
              <a:rPr lang="en-US" sz="1000" b="1">
                <a:solidFill>
                  <a:schemeClr val="dk1"/>
                </a:solidFill>
                <a:latin typeface="Calibri"/>
                <a:ea typeface="Calibri"/>
                <a:cs typeface="Calibri"/>
                <a:sym typeface="Calibri"/>
              </a:rPr>
              <a:t>P-610</a:t>
            </a:r>
            <a:endParaRPr sz="1800">
              <a:solidFill>
                <a:schemeClr val="dk1"/>
              </a:solidFill>
              <a:latin typeface="Calibri"/>
              <a:ea typeface="Calibri"/>
              <a:cs typeface="Calibri"/>
              <a:sym typeface="Calibri"/>
            </a:endParaRPr>
          </a:p>
        </p:txBody>
      </p:sp>
      <p:pic>
        <p:nvPicPr>
          <p:cNvPr id="938" name="Google Shape;938;p21"/>
          <p:cNvPicPr preferRelativeResize="0"/>
          <p:nvPr/>
        </p:nvPicPr>
        <p:blipFill rotWithShape="1">
          <a:blip r:embed="rId5">
            <a:alphaModFix/>
          </a:blip>
          <a:srcRect/>
          <a:stretch/>
        </p:blipFill>
        <p:spPr>
          <a:xfrm>
            <a:off x="6525718" y="980526"/>
            <a:ext cx="2249107" cy="1497868"/>
          </a:xfrm>
          <a:prstGeom prst="rect">
            <a:avLst/>
          </a:prstGeom>
          <a:noFill/>
          <a:ln w="9525" cap="flat" cmpd="sng">
            <a:solidFill>
              <a:schemeClr val="dk1"/>
            </a:solidFill>
            <a:prstDash val="solid"/>
            <a:round/>
            <a:headEnd type="none" w="sm" len="sm"/>
            <a:tailEnd type="none" w="sm" len="sm"/>
          </a:ln>
        </p:spPr>
      </p:pic>
      <p:pic>
        <p:nvPicPr>
          <p:cNvPr id="939" name="Google Shape;939;p21"/>
          <p:cNvPicPr preferRelativeResize="0"/>
          <p:nvPr/>
        </p:nvPicPr>
        <p:blipFill rotWithShape="1">
          <a:blip r:embed="rId6">
            <a:alphaModFix/>
          </a:blip>
          <a:srcRect/>
          <a:stretch/>
        </p:blipFill>
        <p:spPr>
          <a:xfrm>
            <a:off x="258115" y="5255034"/>
            <a:ext cx="2232801" cy="1468009"/>
          </a:xfrm>
          <a:prstGeom prst="rect">
            <a:avLst/>
          </a:prstGeom>
          <a:noFill/>
          <a:ln w="9525" cap="flat" cmpd="sng">
            <a:solidFill>
              <a:schemeClr val="dk1"/>
            </a:solidFill>
            <a:prstDash val="solid"/>
            <a:round/>
            <a:headEnd type="none" w="sm" len="sm"/>
            <a:tailEnd type="none" w="sm" len="sm"/>
          </a:ln>
        </p:spPr>
      </p:pic>
      <p:sp>
        <p:nvSpPr>
          <p:cNvPr id="940" name="Google Shape;940;p21"/>
          <p:cNvSpPr/>
          <p:nvPr/>
        </p:nvSpPr>
        <p:spPr>
          <a:xfrm>
            <a:off x="4412258" y="2595099"/>
            <a:ext cx="184731" cy="18620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1500"/>
              <a:buFont typeface="Calibri"/>
              <a:buNone/>
            </a:pPr>
            <a:endParaRPr sz="11500" b="1" cap="none">
              <a:solidFill>
                <a:srgbClr val="E5B8B7"/>
              </a:solidFill>
              <a:latin typeface="Calibri"/>
              <a:ea typeface="Calibri"/>
              <a:cs typeface="Calibri"/>
              <a:sym typeface="Calibri"/>
            </a:endParaRPr>
          </a:p>
        </p:txBody>
      </p:sp>
      <p:sp>
        <p:nvSpPr>
          <p:cNvPr id="935" name="Google Shape;935;p21"/>
          <p:cNvSpPr txBox="1"/>
          <p:nvPr/>
        </p:nvSpPr>
        <p:spPr>
          <a:xfrm>
            <a:off x="7433300" y="3451800"/>
            <a:ext cx="944400" cy="554100"/>
          </a:xfrm>
          <a:prstGeom prst="rect">
            <a:avLst/>
          </a:prstGeom>
          <a:solidFill>
            <a:srgbClr val="FFFF00">
              <a:alpha val="60000"/>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000"/>
              <a:buFont typeface="Calibri"/>
              <a:buNone/>
            </a:pPr>
            <a:r>
              <a:rPr lang="en-US" sz="1000" b="1">
                <a:solidFill>
                  <a:schemeClr val="dk1"/>
                </a:solidFill>
                <a:latin typeface="Calibri"/>
                <a:ea typeface="Calibri"/>
                <a:cs typeface="Calibri"/>
                <a:sym typeface="Calibri"/>
              </a:rPr>
              <a:t>Wargaming Center</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r>
              <a:rPr lang="en-US" sz="1000" b="1">
                <a:solidFill>
                  <a:schemeClr val="dk1"/>
                </a:solidFill>
                <a:latin typeface="Calibri"/>
                <a:ea typeface="Calibri"/>
                <a:cs typeface="Calibri"/>
                <a:sym typeface="Calibri"/>
              </a:rPr>
              <a:t>P-719</a:t>
            </a:r>
            <a:endParaRPr sz="1000" b="1">
              <a:solidFill>
                <a:schemeClr val="dk1"/>
              </a:solidFill>
              <a:latin typeface="Calibri"/>
              <a:ea typeface="Calibri"/>
              <a:cs typeface="Calibri"/>
              <a:sym typeface="Calibri"/>
            </a:endParaRPr>
          </a:p>
        </p:txBody>
      </p:sp>
      <p:sp>
        <p:nvSpPr>
          <p:cNvPr id="941" name="Google Shape;941;p21"/>
          <p:cNvSpPr txBox="1"/>
          <p:nvPr/>
        </p:nvSpPr>
        <p:spPr>
          <a:xfrm>
            <a:off x="4412262" y="6035682"/>
            <a:ext cx="968400" cy="554100"/>
          </a:xfrm>
          <a:prstGeom prst="rect">
            <a:avLst/>
          </a:prstGeom>
          <a:solidFill>
            <a:srgbClr val="FFFF00">
              <a:alpha val="60000"/>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000"/>
              <a:buFont typeface="Calibri"/>
              <a:buNone/>
            </a:pPr>
            <a:r>
              <a:rPr lang="en-US" sz="1000" b="1">
                <a:solidFill>
                  <a:schemeClr val="dk1"/>
                </a:solidFill>
                <a:latin typeface="Calibri"/>
                <a:ea typeface="Calibri"/>
                <a:cs typeface="Calibri"/>
                <a:sym typeface="Calibri"/>
              </a:rPr>
              <a:t>EWS Academic</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r>
              <a:rPr lang="en-US" sz="1000" b="1">
                <a:solidFill>
                  <a:schemeClr val="dk1"/>
                </a:solidFill>
                <a:latin typeface="Calibri"/>
                <a:ea typeface="Calibri"/>
                <a:cs typeface="Calibri"/>
                <a:sym typeface="Calibri"/>
              </a:rPr>
              <a:t>Facility</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r>
              <a:rPr lang="en-US" sz="1000" b="1">
                <a:solidFill>
                  <a:schemeClr val="dk1"/>
                </a:solidFill>
                <a:latin typeface="Calibri"/>
                <a:ea typeface="Calibri"/>
                <a:cs typeface="Calibri"/>
                <a:sym typeface="Calibri"/>
              </a:rPr>
              <a:t>P-610</a:t>
            </a:r>
            <a:endParaRPr sz="1000" b="1">
              <a:solidFill>
                <a:schemeClr val="dk1"/>
              </a:solidFill>
              <a:latin typeface="Calibri"/>
              <a:ea typeface="Calibri"/>
              <a:cs typeface="Calibri"/>
              <a:sym typeface="Calibri"/>
            </a:endParaRPr>
          </a:p>
        </p:txBody>
      </p:sp>
      <p:cxnSp>
        <p:nvCxnSpPr>
          <p:cNvPr id="942" name="Google Shape;942;p21"/>
          <p:cNvCxnSpPr>
            <a:endCxn id="932" idx="3"/>
          </p:cNvCxnSpPr>
          <p:nvPr/>
        </p:nvCxnSpPr>
        <p:spPr>
          <a:xfrm rot="10800000" flipH="1">
            <a:off x="4896404" y="5529233"/>
            <a:ext cx="672600" cy="513300"/>
          </a:xfrm>
          <a:prstGeom prst="straightConnector1">
            <a:avLst/>
          </a:prstGeom>
          <a:noFill/>
          <a:ln w="25400" cap="flat" cmpd="sng">
            <a:solidFill>
              <a:srgbClr val="FF0000"/>
            </a:solidFill>
            <a:prstDash val="solid"/>
            <a:round/>
            <a:headEnd type="none" w="sm" len="sm"/>
            <a:tailEnd type="stealth" w="med" len="med"/>
          </a:ln>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61"/>
        <p:cNvGrpSpPr/>
        <p:nvPr/>
      </p:nvGrpSpPr>
      <p:grpSpPr>
        <a:xfrm>
          <a:off x="0" y="0"/>
          <a:ext cx="0" cy="0"/>
          <a:chOff x="0" y="0"/>
          <a:chExt cx="0" cy="0"/>
        </a:xfrm>
      </p:grpSpPr>
      <p:sp>
        <p:nvSpPr>
          <p:cNvPr id="962" name="Google Shape;962;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000"/>
              <a:buFont typeface="Calibri"/>
              <a:buNone/>
            </a:pPr>
            <a:r>
              <a:rPr lang="en-US"/>
              <a:t>QUESTIONS</a:t>
            </a:r>
            <a:endParaRPr/>
          </a:p>
        </p:txBody>
      </p:sp>
      <p:sp>
        <p:nvSpPr>
          <p:cNvPr id="963" name="Google Shape;963;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r>
              <a:rPr lang="en-US" dirty="0"/>
              <a:t>MCU Command Brief (</a:t>
            </a:r>
            <a:r>
              <a:rPr lang="en-US" dirty="0" smtClean="0"/>
              <a:t>AY22-23)</a:t>
            </a:r>
            <a:endParaRPr dirty="0"/>
          </a:p>
        </p:txBody>
      </p:sp>
      <p:pic>
        <p:nvPicPr>
          <p:cNvPr id="964" name="Google Shape;964;p24" descr="MCU logo antique"/>
          <p:cNvPicPr preferRelativeResize="0"/>
          <p:nvPr/>
        </p:nvPicPr>
        <p:blipFill rotWithShape="1">
          <a:blip r:embed="rId3">
            <a:alphaModFix/>
          </a:blip>
          <a:srcRect/>
          <a:stretch/>
        </p:blipFill>
        <p:spPr>
          <a:xfrm>
            <a:off x="4191000" y="466725"/>
            <a:ext cx="4419600" cy="4410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9" name="Google Shape;879;g1313ecaad9b_0_0"/>
          <p:cNvSpPr txBox="1">
            <a:spLocks noGrp="1"/>
          </p:cNvSpPr>
          <p:nvPr>
            <p:ph type="title"/>
          </p:nvPr>
        </p:nvSpPr>
        <p:spPr>
          <a:xfrm>
            <a:off x="0" y="220349"/>
            <a:ext cx="9144000" cy="71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4000" dirty="0" smtClean="0">
                <a:latin typeface="Calibri" panose="020F0502020204030204" pitchFamily="34" charset="0"/>
                <a:cs typeface="Calibri" panose="020F0502020204030204" pitchFamily="34" charset="0"/>
              </a:rPr>
              <a:t>MCU Organization</a:t>
            </a:r>
            <a:endParaRPr sz="4000" dirty="0">
              <a:latin typeface="Calibri" panose="020F0502020204030204" pitchFamily="34" charset="0"/>
              <a:cs typeface="Calibri" panose="020F0502020204030204" pitchFamily="34" charset="0"/>
            </a:endParaRPr>
          </a:p>
        </p:txBody>
      </p:sp>
      <p:grpSp>
        <p:nvGrpSpPr>
          <p:cNvPr id="29" name="Group 28"/>
          <p:cNvGrpSpPr/>
          <p:nvPr/>
        </p:nvGrpSpPr>
        <p:grpSpPr>
          <a:xfrm>
            <a:off x="587478" y="1383404"/>
            <a:ext cx="8225556" cy="4459224"/>
            <a:chOff x="587478" y="1383404"/>
            <a:chExt cx="8225556" cy="4459224"/>
          </a:xfrm>
        </p:grpSpPr>
        <p:cxnSp>
          <p:nvCxnSpPr>
            <p:cNvPr id="878" name="Google Shape;878;g1313ecaad9b_0_0"/>
            <p:cNvCxnSpPr/>
            <p:nvPr/>
          </p:nvCxnSpPr>
          <p:spPr>
            <a:xfrm>
              <a:off x="3661232" y="4403241"/>
              <a:ext cx="0" cy="1003800"/>
            </a:xfrm>
            <a:prstGeom prst="straightConnector1">
              <a:avLst/>
            </a:prstGeom>
            <a:noFill/>
            <a:ln w="19050" cap="flat" cmpd="sng">
              <a:solidFill>
                <a:srgbClr val="000000"/>
              </a:solidFill>
              <a:prstDash val="solid"/>
              <a:round/>
              <a:headEnd type="none" w="sm" len="sm"/>
              <a:tailEnd type="none" w="sm" len="sm"/>
            </a:ln>
          </p:spPr>
        </p:cxnSp>
        <p:cxnSp>
          <p:nvCxnSpPr>
            <p:cNvPr id="881" name="Google Shape;881;g1313ecaad9b_0_0"/>
            <p:cNvCxnSpPr/>
            <p:nvPr/>
          </p:nvCxnSpPr>
          <p:spPr>
            <a:xfrm>
              <a:off x="6656062" y="3898982"/>
              <a:ext cx="0" cy="0"/>
            </a:xfrm>
            <a:prstGeom prst="straightConnector1">
              <a:avLst/>
            </a:prstGeom>
            <a:noFill/>
            <a:ln w="9525" cap="flat" cmpd="sng">
              <a:solidFill>
                <a:srgbClr val="4A7DBA"/>
              </a:solidFill>
              <a:prstDash val="solid"/>
              <a:round/>
              <a:headEnd type="none" w="sm" len="sm"/>
              <a:tailEnd type="none" w="sm" len="sm"/>
            </a:ln>
          </p:spPr>
        </p:cxnSp>
        <p:sp>
          <p:nvSpPr>
            <p:cNvPr id="883" name="Google Shape;883;g1313ecaad9b_0_0"/>
            <p:cNvSpPr/>
            <p:nvPr/>
          </p:nvSpPr>
          <p:spPr>
            <a:xfrm>
              <a:off x="2782801" y="2122063"/>
              <a:ext cx="1240001" cy="3408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750"/>
                <a:buFont typeface="Arial"/>
                <a:buNone/>
              </a:pPr>
              <a:r>
                <a:rPr lang="en-US" sz="1000" b="1" i="0" u="none" strike="noStrike" cap="none" dirty="0">
                  <a:solidFill>
                    <a:srgbClr val="FFFFFF"/>
                  </a:solidFill>
                  <a:sym typeface="Arial"/>
                </a:rPr>
                <a:t>Sergeant </a:t>
              </a:r>
              <a:r>
                <a:rPr lang="en-US" sz="1000" b="1" i="0" u="none" strike="noStrike" cap="none" dirty="0" smtClean="0">
                  <a:solidFill>
                    <a:srgbClr val="FFFFFF"/>
                  </a:solidFill>
                  <a:sym typeface="Arial"/>
                </a:rPr>
                <a:t>Major</a:t>
              </a:r>
              <a:endParaRPr sz="1000" dirty="0"/>
            </a:p>
          </p:txBody>
        </p:sp>
        <p:cxnSp>
          <p:nvCxnSpPr>
            <p:cNvPr id="887" name="Google Shape;887;g1313ecaad9b_0_0"/>
            <p:cNvCxnSpPr/>
            <p:nvPr/>
          </p:nvCxnSpPr>
          <p:spPr>
            <a:xfrm>
              <a:off x="7358502" y="5012848"/>
              <a:ext cx="0" cy="324000"/>
            </a:xfrm>
            <a:prstGeom prst="straightConnector1">
              <a:avLst/>
            </a:prstGeom>
            <a:noFill/>
            <a:ln w="19050" cap="flat" cmpd="sng">
              <a:solidFill>
                <a:srgbClr val="000000"/>
              </a:solidFill>
              <a:prstDash val="solid"/>
              <a:round/>
              <a:headEnd type="none" w="sm" len="sm"/>
              <a:tailEnd type="none" w="sm" len="sm"/>
            </a:ln>
          </p:spPr>
        </p:cxnSp>
        <p:sp>
          <p:nvSpPr>
            <p:cNvPr id="897" name="Google Shape;897;g1313ecaad9b_0_0"/>
            <p:cNvSpPr/>
            <p:nvPr/>
          </p:nvSpPr>
          <p:spPr>
            <a:xfrm>
              <a:off x="4484799" y="2089070"/>
              <a:ext cx="1164600" cy="4005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1000" b="1" i="0" u="none" strike="noStrike" cap="none" dirty="0">
                  <a:solidFill>
                    <a:srgbClr val="FFFFFF"/>
                  </a:solidFill>
                  <a:latin typeface="Arial"/>
                  <a:ea typeface="Arial"/>
                  <a:cs typeface="Arial"/>
                  <a:sym typeface="Arial"/>
                </a:rPr>
                <a:t>Chief of </a:t>
              </a:r>
              <a:r>
                <a:rPr lang="en-US" sz="1000" b="1" i="0" u="none" strike="noStrike" cap="none" dirty="0" smtClean="0">
                  <a:solidFill>
                    <a:srgbClr val="FFFFFF"/>
                  </a:solidFill>
                  <a:latin typeface="Arial"/>
                  <a:ea typeface="Arial"/>
                  <a:cs typeface="Arial"/>
                  <a:sym typeface="Arial"/>
                </a:rPr>
                <a:t>Staff</a:t>
              </a:r>
              <a:endParaRPr sz="1000" b="1" i="0" u="none" strike="noStrike" cap="none" dirty="0">
                <a:solidFill>
                  <a:srgbClr val="FFFFFF"/>
                </a:solidFill>
                <a:latin typeface="Arial"/>
                <a:ea typeface="Arial"/>
                <a:cs typeface="Arial"/>
                <a:sym typeface="Arial"/>
              </a:endParaRPr>
            </a:p>
          </p:txBody>
        </p:sp>
        <p:cxnSp>
          <p:nvCxnSpPr>
            <p:cNvPr id="898" name="Google Shape;898;g1313ecaad9b_0_0"/>
            <p:cNvCxnSpPr/>
            <p:nvPr/>
          </p:nvCxnSpPr>
          <p:spPr>
            <a:xfrm flipV="1">
              <a:off x="3429390" y="2838543"/>
              <a:ext cx="818760" cy="2217"/>
            </a:xfrm>
            <a:prstGeom prst="straightConnector1">
              <a:avLst/>
            </a:prstGeom>
            <a:noFill/>
            <a:ln w="19050" cap="flat" cmpd="sng">
              <a:solidFill>
                <a:srgbClr val="000000"/>
              </a:solidFill>
              <a:prstDash val="dash"/>
              <a:round/>
              <a:headEnd type="none" w="sm" len="sm"/>
              <a:tailEnd type="none" w="sm" len="sm"/>
            </a:ln>
          </p:spPr>
        </p:cxnSp>
        <p:sp>
          <p:nvSpPr>
            <p:cNvPr id="899" name="Google Shape;899;g1313ecaad9b_0_0"/>
            <p:cNvSpPr txBox="1"/>
            <p:nvPr/>
          </p:nvSpPr>
          <p:spPr>
            <a:xfrm>
              <a:off x="2782802" y="2562990"/>
              <a:ext cx="1234470" cy="561662"/>
            </a:xfrm>
            <a:prstGeom prst="rect">
              <a:avLst/>
            </a:prstGeom>
            <a:solidFill>
              <a:srgbClr val="C0C0C0"/>
            </a:solidFill>
            <a:ln w="19050" cap="flat" cmpd="sng">
              <a:solidFill>
                <a:srgbClr val="000000"/>
              </a:solidFill>
              <a:prstDash val="solid"/>
              <a:miter lim="800000"/>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800" b="1" i="0" u="none" strike="noStrike" cap="none" dirty="0">
                  <a:solidFill>
                    <a:srgbClr val="000000"/>
                  </a:solidFill>
                  <a:latin typeface="Arial"/>
                  <a:ea typeface="Arial"/>
                  <a:cs typeface="Arial"/>
                  <a:sym typeface="Arial"/>
                </a:rPr>
                <a:t>Senior Service Representatives at</a:t>
              </a:r>
              <a:br>
                <a:rPr lang="en-US" sz="800" b="1" i="0" u="none" strike="noStrike" cap="none" dirty="0">
                  <a:solidFill>
                    <a:srgbClr val="000000"/>
                  </a:solidFill>
                  <a:latin typeface="Arial"/>
                  <a:ea typeface="Arial"/>
                  <a:cs typeface="Arial"/>
                  <a:sym typeface="Arial"/>
                </a:rPr>
              </a:br>
              <a:r>
                <a:rPr lang="en-US" sz="800" b="1" i="0" u="none" strike="noStrike" cap="none" dirty="0">
                  <a:solidFill>
                    <a:srgbClr val="000000"/>
                  </a:solidFill>
                  <a:latin typeface="Arial"/>
                  <a:ea typeface="Arial"/>
                  <a:cs typeface="Arial"/>
                  <a:sym typeface="Arial"/>
                </a:rPr>
                <a:t>Joint </a:t>
              </a:r>
              <a:r>
                <a:rPr lang="en-US" sz="800" b="1" i="0" u="none" strike="noStrike" cap="none" dirty="0" smtClean="0">
                  <a:solidFill>
                    <a:srgbClr val="000000"/>
                  </a:solidFill>
                  <a:latin typeface="Arial"/>
                  <a:ea typeface="Arial"/>
                  <a:cs typeface="Arial"/>
                  <a:sym typeface="Arial"/>
                </a:rPr>
                <a:t>and Service </a:t>
              </a:r>
              <a:r>
                <a:rPr lang="en-US" sz="800" b="1" i="0" u="none" strike="noStrike" cap="none" dirty="0">
                  <a:solidFill>
                    <a:srgbClr val="000000"/>
                  </a:solidFill>
                  <a:latin typeface="Arial"/>
                  <a:ea typeface="Arial"/>
                  <a:cs typeface="Arial"/>
                  <a:sym typeface="Arial"/>
                </a:rPr>
                <a:t>Schools</a:t>
              </a:r>
              <a:endParaRPr sz="800" b="1" i="0" u="none" strike="noStrike" cap="none" dirty="0">
                <a:solidFill>
                  <a:srgbClr val="000000"/>
                </a:solidFill>
                <a:latin typeface="Arial"/>
                <a:ea typeface="Arial"/>
                <a:cs typeface="Arial"/>
                <a:sym typeface="Arial"/>
              </a:endParaRPr>
            </a:p>
          </p:txBody>
        </p:sp>
        <p:sp>
          <p:nvSpPr>
            <p:cNvPr id="904" name="Google Shape;904;g1313ecaad9b_0_0"/>
            <p:cNvSpPr/>
            <p:nvPr/>
          </p:nvSpPr>
          <p:spPr>
            <a:xfrm>
              <a:off x="6899621" y="5246228"/>
              <a:ext cx="930503" cy="596400"/>
            </a:xfrm>
            <a:prstGeom prst="rect">
              <a:avLst/>
            </a:prstGeom>
            <a:solidFill>
              <a:srgbClr val="FFCC99"/>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sym typeface="Arial"/>
                </a:rPr>
                <a:t>Directors</a:t>
              </a:r>
              <a:endParaRPr sz="800" dirty="0"/>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sym typeface="Arial"/>
                </a:rPr>
                <a:t>SNCO </a:t>
              </a:r>
              <a:r>
                <a:rPr lang="en-US" sz="800" b="1" i="0" u="none" strike="noStrike" cap="none" dirty="0" smtClean="0">
                  <a:solidFill>
                    <a:srgbClr val="000000"/>
                  </a:solidFill>
                  <a:sym typeface="Arial"/>
                </a:rPr>
                <a:t>Academies</a:t>
              </a:r>
              <a:endParaRPr sz="800" b="0" i="0" u="none" strike="noStrike" cap="none" dirty="0">
                <a:solidFill>
                  <a:srgbClr val="000000"/>
                </a:solidFill>
                <a:sym typeface="Arial"/>
              </a:endParaRPr>
            </a:p>
          </p:txBody>
        </p:sp>
        <p:cxnSp>
          <p:nvCxnSpPr>
            <p:cNvPr id="913" name="Google Shape;913;g1313ecaad9b_0_0"/>
            <p:cNvCxnSpPr>
              <a:stCxn id="883" idx="3"/>
              <a:endCxn id="897" idx="1"/>
            </p:cNvCxnSpPr>
            <p:nvPr/>
          </p:nvCxnSpPr>
          <p:spPr>
            <a:xfrm flipV="1">
              <a:off x="4022802" y="2289320"/>
              <a:ext cx="461997" cy="3143"/>
            </a:xfrm>
            <a:prstGeom prst="straightConnector1">
              <a:avLst/>
            </a:prstGeom>
            <a:noFill/>
            <a:ln w="19050" cap="flat" cmpd="sng">
              <a:solidFill>
                <a:srgbClr val="000000"/>
              </a:solidFill>
              <a:prstDash val="solid"/>
              <a:round/>
              <a:headEnd type="none" w="sm" len="sm"/>
              <a:tailEnd type="none" w="sm" len="sm"/>
            </a:ln>
          </p:spPr>
        </p:cxnSp>
        <p:sp>
          <p:nvSpPr>
            <p:cNvPr id="914" name="Google Shape;914;g1313ecaad9b_0_0"/>
            <p:cNvSpPr/>
            <p:nvPr/>
          </p:nvSpPr>
          <p:spPr>
            <a:xfrm>
              <a:off x="4484799" y="2574385"/>
              <a:ext cx="1164612" cy="2916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Staff </a:t>
              </a:r>
              <a:r>
                <a:rPr lang="en-US" sz="800" b="1" i="0" u="none" strike="noStrike" cap="none" dirty="0" smtClean="0">
                  <a:solidFill>
                    <a:srgbClr val="000000"/>
                  </a:solidFill>
                  <a:latin typeface="Arial"/>
                  <a:ea typeface="Arial"/>
                  <a:cs typeface="Arial"/>
                  <a:sym typeface="Arial"/>
                </a:rPr>
                <a:t>Secretary</a:t>
              </a:r>
              <a:endParaRPr sz="1600" dirty="0"/>
            </a:p>
          </p:txBody>
        </p:sp>
        <p:sp>
          <p:nvSpPr>
            <p:cNvPr id="915" name="Google Shape;915;g1313ecaad9b_0_0"/>
            <p:cNvSpPr/>
            <p:nvPr/>
          </p:nvSpPr>
          <p:spPr>
            <a:xfrm>
              <a:off x="4497750" y="2941532"/>
              <a:ext cx="1151661" cy="245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Safety</a:t>
              </a:r>
              <a:endParaRPr sz="1600" dirty="0"/>
            </a:p>
          </p:txBody>
        </p:sp>
        <p:cxnSp>
          <p:nvCxnSpPr>
            <p:cNvPr id="917" name="Google Shape;917;g1313ecaad9b_0_0"/>
            <p:cNvCxnSpPr/>
            <p:nvPr/>
          </p:nvCxnSpPr>
          <p:spPr>
            <a:xfrm rot="10800000">
              <a:off x="2644602" y="1666588"/>
              <a:ext cx="863700" cy="0"/>
            </a:xfrm>
            <a:prstGeom prst="straightConnector1">
              <a:avLst/>
            </a:prstGeom>
            <a:noFill/>
            <a:ln w="19050" cap="flat" cmpd="sng">
              <a:solidFill>
                <a:srgbClr val="000000"/>
              </a:solidFill>
              <a:prstDash val="solid"/>
              <a:round/>
              <a:headEnd type="none" w="sm" len="sm"/>
              <a:tailEnd type="none" w="sm" len="sm"/>
            </a:ln>
          </p:spPr>
        </p:cxnSp>
        <p:sp>
          <p:nvSpPr>
            <p:cNvPr id="918" name="Google Shape;918;g1313ecaad9b_0_0"/>
            <p:cNvSpPr/>
            <p:nvPr/>
          </p:nvSpPr>
          <p:spPr>
            <a:xfrm>
              <a:off x="1111454" y="1728439"/>
              <a:ext cx="1451100" cy="2466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Aide-de-Camp</a:t>
              </a:r>
              <a:endParaRPr sz="1600" dirty="0"/>
            </a:p>
          </p:txBody>
        </p:sp>
        <p:sp>
          <p:nvSpPr>
            <p:cNvPr id="919" name="Google Shape;919;g1313ecaad9b_0_0"/>
            <p:cNvSpPr/>
            <p:nvPr/>
          </p:nvSpPr>
          <p:spPr>
            <a:xfrm>
              <a:off x="1111145" y="2306564"/>
              <a:ext cx="1451100" cy="2481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Protocol </a:t>
              </a:r>
              <a:r>
                <a:rPr lang="en-US" sz="800" b="1" i="0" u="none" strike="noStrike" cap="none" dirty="0" smtClean="0">
                  <a:solidFill>
                    <a:srgbClr val="000000"/>
                  </a:solidFill>
                  <a:latin typeface="Arial"/>
                  <a:ea typeface="Arial"/>
                  <a:cs typeface="Arial"/>
                  <a:sym typeface="Arial"/>
                </a:rPr>
                <a:t>Officer</a:t>
              </a:r>
              <a:endParaRPr sz="1600" dirty="0"/>
            </a:p>
          </p:txBody>
        </p:sp>
        <p:sp>
          <p:nvSpPr>
            <p:cNvPr id="920" name="Google Shape;920;g1313ecaad9b_0_0"/>
            <p:cNvSpPr/>
            <p:nvPr/>
          </p:nvSpPr>
          <p:spPr>
            <a:xfrm>
              <a:off x="1111454" y="2881134"/>
              <a:ext cx="1451100" cy="2856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Marine Corps Uniform </a:t>
              </a:r>
              <a:r>
                <a:rPr lang="en-US" sz="800" b="1" i="0" u="none" strike="noStrike" cap="none" dirty="0" smtClean="0">
                  <a:solidFill>
                    <a:srgbClr val="000000"/>
                  </a:solidFill>
                  <a:latin typeface="Arial"/>
                  <a:ea typeface="Arial"/>
                  <a:cs typeface="Arial"/>
                  <a:sym typeface="Arial"/>
                </a:rPr>
                <a:t>Board</a:t>
              </a:r>
              <a:endParaRPr sz="1600" dirty="0"/>
            </a:p>
          </p:txBody>
        </p:sp>
        <p:sp>
          <p:nvSpPr>
            <p:cNvPr id="921" name="Google Shape;921;g1313ecaad9b_0_0"/>
            <p:cNvSpPr/>
            <p:nvPr/>
          </p:nvSpPr>
          <p:spPr>
            <a:xfrm>
              <a:off x="1109338" y="2597343"/>
              <a:ext cx="1451100" cy="2412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Chaplain</a:t>
              </a:r>
              <a:endParaRPr sz="1600" dirty="0"/>
            </a:p>
          </p:txBody>
        </p:sp>
        <p:sp>
          <p:nvSpPr>
            <p:cNvPr id="922" name="Google Shape;922;g1313ecaad9b_0_0"/>
            <p:cNvSpPr/>
            <p:nvPr/>
          </p:nvSpPr>
          <p:spPr>
            <a:xfrm>
              <a:off x="1110088" y="2017501"/>
              <a:ext cx="1451100" cy="2466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SJA</a:t>
              </a:r>
              <a:endParaRPr sz="1600" dirty="0"/>
            </a:p>
          </p:txBody>
        </p:sp>
        <p:sp>
          <p:nvSpPr>
            <p:cNvPr id="923" name="Google Shape;923;g1313ecaad9b_0_0"/>
            <p:cNvSpPr/>
            <p:nvPr/>
          </p:nvSpPr>
          <p:spPr>
            <a:xfrm>
              <a:off x="1052616" y="1383404"/>
              <a:ext cx="1585800" cy="1833900"/>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0"/>
                <a:buFont typeface="Arial"/>
                <a:buNone/>
              </a:pPr>
              <a:endParaRPr sz="750" b="1" i="0" u="none" strike="noStrike" cap="none">
                <a:solidFill>
                  <a:srgbClr val="000000"/>
                </a:solidFill>
                <a:latin typeface="Calibri"/>
                <a:ea typeface="Calibri"/>
                <a:cs typeface="Calibri"/>
                <a:sym typeface="Calibri"/>
              </a:endParaRPr>
            </a:p>
          </p:txBody>
        </p:sp>
        <p:sp>
          <p:nvSpPr>
            <p:cNvPr id="924" name="Google Shape;924;g1313ecaad9b_0_0"/>
            <p:cNvSpPr/>
            <p:nvPr/>
          </p:nvSpPr>
          <p:spPr>
            <a:xfrm>
              <a:off x="1111454" y="1418427"/>
              <a:ext cx="1451100" cy="2673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Arial"/>
                  <a:ea typeface="Arial"/>
                  <a:cs typeface="Arial"/>
                  <a:sym typeface="Arial"/>
                </a:rPr>
                <a:t>Executive Admin</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800" b="1" i="0" u="none" strike="noStrike" cap="none" dirty="0">
                  <a:solidFill>
                    <a:srgbClr val="000000"/>
                  </a:solidFill>
                  <a:latin typeface="Arial"/>
                  <a:ea typeface="Arial"/>
                  <a:cs typeface="Arial"/>
                  <a:sym typeface="Arial"/>
                </a:rPr>
                <a:t>Support </a:t>
              </a:r>
              <a:r>
                <a:rPr lang="en-US" sz="800" b="1" i="0" u="none" strike="noStrike" cap="none" dirty="0" smtClean="0">
                  <a:solidFill>
                    <a:srgbClr val="000000"/>
                  </a:solidFill>
                  <a:latin typeface="Arial"/>
                  <a:ea typeface="Arial"/>
                  <a:cs typeface="Arial"/>
                  <a:sym typeface="Arial"/>
                </a:rPr>
                <a:t>Specialist</a:t>
              </a:r>
              <a:endParaRPr sz="800" b="1" i="0" u="none" strike="noStrike" cap="none" dirty="0">
                <a:solidFill>
                  <a:srgbClr val="000000"/>
                </a:solidFill>
                <a:latin typeface="Arial"/>
                <a:ea typeface="Arial"/>
                <a:cs typeface="Arial"/>
                <a:sym typeface="Arial"/>
              </a:endParaRPr>
            </a:p>
          </p:txBody>
        </p:sp>
        <p:cxnSp>
          <p:nvCxnSpPr>
            <p:cNvPr id="925" name="Google Shape;925;g1313ecaad9b_0_0"/>
            <p:cNvCxnSpPr>
              <a:stCxn id="897" idx="3"/>
              <a:endCxn id="914" idx="3"/>
            </p:cNvCxnSpPr>
            <p:nvPr/>
          </p:nvCxnSpPr>
          <p:spPr>
            <a:xfrm>
              <a:off x="5649399" y="2289320"/>
              <a:ext cx="12" cy="430865"/>
            </a:xfrm>
            <a:prstGeom prst="bentConnector3">
              <a:avLst>
                <a:gd name="adj1" fmla="val 1905100000"/>
              </a:avLst>
            </a:prstGeom>
            <a:noFill/>
            <a:ln w="19050" cap="flat" cmpd="sng">
              <a:solidFill>
                <a:srgbClr val="000000"/>
              </a:solidFill>
              <a:prstDash val="solid"/>
              <a:round/>
              <a:headEnd type="none" w="sm" len="sm"/>
              <a:tailEnd type="none" w="sm" len="sm"/>
            </a:ln>
          </p:spPr>
        </p:cxnSp>
        <p:cxnSp>
          <p:nvCxnSpPr>
            <p:cNvPr id="926" name="Google Shape;926;g1313ecaad9b_0_0"/>
            <p:cNvCxnSpPr>
              <a:stCxn id="897" idx="3"/>
              <a:endCxn id="915" idx="3"/>
            </p:cNvCxnSpPr>
            <p:nvPr/>
          </p:nvCxnSpPr>
          <p:spPr>
            <a:xfrm>
              <a:off x="5649399" y="2289320"/>
              <a:ext cx="12" cy="774912"/>
            </a:xfrm>
            <a:prstGeom prst="bentConnector3">
              <a:avLst>
                <a:gd name="adj1" fmla="val 1905100000"/>
              </a:avLst>
            </a:prstGeom>
            <a:noFill/>
            <a:ln w="19050" cap="flat" cmpd="sng">
              <a:solidFill>
                <a:srgbClr val="000000"/>
              </a:solidFill>
              <a:prstDash val="solid"/>
              <a:round/>
              <a:headEnd type="none" w="sm" len="sm"/>
              <a:tailEnd type="none" w="sm" len="sm"/>
            </a:ln>
          </p:spPr>
        </p:cxnSp>
        <p:sp>
          <p:nvSpPr>
            <p:cNvPr id="927" name="Google Shape;927;g1313ecaad9b_0_0"/>
            <p:cNvSpPr/>
            <p:nvPr/>
          </p:nvSpPr>
          <p:spPr>
            <a:xfrm>
              <a:off x="6684591" y="2013401"/>
              <a:ext cx="1451100" cy="356400"/>
            </a:xfrm>
            <a:prstGeom prst="rect">
              <a:avLst/>
            </a:prstGeom>
            <a:solidFill>
              <a:srgbClr val="00B0F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a:solidFill>
                    <a:srgbClr val="000000"/>
                  </a:solidFill>
                  <a:latin typeface="Arial"/>
                  <a:ea typeface="Arial"/>
                  <a:cs typeface="Arial"/>
                  <a:sym typeface="Arial"/>
                </a:rPr>
                <a:t>Marine Corps University Foundation</a:t>
              </a:r>
              <a:endParaRPr sz="800" b="0" i="0" u="none" strike="noStrike" cap="none">
                <a:solidFill>
                  <a:srgbClr val="000000"/>
                </a:solidFill>
                <a:latin typeface="Arial"/>
                <a:ea typeface="Arial"/>
                <a:cs typeface="Arial"/>
                <a:sym typeface="Arial"/>
              </a:endParaRPr>
            </a:p>
          </p:txBody>
        </p:sp>
        <p:sp>
          <p:nvSpPr>
            <p:cNvPr id="928" name="Google Shape;928;g1313ecaad9b_0_0"/>
            <p:cNvSpPr/>
            <p:nvPr/>
          </p:nvSpPr>
          <p:spPr>
            <a:xfrm>
              <a:off x="6684591" y="2854674"/>
              <a:ext cx="1451100" cy="430500"/>
            </a:xfrm>
            <a:prstGeom prst="rect">
              <a:avLst/>
            </a:prstGeom>
            <a:solidFill>
              <a:srgbClr val="00B0F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a:solidFill>
                    <a:srgbClr val="000000"/>
                  </a:solidFill>
                  <a:latin typeface="Arial"/>
                  <a:ea typeface="Arial"/>
                  <a:cs typeface="Arial"/>
                  <a:sym typeface="Arial"/>
                </a:rPr>
                <a:t>Marine Corps Association &amp; Foundation</a:t>
              </a:r>
              <a:endParaRPr sz="800" b="0" i="0" u="none" strike="noStrike" cap="none">
                <a:solidFill>
                  <a:srgbClr val="000000"/>
                </a:solidFill>
                <a:latin typeface="Arial"/>
                <a:ea typeface="Arial"/>
                <a:cs typeface="Arial"/>
                <a:sym typeface="Arial"/>
              </a:endParaRPr>
            </a:p>
          </p:txBody>
        </p:sp>
        <p:sp>
          <p:nvSpPr>
            <p:cNvPr id="929" name="Google Shape;929;g1313ecaad9b_0_0"/>
            <p:cNvSpPr/>
            <p:nvPr/>
          </p:nvSpPr>
          <p:spPr>
            <a:xfrm>
              <a:off x="6670879" y="1578866"/>
              <a:ext cx="1451100" cy="2076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750"/>
                <a:buFont typeface="Arial"/>
                <a:buNone/>
              </a:pPr>
              <a:r>
                <a:rPr lang="en-US" sz="800" b="1" i="0" u="none" strike="noStrike" cap="none" dirty="0">
                  <a:solidFill>
                    <a:srgbClr val="FFFFFF"/>
                  </a:solidFill>
                  <a:latin typeface="Arial"/>
                  <a:ea typeface="Arial"/>
                  <a:cs typeface="Arial"/>
                  <a:sym typeface="Arial"/>
                </a:rPr>
                <a:t>Board of Visitors</a:t>
              </a:r>
              <a:endParaRPr sz="800" b="0" i="0" u="none" strike="noStrike" cap="none" dirty="0">
                <a:solidFill>
                  <a:srgbClr val="FFFFFF"/>
                </a:solidFill>
                <a:latin typeface="Arial"/>
                <a:ea typeface="Arial"/>
                <a:cs typeface="Arial"/>
                <a:sym typeface="Arial"/>
              </a:endParaRPr>
            </a:p>
          </p:txBody>
        </p:sp>
        <p:sp>
          <p:nvSpPr>
            <p:cNvPr id="930" name="Google Shape;930;g1313ecaad9b_0_0"/>
            <p:cNvSpPr/>
            <p:nvPr/>
          </p:nvSpPr>
          <p:spPr>
            <a:xfrm>
              <a:off x="6684591" y="2415247"/>
              <a:ext cx="1451100" cy="393300"/>
            </a:xfrm>
            <a:prstGeom prst="rect">
              <a:avLst/>
            </a:prstGeom>
            <a:solidFill>
              <a:srgbClr val="00B0F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a:solidFill>
                    <a:srgbClr val="000000"/>
                  </a:solidFill>
                  <a:latin typeface="Arial"/>
                  <a:ea typeface="Arial"/>
                  <a:cs typeface="Arial"/>
                  <a:sym typeface="Arial"/>
                </a:rPr>
                <a:t>Marine Corps Heritage Foundation</a:t>
              </a:r>
              <a:endParaRPr sz="800" b="0" i="0" u="none" strike="noStrike" cap="none">
                <a:solidFill>
                  <a:srgbClr val="000000"/>
                </a:solidFill>
                <a:latin typeface="Arial"/>
                <a:ea typeface="Arial"/>
                <a:cs typeface="Arial"/>
                <a:sym typeface="Arial"/>
              </a:endParaRPr>
            </a:p>
          </p:txBody>
        </p:sp>
        <p:sp>
          <p:nvSpPr>
            <p:cNvPr id="931" name="Google Shape;931;g1313ecaad9b_0_0"/>
            <p:cNvSpPr/>
            <p:nvPr/>
          </p:nvSpPr>
          <p:spPr>
            <a:xfrm>
              <a:off x="6589366" y="1929190"/>
              <a:ext cx="1641600" cy="1445400"/>
            </a:xfrm>
            <a:prstGeom prst="rect">
              <a:avLst/>
            </a:prstGeom>
            <a:no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p:txBody>
        </p:sp>
        <p:cxnSp>
          <p:nvCxnSpPr>
            <p:cNvPr id="932" name="Google Shape;932;g1313ecaad9b_0_0"/>
            <p:cNvCxnSpPr>
              <a:endCxn id="931" idx="1"/>
            </p:cNvCxnSpPr>
            <p:nvPr/>
          </p:nvCxnSpPr>
          <p:spPr>
            <a:xfrm>
              <a:off x="3498766" y="1681090"/>
              <a:ext cx="3090600" cy="970800"/>
            </a:xfrm>
            <a:prstGeom prst="bentConnector3">
              <a:avLst>
                <a:gd name="adj1" fmla="val 88927"/>
              </a:avLst>
            </a:prstGeom>
            <a:noFill/>
            <a:ln w="19050" cap="flat" cmpd="sng">
              <a:solidFill>
                <a:srgbClr val="000000"/>
              </a:solidFill>
              <a:prstDash val="dash"/>
              <a:round/>
              <a:headEnd type="none" w="sm" len="sm"/>
              <a:tailEnd type="none" w="sm" len="sm"/>
            </a:ln>
          </p:spPr>
        </p:cxnSp>
        <p:cxnSp>
          <p:nvCxnSpPr>
            <p:cNvPr id="933" name="Google Shape;933;g1313ecaad9b_0_0"/>
            <p:cNvCxnSpPr>
              <a:endCxn id="929" idx="1"/>
            </p:cNvCxnSpPr>
            <p:nvPr/>
          </p:nvCxnSpPr>
          <p:spPr>
            <a:xfrm flipV="1">
              <a:off x="3661232" y="1682666"/>
              <a:ext cx="3009647" cy="1834"/>
            </a:xfrm>
            <a:prstGeom prst="bentConnector3">
              <a:avLst>
                <a:gd name="adj1" fmla="val 50000"/>
              </a:avLst>
            </a:prstGeom>
            <a:noFill/>
            <a:ln w="19050" cap="flat" cmpd="sng">
              <a:solidFill>
                <a:srgbClr val="000000"/>
              </a:solidFill>
              <a:prstDash val="dash"/>
              <a:round/>
              <a:headEnd type="none" w="sm" len="sm"/>
              <a:tailEnd type="none" w="sm" len="sm"/>
            </a:ln>
          </p:spPr>
        </p:cxnSp>
        <p:cxnSp>
          <p:nvCxnSpPr>
            <p:cNvPr id="73" name="Google Shape;913;g1313ecaad9b_0_0"/>
            <p:cNvCxnSpPr/>
            <p:nvPr/>
          </p:nvCxnSpPr>
          <p:spPr>
            <a:xfrm flipV="1">
              <a:off x="7357905" y="3899046"/>
              <a:ext cx="608047" cy="3143"/>
            </a:xfrm>
            <a:prstGeom prst="straightConnector1">
              <a:avLst/>
            </a:prstGeom>
            <a:noFill/>
            <a:ln w="19050" cap="flat" cmpd="sng">
              <a:solidFill>
                <a:srgbClr val="000000"/>
              </a:solidFill>
              <a:prstDash val="solid"/>
              <a:round/>
              <a:headEnd type="none" w="sm" len="sm"/>
              <a:tailEnd type="none" w="sm" len="sm"/>
            </a:ln>
          </p:spPr>
        </p:cxnSp>
        <p:sp>
          <p:nvSpPr>
            <p:cNvPr id="896" name="Google Shape;896;g1313ecaad9b_0_0"/>
            <p:cNvSpPr/>
            <p:nvPr/>
          </p:nvSpPr>
          <p:spPr>
            <a:xfrm>
              <a:off x="7661929" y="3720696"/>
              <a:ext cx="920100" cy="356700"/>
            </a:xfrm>
            <a:prstGeom prst="rect">
              <a:avLst/>
            </a:prstGeom>
            <a:solidFill>
              <a:srgbClr val="FFCC99"/>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800" b="1" i="0" u="none" strike="noStrike" cap="none" dirty="0">
                  <a:solidFill>
                    <a:srgbClr val="000000"/>
                  </a:solidFill>
                  <a:latin typeface="Arial"/>
                  <a:ea typeface="Arial"/>
                  <a:cs typeface="Arial"/>
                  <a:sym typeface="Arial"/>
                </a:rPr>
                <a:t>CDET Regional Directors</a:t>
              </a:r>
              <a:endParaRPr sz="800" b="1" i="0" u="none" strike="noStrike" cap="none" dirty="0">
                <a:solidFill>
                  <a:srgbClr val="000000"/>
                </a:solidFill>
                <a:latin typeface="Arial"/>
                <a:ea typeface="Arial"/>
                <a:cs typeface="Arial"/>
                <a:sym typeface="Arial"/>
              </a:endParaRPr>
            </a:p>
          </p:txBody>
        </p:sp>
        <p:sp>
          <p:nvSpPr>
            <p:cNvPr id="906" name="Google Shape;906;g1313ecaad9b_0_0"/>
            <p:cNvSpPr/>
            <p:nvPr/>
          </p:nvSpPr>
          <p:spPr>
            <a:xfrm>
              <a:off x="6657073" y="3585847"/>
              <a:ext cx="888300" cy="62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750" b="1" i="0" u="none" strike="noStrike" cap="none" dirty="0">
                  <a:solidFill>
                    <a:srgbClr val="000000"/>
                  </a:solidFill>
                  <a:sym typeface="Arial"/>
                </a:rPr>
                <a:t>Director</a:t>
              </a:r>
              <a:endParaRPr sz="750" dirty="0"/>
            </a:p>
            <a:p>
              <a:pPr marL="0" marR="0" lvl="0" indent="0" algn="ctr" rtl="0">
                <a:lnSpc>
                  <a:spcPct val="100000"/>
                </a:lnSpc>
                <a:spcBef>
                  <a:spcPts val="0"/>
                </a:spcBef>
                <a:spcAft>
                  <a:spcPts val="0"/>
                </a:spcAft>
                <a:buNone/>
              </a:pPr>
              <a:r>
                <a:rPr lang="en-US" sz="750" b="1" i="0" u="none" strike="noStrike" cap="none" dirty="0">
                  <a:solidFill>
                    <a:srgbClr val="000000"/>
                  </a:solidFill>
                  <a:sym typeface="Arial"/>
                </a:rPr>
                <a:t>College</a:t>
              </a:r>
              <a:endParaRPr sz="750" b="1" i="0" u="none" strike="noStrike" cap="none" dirty="0">
                <a:solidFill>
                  <a:srgbClr val="000000"/>
                </a:solidFill>
                <a:sym typeface="Arial"/>
              </a:endParaRPr>
            </a:p>
            <a:p>
              <a:pPr marL="0" marR="0" lvl="0" indent="0" algn="ctr" rtl="0">
                <a:lnSpc>
                  <a:spcPct val="100000"/>
                </a:lnSpc>
                <a:spcBef>
                  <a:spcPts val="0"/>
                </a:spcBef>
                <a:spcAft>
                  <a:spcPts val="0"/>
                </a:spcAft>
                <a:buNone/>
              </a:pPr>
              <a:r>
                <a:rPr lang="en-US" sz="750" b="1" i="0" u="none" strike="noStrike" cap="none" dirty="0">
                  <a:solidFill>
                    <a:srgbClr val="000000"/>
                  </a:solidFill>
                  <a:sym typeface="Arial"/>
                </a:rPr>
                <a:t>of Distance</a:t>
              </a:r>
              <a:br>
                <a:rPr lang="en-US" sz="750" b="1" i="0" u="none" strike="noStrike" cap="none" dirty="0">
                  <a:solidFill>
                    <a:srgbClr val="000000"/>
                  </a:solidFill>
                  <a:sym typeface="Arial"/>
                </a:rPr>
              </a:br>
              <a:r>
                <a:rPr lang="en-US" sz="750" b="1" i="0" u="none" strike="noStrike" cap="none" dirty="0">
                  <a:solidFill>
                    <a:srgbClr val="000000"/>
                  </a:solidFill>
                  <a:sym typeface="Arial"/>
                </a:rPr>
                <a:t>Education and Training (CDET)</a:t>
              </a:r>
              <a:endParaRPr sz="750" b="1" i="0" u="none" strike="noStrike" cap="none" dirty="0">
                <a:solidFill>
                  <a:srgbClr val="000000"/>
                </a:solidFill>
                <a:sym typeface="Arial"/>
              </a:endParaRPr>
            </a:p>
          </p:txBody>
        </p:sp>
        <p:cxnSp>
          <p:nvCxnSpPr>
            <p:cNvPr id="10" name="Straight Connector 9"/>
            <p:cNvCxnSpPr/>
            <p:nvPr/>
          </p:nvCxnSpPr>
          <p:spPr>
            <a:xfrm>
              <a:off x="4251035" y="1853872"/>
              <a:ext cx="0" cy="25444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6" name="Google Shape;916;g1313ecaad9b_0_0"/>
            <p:cNvSpPr/>
            <p:nvPr/>
          </p:nvSpPr>
          <p:spPr>
            <a:xfrm>
              <a:off x="3501953" y="1423498"/>
              <a:ext cx="1486200" cy="4962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750"/>
                <a:buFont typeface="Arial"/>
                <a:buNone/>
              </a:pPr>
              <a:r>
                <a:rPr lang="en-US" sz="1000" b="1" i="0" u="none" strike="noStrike" cap="none" dirty="0">
                  <a:solidFill>
                    <a:srgbClr val="FFFFFF"/>
                  </a:solidFill>
                  <a:sym typeface="Arial"/>
                </a:rPr>
                <a:t>President, MCU</a:t>
              </a:r>
              <a:endParaRPr sz="1000" dirty="0"/>
            </a:p>
            <a:p>
              <a:pPr marL="0" marR="0" lvl="0" indent="0" algn="ctr" rtl="0">
                <a:lnSpc>
                  <a:spcPct val="100000"/>
                </a:lnSpc>
                <a:spcBef>
                  <a:spcPts val="0"/>
                </a:spcBef>
                <a:spcAft>
                  <a:spcPts val="0"/>
                </a:spcAft>
                <a:buClr>
                  <a:srgbClr val="FFFFFF"/>
                </a:buClr>
                <a:buSzPts val="750"/>
                <a:buFont typeface="Arial"/>
                <a:buNone/>
              </a:pPr>
              <a:r>
                <a:rPr lang="en-US" sz="1000" b="1" i="0" u="none" strike="noStrike" cap="none" dirty="0">
                  <a:solidFill>
                    <a:srgbClr val="FFFFFF"/>
                  </a:solidFill>
                  <a:sym typeface="Arial"/>
                </a:rPr>
                <a:t>CG, </a:t>
              </a:r>
              <a:r>
                <a:rPr lang="en-US" sz="1000" b="1" i="0" u="none" strike="noStrike" cap="none" dirty="0" smtClean="0">
                  <a:solidFill>
                    <a:srgbClr val="FFFFFF"/>
                  </a:solidFill>
                  <a:sym typeface="Arial"/>
                </a:rPr>
                <a:t>EDCOM</a:t>
              </a:r>
              <a:endParaRPr sz="1000" b="0" i="0" u="none" strike="noStrike" cap="none" dirty="0">
                <a:solidFill>
                  <a:srgbClr val="000000"/>
                </a:solidFill>
                <a:sym typeface="Arial"/>
              </a:endParaRPr>
            </a:p>
          </p:txBody>
        </p:sp>
        <p:cxnSp>
          <p:nvCxnSpPr>
            <p:cNvPr id="13" name="Straight Connector 12"/>
            <p:cNvCxnSpPr/>
            <p:nvPr/>
          </p:nvCxnSpPr>
          <p:spPr>
            <a:xfrm>
              <a:off x="1122038" y="3374590"/>
              <a:ext cx="50057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2038" y="3368240"/>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363963" y="3374590"/>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572602" y="3374590"/>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935441" y="3379036"/>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121400" y="3368240"/>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7" name="Google Shape;907;g1313ecaad9b_0_0"/>
            <p:cNvSpPr/>
            <p:nvPr/>
          </p:nvSpPr>
          <p:spPr>
            <a:xfrm>
              <a:off x="3016715" y="3585847"/>
              <a:ext cx="1110900" cy="6264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900" b="1" i="0" u="none" strike="noStrike" cap="none" dirty="0">
                  <a:solidFill>
                    <a:srgbClr val="FFFFFF"/>
                  </a:solidFill>
                  <a:sym typeface="Arial"/>
                </a:rPr>
                <a:t>Vice President for </a:t>
              </a:r>
              <a:br>
                <a:rPr lang="en-US" sz="900" b="1" i="0" u="none" strike="noStrike" cap="none" dirty="0">
                  <a:solidFill>
                    <a:srgbClr val="FFFFFF"/>
                  </a:solidFill>
                  <a:sym typeface="Arial"/>
                </a:rPr>
              </a:br>
              <a:r>
                <a:rPr lang="en-US" sz="900" b="1" i="0" u="none" strike="noStrike" cap="none" dirty="0">
                  <a:solidFill>
                    <a:srgbClr val="FFFFFF"/>
                  </a:solidFill>
                  <a:sym typeface="Arial"/>
                </a:rPr>
                <a:t>Operations and </a:t>
              </a:r>
              <a:r>
                <a:rPr lang="en-US" sz="900" b="1" i="0" u="none" strike="noStrike" cap="none" dirty="0" smtClean="0">
                  <a:solidFill>
                    <a:srgbClr val="FFFFFF"/>
                  </a:solidFill>
                  <a:sym typeface="Arial"/>
                </a:rPr>
                <a:t>Plans</a:t>
              </a:r>
              <a:endParaRPr sz="900" dirty="0"/>
            </a:p>
          </p:txBody>
        </p:sp>
        <p:sp>
          <p:nvSpPr>
            <p:cNvPr id="908" name="Google Shape;908;g1313ecaad9b_0_0"/>
            <p:cNvSpPr/>
            <p:nvPr/>
          </p:nvSpPr>
          <p:spPr>
            <a:xfrm>
              <a:off x="1806909" y="3585847"/>
              <a:ext cx="1110900" cy="6264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750"/>
                <a:buFont typeface="Arial"/>
                <a:buNone/>
              </a:pPr>
              <a:r>
                <a:rPr lang="en-US" sz="900" b="1" i="0" u="none" strike="noStrike" cap="none" dirty="0">
                  <a:solidFill>
                    <a:srgbClr val="FFFFFF"/>
                  </a:solidFill>
                  <a:sym typeface="Arial"/>
                </a:rPr>
                <a:t>Vice President for</a:t>
              </a:r>
              <a:endParaRPr sz="900" b="0" i="0" u="none" strike="noStrike" cap="none" dirty="0">
                <a:solidFill>
                  <a:srgbClr val="FFFFFF"/>
                </a:solidFill>
                <a:sym typeface="Arial"/>
              </a:endParaRPr>
            </a:p>
            <a:p>
              <a:pPr marL="0" marR="0" lvl="0" indent="0" algn="ctr" rtl="0">
                <a:lnSpc>
                  <a:spcPct val="100000"/>
                </a:lnSpc>
                <a:spcBef>
                  <a:spcPts val="0"/>
                </a:spcBef>
                <a:spcAft>
                  <a:spcPts val="0"/>
                </a:spcAft>
                <a:buClr>
                  <a:srgbClr val="FFFFFF"/>
                </a:buClr>
                <a:buSzPts val="750"/>
                <a:buFont typeface="Arial"/>
                <a:buNone/>
              </a:pPr>
              <a:r>
                <a:rPr lang="en-US" sz="900" b="1" i="0" u="none" strike="noStrike" cap="none" dirty="0">
                  <a:solidFill>
                    <a:srgbClr val="FFFFFF"/>
                  </a:solidFill>
                  <a:sym typeface="Arial"/>
                </a:rPr>
                <a:t>Business </a:t>
              </a:r>
              <a:r>
                <a:rPr lang="en-US" sz="900" b="1" i="0" u="none" strike="noStrike" cap="none" dirty="0" smtClean="0">
                  <a:solidFill>
                    <a:srgbClr val="FFFFFF"/>
                  </a:solidFill>
                  <a:sym typeface="Arial"/>
                </a:rPr>
                <a:t>Affairs</a:t>
              </a:r>
              <a:endParaRPr sz="900" dirty="0"/>
            </a:p>
          </p:txBody>
        </p:sp>
        <p:sp>
          <p:nvSpPr>
            <p:cNvPr id="909" name="Google Shape;909;g1313ecaad9b_0_0"/>
            <p:cNvSpPr/>
            <p:nvPr/>
          </p:nvSpPr>
          <p:spPr>
            <a:xfrm>
              <a:off x="587478" y="3585847"/>
              <a:ext cx="1110900" cy="6264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750"/>
                <a:buFont typeface="Arial"/>
                <a:buNone/>
              </a:pPr>
              <a:r>
                <a:rPr lang="en-US" sz="900" b="1" i="0" u="none" strike="noStrike" cap="none" dirty="0" smtClean="0">
                  <a:solidFill>
                    <a:srgbClr val="FFFFFF"/>
                  </a:solidFill>
                  <a:sym typeface="Arial"/>
                </a:rPr>
                <a:t>Provost/</a:t>
              </a:r>
              <a:endParaRPr sz="900" dirty="0"/>
            </a:p>
            <a:p>
              <a:pPr marL="0" marR="0" lvl="0" indent="0" algn="ctr" rtl="0">
                <a:lnSpc>
                  <a:spcPct val="100000"/>
                </a:lnSpc>
                <a:spcBef>
                  <a:spcPts val="0"/>
                </a:spcBef>
                <a:spcAft>
                  <a:spcPts val="0"/>
                </a:spcAft>
                <a:buClr>
                  <a:srgbClr val="FFFFFF"/>
                </a:buClr>
                <a:buSzPts val="750"/>
                <a:buFont typeface="Arial"/>
                <a:buNone/>
              </a:pPr>
              <a:r>
                <a:rPr lang="en-US" sz="900" b="1" i="0" u="none" strike="noStrike" cap="none" dirty="0">
                  <a:solidFill>
                    <a:srgbClr val="FFFFFF"/>
                  </a:solidFill>
                  <a:sym typeface="Arial"/>
                </a:rPr>
                <a:t>Vice President for</a:t>
              </a:r>
              <a:endParaRPr sz="900" b="0" i="0" u="none" strike="noStrike" cap="none" dirty="0">
                <a:solidFill>
                  <a:srgbClr val="FFFFFF"/>
                </a:solidFill>
                <a:sym typeface="Arial"/>
              </a:endParaRPr>
            </a:p>
            <a:p>
              <a:pPr marL="0" marR="0" lvl="0" indent="0" algn="ctr" rtl="0">
                <a:lnSpc>
                  <a:spcPct val="100000"/>
                </a:lnSpc>
                <a:spcBef>
                  <a:spcPts val="0"/>
                </a:spcBef>
                <a:spcAft>
                  <a:spcPts val="0"/>
                </a:spcAft>
                <a:buClr>
                  <a:srgbClr val="FFFFFF"/>
                </a:buClr>
                <a:buSzPts val="750"/>
                <a:buFont typeface="Arial"/>
                <a:buNone/>
              </a:pPr>
              <a:r>
                <a:rPr lang="en-US" sz="900" b="1" i="0" u="none" strike="noStrike" cap="none" dirty="0">
                  <a:solidFill>
                    <a:srgbClr val="FFFFFF"/>
                  </a:solidFill>
                  <a:sym typeface="Arial"/>
                </a:rPr>
                <a:t>Academic </a:t>
              </a:r>
              <a:r>
                <a:rPr lang="en-US" sz="900" b="1" i="0" u="none" strike="noStrike" cap="none" dirty="0" smtClean="0">
                  <a:solidFill>
                    <a:srgbClr val="FFFFFF"/>
                  </a:solidFill>
                  <a:sym typeface="Arial"/>
                </a:rPr>
                <a:t>Affairs</a:t>
              </a:r>
              <a:endParaRPr sz="900" dirty="0"/>
            </a:p>
          </p:txBody>
        </p:sp>
        <p:sp>
          <p:nvSpPr>
            <p:cNvPr id="910" name="Google Shape;910;g1313ecaad9b_0_0"/>
            <p:cNvSpPr/>
            <p:nvPr/>
          </p:nvSpPr>
          <p:spPr>
            <a:xfrm>
              <a:off x="5551830" y="3585847"/>
              <a:ext cx="1110900" cy="6264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750"/>
                <a:buFont typeface="Arial"/>
                <a:buNone/>
              </a:pPr>
              <a:r>
                <a:rPr lang="en-US" sz="900" b="1" i="0" u="none" strike="noStrike" cap="none" dirty="0">
                  <a:solidFill>
                    <a:srgbClr val="FFFFFF"/>
                  </a:solidFill>
                  <a:sym typeface="Arial"/>
                </a:rPr>
                <a:t>Vice President for</a:t>
              </a:r>
              <a:endParaRPr sz="900" b="0" i="0" u="none" strike="noStrike" cap="none" dirty="0">
                <a:solidFill>
                  <a:srgbClr val="FFFFFF"/>
                </a:solidFill>
                <a:sym typeface="Arial"/>
              </a:endParaRPr>
            </a:p>
            <a:p>
              <a:pPr marL="0" marR="0" lvl="0" indent="0" algn="ctr" rtl="0">
                <a:lnSpc>
                  <a:spcPct val="100000"/>
                </a:lnSpc>
                <a:spcBef>
                  <a:spcPts val="0"/>
                </a:spcBef>
                <a:spcAft>
                  <a:spcPts val="0"/>
                </a:spcAft>
                <a:buClr>
                  <a:srgbClr val="FFFFFF"/>
                </a:buClr>
                <a:buSzPts val="750"/>
                <a:buFont typeface="Arial"/>
                <a:buNone/>
              </a:pPr>
              <a:r>
                <a:rPr lang="en-US" sz="900" b="1" i="0" u="none" strike="noStrike" cap="none" dirty="0">
                  <a:solidFill>
                    <a:srgbClr val="FFFFFF"/>
                  </a:solidFill>
                  <a:sym typeface="Arial"/>
                </a:rPr>
                <a:t>Distance </a:t>
              </a:r>
              <a:r>
                <a:rPr lang="en-US" sz="900" b="1" i="0" u="none" strike="noStrike" cap="none" dirty="0" smtClean="0">
                  <a:solidFill>
                    <a:srgbClr val="FFFFFF"/>
                  </a:solidFill>
                  <a:sym typeface="Arial"/>
                </a:rPr>
                <a:t>Learning</a:t>
              </a:r>
              <a:endParaRPr sz="900" dirty="0"/>
            </a:p>
          </p:txBody>
        </p:sp>
        <p:sp>
          <p:nvSpPr>
            <p:cNvPr id="934" name="Google Shape;934;g1313ecaad9b_0_0"/>
            <p:cNvSpPr/>
            <p:nvPr/>
          </p:nvSpPr>
          <p:spPr>
            <a:xfrm>
              <a:off x="4380524" y="3585846"/>
              <a:ext cx="1110900" cy="626400"/>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900" b="1" i="0" u="none" strike="noStrike" cap="none" dirty="0" smtClean="0">
                  <a:solidFill>
                    <a:srgbClr val="FFFFFF"/>
                  </a:solidFill>
                  <a:sym typeface="Arial"/>
                </a:rPr>
                <a:t>Comptroller</a:t>
              </a:r>
              <a:endParaRPr sz="900" dirty="0"/>
            </a:p>
          </p:txBody>
        </p:sp>
        <p:cxnSp>
          <p:nvCxnSpPr>
            <p:cNvPr id="103" name="Straight Connector 102"/>
            <p:cNvCxnSpPr/>
            <p:nvPr/>
          </p:nvCxnSpPr>
          <p:spPr>
            <a:xfrm>
              <a:off x="1405955" y="4396856"/>
              <a:ext cx="56952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406033" y="4390506"/>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936716" y="4396856"/>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251232" y="4396856"/>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594821" y="4401302"/>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108035" y="4390506"/>
              <a:ext cx="0" cy="346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1" name="Google Shape;901;g1313ecaad9b_0_0"/>
            <p:cNvSpPr/>
            <p:nvPr/>
          </p:nvSpPr>
          <p:spPr>
            <a:xfrm>
              <a:off x="934320" y="4548842"/>
              <a:ext cx="941090" cy="59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Director</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Marine Corps</a:t>
              </a:r>
              <a:endParaRPr sz="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War </a:t>
              </a:r>
              <a:r>
                <a:rPr lang="en-US" sz="800" b="1" i="0" u="none" strike="noStrike" cap="none" dirty="0" smtClean="0">
                  <a:solidFill>
                    <a:srgbClr val="000000"/>
                  </a:solidFill>
                  <a:latin typeface="Arial"/>
                  <a:ea typeface="Arial"/>
                  <a:cs typeface="Arial"/>
                  <a:sym typeface="Arial"/>
                </a:rPr>
                <a:t>College</a:t>
              </a:r>
              <a:endParaRPr sz="800" b="0" i="0" u="none" strike="noStrike" cap="none" dirty="0">
                <a:solidFill>
                  <a:srgbClr val="000000"/>
                </a:solidFill>
                <a:latin typeface="Arial"/>
                <a:ea typeface="Arial"/>
                <a:cs typeface="Arial"/>
                <a:sym typeface="Arial"/>
              </a:endParaRPr>
            </a:p>
          </p:txBody>
        </p:sp>
        <p:sp>
          <p:nvSpPr>
            <p:cNvPr id="90" name="Google Shape;901;g1313ecaad9b_0_0"/>
            <p:cNvSpPr/>
            <p:nvPr/>
          </p:nvSpPr>
          <p:spPr>
            <a:xfrm>
              <a:off x="2464765" y="4555565"/>
              <a:ext cx="941090" cy="59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Director</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School of Advanced Warfighting</a:t>
              </a:r>
              <a:endParaRPr sz="800" b="0" i="0" u="none" strike="noStrike" cap="none" dirty="0">
                <a:solidFill>
                  <a:srgbClr val="000000"/>
                </a:solidFill>
                <a:latin typeface="Arial"/>
                <a:ea typeface="Arial"/>
                <a:cs typeface="Arial"/>
                <a:sym typeface="Arial"/>
              </a:endParaRPr>
            </a:p>
          </p:txBody>
        </p:sp>
        <p:sp>
          <p:nvSpPr>
            <p:cNvPr id="91" name="Google Shape;901;g1313ecaad9b_0_0"/>
            <p:cNvSpPr/>
            <p:nvPr/>
          </p:nvSpPr>
          <p:spPr>
            <a:xfrm>
              <a:off x="3786883" y="4555565"/>
              <a:ext cx="941090" cy="59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Director</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Command and Staff College</a:t>
              </a:r>
              <a:endParaRPr sz="800" b="0" i="0" u="none" strike="noStrike" cap="none" dirty="0">
                <a:solidFill>
                  <a:srgbClr val="000000"/>
                </a:solidFill>
                <a:latin typeface="Arial"/>
                <a:ea typeface="Arial"/>
                <a:cs typeface="Arial"/>
                <a:sym typeface="Arial"/>
              </a:endParaRPr>
            </a:p>
          </p:txBody>
        </p:sp>
        <p:sp>
          <p:nvSpPr>
            <p:cNvPr id="92" name="Google Shape;901;g1313ecaad9b_0_0"/>
            <p:cNvSpPr/>
            <p:nvPr/>
          </p:nvSpPr>
          <p:spPr>
            <a:xfrm>
              <a:off x="5124276" y="4564572"/>
              <a:ext cx="941090" cy="59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Director</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Expeditionary Warfare School</a:t>
              </a:r>
              <a:endParaRPr sz="800" b="0" i="0" u="none" strike="noStrike" cap="none" dirty="0">
                <a:solidFill>
                  <a:srgbClr val="000000"/>
                </a:solidFill>
                <a:latin typeface="Arial"/>
                <a:ea typeface="Arial"/>
                <a:cs typeface="Arial"/>
                <a:sym typeface="Arial"/>
              </a:endParaRPr>
            </a:p>
          </p:txBody>
        </p:sp>
        <p:grpSp>
          <p:nvGrpSpPr>
            <p:cNvPr id="23" name="Group 22"/>
            <p:cNvGrpSpPr/>
            <p:nvPr/>
          </p:nvGrpSpPr>
          <p:grpSpPr>
            <a:xfrm>
              <a:off x="6795353" y="4550389"/>
              <a:ext cx="2017681" cy="596968"/>
              <a:chOff x="4899701" y="4732420"/>
              <a:chExt cx="2017681" cy="596968"/>
            </a:xfrm>
          </p:grpSpPr>
          <p:sp>
            <p:nvSpPr>
              <p:cNvPr id="940" name="Google Shape;940;g1313ecaad9b_0_0"/>
              <p:cNvSpPr/>
              <p:nvPr/>
            </p:nvSpPr>
            <p:spPr>
              <a:xfrm>
                <a:off x="5963382" y="4732420"/>
                <a:ext cx="954000" cy="596400"/>
              </a:xfrm>
              <a:prstGeom prst="rect">
                <a:avLst/>
              </a:prstGeom>
              <a:solidFill>
                <a:srgbClr val="FFCC99"/>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a:solidFill>
                      <a:srgbClr val="000000"/>
                    </a:solidFill>
                    <a:sym typeface="Arial"/>
                  </a:rPr>
                  <a:t>Director Marine Corps Senior Enlisted Academy</a:t>
                </a:r>
                <a:endParaRPr sz="800"/>
              </a:p>
            </p:txBody>
          </p:sp>
          <p:sp>
            <p:nvSpPr>
              <p:cNvPr id="100" name="Google Shape;905;g1313ecaad9b_0_0"/>
              <p:cNvSpPr/>
              <p:nvPr/>
            </p:nvSpPr>
            <p:spPr>
              <a:xfrm>
                <a:off x="4899701" y="4732420"/>
                <a:ext cx="1077107" cy="596968"/>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sym typeface="Arial"/>
                  </a:rPr>
                  <a:t>Director</a:t>
                </a:r>
                <a:endParaRPr sz="800" b="1" i="0" u="none" strike="noStrike" cap="none" dirty="0">
                  <a:solidFill>
                    <a:srgbClr val="000000"/>
                  </a:solidFil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sym typeface="Arial"/>
                  </a:rPr>
                  <a:t>College of Enlisted </a:t>
                </a:r>
                <a:endParaRPr sz="800" b="0" i="0" u="none" strike="noStrike" cap="none" dirty="0">
                  <a:solidFill>
                    <a:srgbClr val="000000"/>
                  </a:solidFil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sym typeface="Arial"/>
                  </a:rPr>
                  <a:t>Military </a:t>
                </a:r>
                <a:r>
                  <a:rPr lang="en-US" sz="800" b="1" i="0" u="none" strike="noStrike" cap="none" dirty="0" smtClean="0">
                    <a:solidFill>
                      <a:srgbClr val="000000"/>
                    </a:solidFill>
                    <a:sym typeface="Arial"/>
                  </a:rPr>
                  <a:t>Education</a:t>
                </a:r>
                <a:endParaRPr sz="800" dirty="0"/>
              </a:p>
            </p:txBody>
          </p:sp>
        </p:grpSp>
        <p:cxnSp>
          <p:nvCxnSpPr>
            <p:cNvPr id="110" name="Google Shape;878;g1313ecaad9b_0_0"/>
            <p:cNvCxnSpPr/>
            <p:nvPr/>
          </p:nvCxnSpPr>
          <p:spPr>
            <a:xfrm>
              <a:off x="4883641" y="4396856"/>
              <a:ext cx="0" cy="1003800"/>
            </a:xfrm>
            <a:prstGeom prst="straightConnector1">
              <a:avLst/>
            </a:prstGeom>
            <a:noFill/>
            <a:ln w="19050" cap="flat" cmpd="sng">
              <a:solidFill>
                <a:srgbClr val="000000"/>
              </a:solidFill>
              <a:prstDash val="solid"/>
              <a:round/>
              <a:headEnd type="none" w="sm" len="sm"/>
              <a:tailEnd type="none" w="sm" len="sm"/>
            </a:ln>
          </p:spPr>
        </p:cxnSp>
        <p:cxnSp>
          <p:nvCxnSpPr>
            <p:cNvPr id="111" name="Google Shape;878;g1313ecaad9b_0_0"/>
            <p:cNvCxnSpPr/>
            <p:nvPr/>
          </p:nvCxnSpPr>
          <p:spPr>
            <a:xfrm>
              <a:off x="2168848" y="4403241"/>
              <a:ext cx="0" cy="1003800"/>
            </a:xfrm>
            <a:prstGeom prst="straightConnector1">
              <a:avLst/>
            </a:prstGeom>
            <a:noFill/>
            <a:ln w="19050" cap="flat" cmpd="sng">
              <a:solidFill>
                <a:srgbClr val="000000"/>
              </a:solidFill>
              <a:prstDash val="solid"/>
              <a:round/>
              <a:headEnd type="none" w="sm" len="sm"/>
              <a:tailEnd type="none" w="sm" len="sm"/>
            </a:ln>
          </p:spPr>
        </p:cxnSp>
        <p:cxnSp>
          <p:nvCxnSpPr>
            <p:cNvPr id="112" name="Google Shape;878;g1313ecaad9b_0_0"/>
            <p:cNvCxnSpPr/>
            <p:nvPr/>
          </p:nvCxnSpPr>
          <p:spPr>
            <a:xfrm>
              <a:off x="6242407" y="4403241"/>
              <a:ext cx="0" cy="1003800"/>
            </a:xfrm>
            <a:prstGeom prst="straightConnector1">
              <a:avLst/>
            </a:prstGeom>
            <a:noFill/>
            <a:ln w="19050" cap="flat" cmpd="sng">
              <a:solidFill>
                <a:srgbClr val="000000"/>
              </a:solidFill>
              <a:prstDash val="solid"/>
              <a:round/>
              <a:headEnd type="none" w="sm" len="sm"/>
              <a:tailEnd type="none" w="sm" len="sm"/>
            </a:ln>
          </p:spPr>
        </p:cxnSp>
        <p:sp>
          <p:nvSpPr>
            <p:cNvPr id="93" name="Google Shape;901;g1313ecaad9b_0_0"/>
            <p:cNvSpPr/>
            <p:nvPr/>
          </p:nvSpPr>
          <p:spPr>
            <a:xfrm>
              <a:off x="1700228" y="5214526"/>
              <a:ext cx="941090" cy="59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Director</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Marine Corps University Press</a:t>
              </a:r>
              <a:endParaRPr sz="800" b="0" i="0" u="none" strike="noStrike" cap="none" dirty="0">
                <a:solidFill>
                  <a:srgbClr val="000000"/>
                </a:solidFill>
                <a:latin typeface="Arial"/>
                <a:ea typeface="Arial"/>
                <a:cs typeface="Arial"/>
                <a:sym typeface="Arial"/>
              </a:endParaRPr>
            </a:p>
          </p:txBody>
        </p:sp>
        <p:sp>
          <p:nvSpPr>
            <p:cNvPr id="94" name="Google Shape;901;g1313ecaad9b_0_0"/>
            <p:cNvSpPr/>
            <p:nvPr/>
          </p:nvSpPr>
          <p:spPr>
            <a:xfrm>
              <a:off x="3190687" y="5214526"/>
              <a:ext cx="941090" cy="59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Director</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Marine Corps History Division</a:t>
              </a:r>
              <a:endParaRPr sz="800" b="0" i="0" u="none" strike="noStrike" cap="none" dirty="0">
                <a:solidFill>
                  <a:srgbClr val="000000"/>
                </a:solidFill>
                <a:latin typeface="Arial"/>
                <a:ea typeface="Arial"/>
                <a:cs typeface="Arial"/>
                <a:sym typeface="Arial"/>
              </a:endParaRPr>
            </a:p>
          </p:txBody>
        </p:sp>
        <p:sp>
          <p:nvSpPr>
            <p:cNvPr id="95" name="Google Shape;901;g1313ecaad9b_0_0"/>
            <p:cNvSpPr/>
            <p:nvPr/>
          </p:nvSpPr>
          <p:spPr>
            <a:xfrm>
              <a:off x="4413096" y="5246228"/>
              <a:ext cx="941090" cy="59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Director</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National Museum of the Marine Corps</a:t>
              </a:r>
              <a:endParaRPr sz="800" b="0" i="0" u="none" strike="noStrike" cap="none" dirty="0">
                <a:solidFill>
                  <a:srgbClr val="000000"/>
                </a:solidFill>
                <a:latin typeface="Arial"/>
                <a:ea typeface="Arial"/>
                <a:cs typeface="Arial"/>
                <a:sym typeface="Arial"/>
              </a:endParaRPr>
            </a:p>
          </p:txBody>
        </p:sp>
        <p:sp>
          <p:nvSpPr>
            <p:cNvPr id="96" name="Google Shape;901;g1313ecaad9b_0_0"/>
            <p:cNvSpPr/>
            <p:nvPr/>
          </p:nvSpPr>
          <p:spPr>
            <a:xfrm>
              <a:off x="5771862" y="5246228"/>
              <a:ext cx="941090" cy="596400"/>
            </a:xfrm>
            <a:prstGeom prst="rect">
              <a:avLst/>
            </a:prstGeom>
            <a:solidFill>
              <a:srgbClr val="CCFFCC"/>
            </a:solidFill>
            <a:ln w="190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a:solidFill>
                    <a:srgbClr val="000000"/>
                  </a:solidFill>
                  <a:latin typeface="Arial"/>
                  <a:ea typeface="Arial"/>
                  <a:cs typeface="Arial"/>
                  <a:sym typeface="Arial"/>
                </a:rPr>
                <a:t>Director</a:t>
              </a: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50"/>
                <a:buFont typeface="Arial"/>
                <a:buNone/>
              </a:pPr>
              <a:r>
                <a:rPr lang="en-US" sz="800" b="1" i="0" u="none" strike="noStrike" cap="none" dirty="0" smtClean="0">
                  <a:solidFill>
                    <a:srgbClr val="000000"/>
                  </a:solidFill>
                  <a:latin typeface="Arial"/>
                  <a:ea typeface="Arial"/>
                  <a:cs typeface="Arial"/>
                  <a:sym typeface="Arial"/>
                </a:rPr>
                <a:t>Lejeune Leadership Institute</a:t>
              </a:r>
              <a:endParaRPr sz="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52240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2885016604_0_9"/>
          <p:cNvSpPr txBox="1">
            <a:spLocks noGrp="1"/>
          </p:cNvSpPr>
          <p:nvPr>
            <p:ph type="title"/>
          </p:nvPr>
        </p:nvSpPr>
        <p:spPr>
          <a:xfrm>
            <a:off x="0" y="2916"/>
            <a:ext cx="9144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a:ea typeface="Calibri"/>
                <a:cs typeface="Calibri"/>
                <a:sym typeface="Calibri"/>
              </a:rPr>
              <a:t>The Community We Serve</a:t>
            </a:r>
            <a:endParaRPr dirty="0">
              <a:latin typeface="Calibri"/>
              <a:ea typeface="Calibri"/>
              <a:cs typeface="Calibri"/>
              <a:sym typeface="Calibri"/>
            </a:endParaRPr>
          </a:p>
        </p:txBody>
      </p:sp>
      <p:sp>
        <p:nvSpPr>
          <p:cNvPr id="199" name="Google Shape;199;g12885016604_0_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 R A F T</a:t>
            </a:r>
            <a:endParaRPr/>
          </a:p>
        </p:txBody>
      </p:sp>
      <p:graphicFrame>
        <p:nvGraphicFramePr>
          <p:cNvPr id="200" name="Google Shape;200;g12885016604_0_9"/>
          <p:cNvGraphicFramePr/>
          <p:nvPr>
            <p:extLst>
              <p:ext uri="{D42A27DB-BD31-4B8C-83A1-F6EECF244321}">
                <p14:modId xmlns:p14="http://schemas.microsoft.com/office/powerpoint/2010/main" val="2080226137"/>
              </p:ext>
            </p:extLst>
          </p:nvPr>
        </p:nvGraphicFramePr>
        <p:xfrm>
          <a:off x="94091" y="1195152"/>
          <a:ext cx="8934850" cy="5474897"/>
        </p:xfrm>
        <a:graphic>
          <a:graphicData uri="http://schemas.openxmlformats.org/drawingml/2006/table">
            <a:tbl>
              <a:tblPr>
                <a:noFill/>
              </a:tblPr>
              <a:tblGrid>
                <a:gridCol w="2026250">
                  <a:extLst>
                    <a:ext uri="{9D8B030D-6E8A-4147-A177-3AD203B41FA5}">
                      <a16:colId xmlns:a16="http://schemas.microsoft.com/office/drawing/2014/main" xmlns="" val="20000"/>
                    </a:ext>
                  </a:extLst>
                </a:gridCol>
                <a:gridCol w="1196450">
                  <a:extLst>
                    <a:ext uri="{9D8B030D-6E8A-4147-A177-3AD203B41FA5}">
                      <a16:colId xmlns:a16="http://schemas.microsoft.com/office/drawing/2014/main" xmlns="" val="20001"/>
                    </a:ext>
                  </a:extLst>
                </a:gridCol>
                <a:gridCol w="4785487">
                  <a:extLst>
                    <a:ext uri="{9D8B030D-6E8A-4147-A177-3AD203B41FA5}">
                      <a16:colId xmlns:a16="http://schemas.microsoft.com/office/drawing/2014/main" xmlns="" val="20002"/>
                    </a:ext>
                  </a:extLst>
                </a:gridCol>
                <a:gridCol w="926663">
                  <a:extLst>
                    <a:ext uri="{9D8B030D-6E8A-4147-A177-3AD203B41FA5}">
                      <a16:colId xmlns:a16="http://schemas.microsoft.com/office/drawing/2014/main" xmlns="" val="20003"/>
                    </a:ext>
                  </a:extLst>
                </a:gridCol>
              </a:tblGrid>
              <a:tr h="308000">
                <a:tc gridSpan="2">
                  <a:txBody>
                    <a:bodyPr/>
                    <a:lstStyle/>
                    <a:p>
                      <a:pPr marL="0" marR="0" lvl="0" indent="0" algn="ctr" rtl="0">
                        <a:lnSpc>
                          <a:spcPct val="100000"/>
                        </a:lnSpc>
                        <a:spcBef>
                          <a:spcPts val="0"/>
                        </a:spcBef>
                        <a:spcAft>
                          <a:spcPts val="0"/>
                        </a:spcAft>
                        <a:buNone/>
                      </a:pPr>
                      <a:r>
                        <a:rPr lang="en-US" sz="1600" b="1" i="0" u="none" strike="noStrike" cap="none" dirty="0">
                          <a:solidFill>
                            <a:srgbClr val="FFFFFF"/>
                          </a:solidFill>
                          <a:latin typeface="Calibri"/>
                          <a:ea typeface="Calibri"/>
                          <a:cs typeface="Calibri"/>
                          <a:sym typeface="Calibri"/>
                        </a:rPr>
                        <a:t>Officer PME</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4F81BD"/>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None/>
                      </a:pPr>
                      <a:r>
                        <a:rPr lang="en-US" sz="1600" b="1" i="0" u="none" strike="noStrike" cap="none">
                          <a:solidFill>
                            <a:srgbClr val="FFFFFF"/>
                          </a:solidFill>
                          <a:latin typeface="Calibri"/>
                          <a:ea typeface="Calibri"/>
                          <a:cs typeface="Calibri"/>
                          <a:sym typeface="Calibri"/>
                        </a:rPr>
                        <a:t>Enlisted PME</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4F81BD"/>
                    </a:solidFill>
                  </a:tcPr>
                </a:tc>
                <a:tc hMerge="1">
                  <a:txBody>
                    <a:bodyPr/>
                    <a:lstStyle/>
                    <a:p>
                      <a:endParaRPr lang="en-US"/>
                    </a:p>
                  </a:txBody>
                  <a:tcPr/>
                </a:tc>
                <a:extLst>
                  <a:ext uri="{0D108BD9-81ED-4DB2-BD59-A6C34878D82A}">
                    <a16:rowId xmlns:a16="http://schemas.microsoft.com/office/drawing/2014/main" xmlns="" val="10000"/>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MCWAR (Resident)</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31</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Leading Marines Prerequisite (Distance)</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26,187</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extLst>
                  <a:ext uri="{0D108BD9-81ED-4DB2-BD59-A6C34878D82A}">
                    <a16:rowId xmlns:a16="http://schemas.microsoft.com/office/drawing/2014/main" xmlns="" val="10001"/>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CSC (Resident)</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197</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Corporals Course Prerequisite (Distance)</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a:solidFill>
                            <a:schemeClr val="tx1"/>
                          </a:solidFill>
                          <a:latin typeface="Calibri"/>
                          <a:ea typeface="Calibri"/>
                          <a:cs typeface="Calibri"/>
                          <a:sym typeface="Calibri"/>
                        </a:rPr>
                        <a:t>16,501</a:t>
                      </a:r>
                      <a:endParaRPr sz="1600" u="none" strike="noStrike" cap="none">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xmlns="" val="10002"/>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CSC (Distance)</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1,337</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Sergeants School Prerequisite (Distance)</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a:solidFill>
                            <a:schemeClr val="tx1"/>
                          </a:solidFill>
                          <a:latin typeface="Calibri"/>
                          <a:ea typeface="Calibri"/>
                          <a:cs typeface="Calibri"/>
                          <a:sym typeface="Calibri"/>
                        </a:rPr>
                        <a:t>4,431</a:t>
                      </a:r>
                      <a:endParaRPr sz="1600" u="none" strike="noStrike" cap="none">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extLst>
                  <a:ext uri="{0D108BD9-81ED-4DB2-BD59-A6C34878D82A}">
                    <a16:rowId xmlns:a16="http://schemas.microsoft.com/office/drawing/2014/main" xmlns="" val="10003"/>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CSC (Blended)</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62</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Sergeants School Seminar (Distance)</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a:solidFill>
                            <a:schemeClr val="tx1"/>
                          </a:solidFill>
                          <a:latin typeface="Calibri"/>
                          <a:ea typeface="Calibri"/>
                          <a:cs typeface="Calibri"/>
                          <a:sym typeface="Calibri"/>
                        </a:rPr>
                        <a:t>1,660</a:t>
                      </a:r>
                      <a:endParaRPr sz="1600" u="none" strike="noStrike" cap="none">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xmlns="" val="10004"/>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SAW (Resident)</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26</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Sergeants School (Resident)</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chemeClr val="tx1"/>
                          </a:solidFill>
                          <a:latin typeface="Calibri"/>
                          <a:ea typeface="Calibri"/>
                          <a:cs typeface="Calibri"/>
                          <a:sym typeface="Calibri"/>
                        </a:rPr>
                        <a:t>5,145</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extLst>
                  <a:ext uri="{0D108BD9-81ED-4DB2-BD59-A6C34878D82A}">
                    <a16:rowId xmlns:a16="http://schemas.microsoft.com/office/drawing/2014/main" xmlns="" val="10005"/>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EWS (Resident)</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224</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Career School Prerequisite (Distance)</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2,486</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xmlns="" val="10006"/>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EWS (Distance)</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1,863</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Career School Seminar (Distance)</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chemeClr val="tx1"/>
                          </a:solidFill>
                          <a:latin typeface="Calibri"/>
                          <a:ea typeface="Calibri"/>
                          <a:cs typeface="Calibri"/>
                          <a:sym typeface="Calibri"/>
                        </a:rPr>
                        <a:t>1,378</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extLst>
                  <a:ext uri="{0D108BD9-81ED-4DB2-BD59-A6C34878D82A}">
                    <a16:rowId xmlns:a16="http://schemas.microsoft.com/office/drawing/2014/main" xmlns="" val="10007"/>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EWS (Blended)</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234</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Career School (Resident)</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chemeClr val="tx1"/>
                          </a:solidFill>
                          <a:latin typeface="Calibri"/>
                          <a:ea typeface="Calibri"/>
                          <a:cs typeface="Calibri"/>
                          <a:sym typeface="Calibri"/>
                        </a:rPr>
                        <a:t>2,175</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xmlns="" val="10008"/>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RSSC/SPC (Resident)</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33</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Advanced School Prerequisite (Distance)</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a:solidFill>
                            <a:schemeClr val="tx1"/>
                          </a:solidFill>
                          <a:latin typeface="Calibri"/>
                          <a:ea typeface="Calibri"/>
                          <a:cs typeface="Calibri"/>
                          <a:sym typeface="Calibri"/>
                        </a:rPr>
                        <a:t>1,374</a:t>
                      </a:r>
                      <a:endParaRPr sz="1600" u="none" strike="noStrike" cap="none">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extLst>
                  <a:ext uri="{0D108BD9-81ED-4DB2-BD59-A6C34878D82A}">
                    <a16:rowId xmlns:a16="http://schemas.microsoft.com/office/drawing/2014/main" xmlns="" val="10009"/>
                  </a:ext>
                </a:extLst>
              </a:tr>
              <a:tr h="348225">
                <a:tc>
                  <a:txBody>
                    <a:bodyPr/>
                    <a:lstStyle/>
                    <a:p>
                      <a:pPr marL="0" marR="0" lvl="0" indent="0" algn="l" rtl="0">
                        <a:lnSpc>
                          <a:spcPct val="100000"/>
                        </a:lnSpc>
                        <a:spcBef>
                          <a:spcPts val="0"/>
                        </a:spcBef>
                        <a:spcAft>
                          <a:spcPts val="0"/>
                        </a:spcAft>
                        <a:buNone/>
                      </a:pPr>
                      <a:r>
                        <a:rPr lang="en-US" sz="1600">
                          <a:latin typeface="Calibri"/>
                          <a:ea typeface="Calibri"/>
                          <a:cs typeface="Calibri"/>
                          <a:sym typeface="Calibri"/>
                        </a:rPr>
                        <a:t>Foreign PME (Resident)</a:t>
                      </a:r>
                      <a:endParaRPr sz="1600" i="0" u="none" strike="noStrike" cap="none">
                        <a:solidFill>
                          <a:srgbClr val="000000"/>
                        </a:solidFill>
                        <a:latin typeface="Calibri"/>
                        <a:ea typeface="Calibri"/>
                        <a:cs typeface="Calibri"/>
                        <a:sym typeface="Calibri"/>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dirty="0">
                          <a:latin typeface="Calibri"/>
                          <a:ea typeface="Calibri"/>
                          <a:cs typeface="Calibri"/>
                          <a:sym typeface="Calibri"/>
                        </a:rPr>
                        <a:t>25</a:t>
                      </a:r>
                      <a:endParaRPr sz="1600" i="0" u="none" strike="noStrike" cap="none" dirty="0">
                        <a:solidFill>
                          <a:srgbClr val="000000"/>
                        </a:solidFill>
                        <a:latin typeface="Calibri"/>
                        <a:ea typeface="Calibri"/>
                        <a:cs typeface="Calibri"/>
                        <a:sym typeface="Calibri"/>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Advanced School Seminar (Distance)</a:t>
                      </a:r>
                      <a:endParaRPr sz="1600" b="0" i="0" u="none" strike="noStrike" cap="none" dirty="0">
                        <a:solidFill>
                          <a:schemeClr val="tx1"/>
                        </a:solidFill>
                        <a:latin typeface="Calibri"/>
                        <a:ea typeface="Calibri"/>
                        <a:cs typeface="Calibri"/>
                        <a:sym typeface="Calibri"/>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a:solidFill>
                            <a:schemeClr val="tx1"/>
                          </a:solidFill>
                          <a:latin typeface="Calibri"/>
                          <a:ea typeface="Calibri"/>
                          <a:cs typeface="Calibri"/>
                          <a:sym typeface="Calibri"/>
                        </a:rPr>
                        <a:t>764</a:t>
                      </a:r>
                      <a:endParaRPr sz="1600" b="0" i="0" u="none" strike="noStrike" cap="none">
                        <a:solidFill>
                          <a:schemeClr val="tx1"/>
                        </a:solidFill>
                        <a:latin typeface="Calibri"/>
                        <a:ea typeface="Calibri"/>
                        <a:cs typeface="Calibri"/>
                        <a:sym typeface="Calibri"/>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xmlns="" val="10010"/>
                  </a:ext>
                </a:extLst>
              </a:tr>
              <a:tr h="348225">
                <a:tc>
                  <a:txBody>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Calibri"/>
                          <a:ea typeface="Calibri"/>
                          <a:cs typeface="Calibri"/>
                          <a:sym typeface="Calibri"/>
                        </a:rPr>
                        <a:t>TOTAL</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1" i="0" u="none" strike="noStrike" cap="none" dirty="0" smtClean="0">
                          <a:solidFill>
                            <a:srgbClr val="000000"/>
                          </a:solidFill>
                          <a:latin typeface="Calibri"/>
                          <a:ea typeface="Calibri"/>
                          <a:cs typeface="Calibri"/>
                          <a:sym typeface="Calibri"/>
                        </a:rPr>
                        <a:t>4032</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Advanced School (Resident)</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chemeClr val="tx1"/>
                          </a:solidFill>
                          <a:latin typeface="Calibri"/>
                          <a:ea typeface="Calibri"/>
                          <a:cs typeface="Calibri"/>
                          <a:sym typeface="Calibri"/>
                        </a:rPr>
                        <a:t>1,480</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extLst>
                  <a:ext uri="{0D108BD9-81ED-4DB2-BD59-A6C34878D82A}">
                    <a16:rowId xmlns:a16="http://schemas.microsoft.com/office/drawing/2014/main" xmlns="" val="10011"/>
                  </a:ext>
                </a:extLst>
              </a:tr>
              <a:tr h="372197">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Civilian Faculty</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28</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First Sergeants School (Resident)</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          </a:t>
                      </a:r>
                      <a:r>
                        <a:rPr lang="en-US" sz="1600" b="0" i="0" u="none" strike="noStrike" cap="none" dirty="0" smtClean="0">
                          <a:solidFill>
                            <a:schemeClr val="tx1"/>
                          </a:solidFill>
                          <a:latin typeface="Calibri"/>
                          <a:ea typeface="Calibri"/>
                          <a:cs typeface="Calibri"/>
                          <a:sym typeface="Calibri"/>
                        </a:rPr>
                        <a:t>192</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xmlns="" val="10012"/>
                  </a:ext>
                </a:extLst>
              </a:tr>
              <a:tr h="3482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Military Faculty</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206</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l" rtl="0">
                        <a:lnSpc>
                          <a:spcPct val="100000"/>
                        </a:lnSpc>
                        <a:spcBef>
                          <a:spcPts val="0"/>
                        </a:spcBef>
                        <a:spcAft>
                          <a:spcPts val="0"/>
                        </a:spcAft>
                        <a:buNone/>
                      </a:pPr>
                      <a:r>
                        <a:rPr lang="en-US" sz="1600" b="0" i="0" u="none" strike="noStrike" cap="none" dirty="0" smtClean="0">
                          <a:solidFill>
                            <a:schemeClr val="tx1"/>
                          </a:solidFill>
                          <a:latin typeface="Calibri"/>
                          <a:ea typeface="Calibri"/>
                          <a:cs typeface="Calibri"/>
                          <a:sym typeface="Calibri"/>
                        </a:rPr>
                        <a:t>Senior Enlisted Blended</a:t>
                      </a:r>
                      <a:r>
                        <a:rPr lang="en-US" sz="1600" b="0" i="0" u="none" strike="noStrike" cap="none" baseline="0" dirty="0" smtClean="0">
                          <a:solidFill>
                            <a:schemeClr val="tx1"/>
                          </a:solidFill>
                          <a:latin typeface="Calibri"/>
                          <a:ea typeface="Calibri"/>
                          <a:cs typeface="Calibri"/>
                          <a:sym typeface="Calibri"/>
                        </a:rPr>
                        <a:t> Seminar Program</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smtClean="0">
                          <a:solidFill>
                            <a:schemeClr val="tx1"/>
                          </a:solidFill>
                          <a:latin typeface="Calibri"/>
                          <a:ea typeface="Calibri"/>
                          <a:cs typeface="Calibri"/>
                          <a:sym typeface="Calibri"/>
                        </a:rPr>
                        <a:t>1050</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extLst>
                  <a:ext uri="{0D108BD9-81ED-4DB2-BD59-A6C34878D82A}">
                    <a16:rowId xmlns:a16="http://schemas.microsoft.com/office/drawing/2014/main" xmlns="" val="10013"/>
                  </a:ext>
                </a:extLst>
              </a:tr>
              <a:tr h="30800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CDET Faculty</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348</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cap="none" dirty="0" smtClean="0">
                          <a:solidFill>
                            <a:schemeClr val="tx1"/>
                          </a:solidFill>
                          <a:latin typeface="Calibri" panose="020F0502020204030204" pitchFamily="34" charset="0"/>
                          <a:cs typeface="Calibri" panose="020F0502020204030204" pitchFamily="34" charset="0"/>
                          <a:sym typeface="Calibri"/>
                        </a:rPr>
                        <a:t>Cornerstone / Senior Enlisted Leader Orientation Course </a:t>
                      </a:r>
                      <a:endParaRPr sz="1600" b="0" dirty="0">
                        <a:solidFill>
                          <a:schemeClr val="tx1"/>
                        </a:solidFill>
                        <a:latin typeface="Calibri" panose="020F0502020204030204" pitchFamily="34" charset="0"/>
                        <a:cs typeface="Calibri" panose="020F0502020204030204" pitchFamily="34" charset="0"/>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j-lt"/>
                        </a:rPr>
                        <a:t>140 / 50</a:t>
                      </a:r>
                      <a:endParaRPr sz="1600" dirty="0">
                        <a:solidFill>
                          <a:schemeClr val="tx1"/>
                        </a:solidFill>
                        <a:latin typeface="+mj-lt"/>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7CCE4"/>
                    </a:solidFill>
                  </a:tcPr>
                </a:tc>
                <a:extLst>
                  <a:ext uri="{0D108BD9-81ED-4DB2-BD59-A6C34878D82A}">
                    <a16:rowId xmlns:a16="http://schemas.microsoft.com/office/drawing/2014/main" xmlns="" val="10014"/>
                  </a:ext>
                </a:extLst>
              </a:tr>
              <a:tr h="308000">
                <a:tc>
                  <a:txBody>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Calibri"/>
                          <a:ea typeface="Calibri"/>
                          <a:cs typeface="Calibri"/>
                          <a:sym typeface="Calibri"/>
                        </a:rPr>
                        <a:t>TOTAL</a:t>
                      </a:r>
                      <a:endParaRPr sz="1600" u="none" strike="noStrike" cap="none" dirty="0"/>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1" i="0" u="none" strike="noStrike" cap="none">
                          <a:solidFill>
                            <a:srgbClr val="000000"/>
                          </a:solidFill>
                          <a:latin typeface="Calibri"/>
                          <a:ea typeface="Calibri"/>
                          <a:cs typeface="Calibri"/>
                          <a:sym typeface="Calibri"/>
                        </a:rPr>
                        <a:t>582</a:t>
                      </a:r>
                      <a:endParaRPr sz="1600" u="none" strike="noStrike" cap="none"/>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l" rtl="0">
                        <a:lnSpc>
                          <a:spcPct val="100000"/>
                        </a:lnSpc>
                        <a:spcBef>
                          <a:spcPts val="0"/>
                        </a:spcBef>
                        <a:spcAft>
                          <a:spcPts val="0"/>
                        </a:spcAft>
                        <a:buNone/>
                      </a:pPr>
                      <a:r>
                        <a:rPr lang="en-US" sz="1600" b="1" i="0" u="none" strike="noStrike" cap="none" dirty="0">
                          <a:solidFill>
                            <a:schemeClr val="tx1"/>
                          </a:solidFill>
                          <a:latin typeface="Calibri"/>
                          <a:ea typeface="Calibri"/>
                          <a:cs typeface="Calibri"/>
                          <a:sym typeface="Calibri"/>
                        </a:rPr>
                        <a:t>TOTAL</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tc>
                  <a:txBody>
                    <a:bodyPr/>
                    <a:lstStyle/>
                    <a:p>
                      <a:pPr marL="0" marR="0" lvl="0" indent="0" algn="r" rtl="0">
                        <a:lnSpc>
                          <a:spcPct val="100000"/>
                        </a:lnSpc>
                        <a:spcBef>
                          <a:spcPts val="0"/>
                        </a:spcBef>
                        <a:spcAft>
                          <a:spcPts val="0"/>
                        </a:spcAft>
                        <a:buNone/>
                      </a:pPr>
                      <a:r>
                        <a:rPr lang="en-US" sz="1600" b="1" i="0" u="none" strike="noStrike" cap="none" dirty="0" smtClean="0">
                          <a:solidFill>
                            <a:schemeClr val="tx1"/>
                          </a:solidFill>
                          <a:latin typeface="Calibri"/>
                          <a:ea typeface="Calibri"/>
                          <a:cs typeface="Calibri"/>
                          <a:sym typeface="Calibri"/>
                        </a:rPr>
                        <a:t>65,013</a:t>
                      </a:r>
                      <a:endParaRPr sz="1600" u="none" strike="noStrike" cap="none" dirty="0">
                        <a:solidFill>
                          <a:schemeClr val="tx1"/>
                        </a:solidFill>
                      </a:endParaRPr>
                    </a:p>
                  </a:txBody>
                  <a:tcPr marL="36525" marR="36525" marT="18250" marB="182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xmlns="" val="10015"/>
                  </a:ext>
                </a:extLst>
              </a:tr>
            </a:tbl>
          </a:graphicData>
        </a:graphic>
      </p:graphicFrame>
      <p:sp>
        <p:nvSpPr>
          <p:cNvPr id="201" name="Google Shape;201;g12885016604_0_9"/>
          <p:cNvSpPr/>
          <p:nvPr/>
        </p:nvSpPr>
        <p:spPr>
          <a:xfrm>
            <a:off x="-4625482" y="1845750"/>
            <a:ext cx="241614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6957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1472c1d6837_0_3"/>
          <p:cNvSpPr txBox="1"/>
          <p:nvPr/>
        </p:nvSpPr>
        <p:spPr>
          <a:xfrm>
            <a:off x="0" y="131618"/>
            <a:ext cx="9144000" cy="8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1" u="none" strike="noStrike" cap="none" dirty="0">
                <a:solidFill>
                  <a:srgbClr val="000000"/>
                </a:solidFill>
                <a:latin typeface="Calibri"/>
                <a:ea typeface="Calibri"/>
                <a:cs typeface="Calibri"/>
                <a:sym typeface="Calibri"/>
              </a:rPr>
              <a:t>Officer PME Continuum</a:t>
            </a:r>
            <a:endParaRPr sz="4000" b="1" i="1" u="none" strike="noStrike" cap="none" dirty="0">
              <a:solidFill>
                <a:srgbClr val="000000"/>
              </a:solidFill>
              <a:latin typeface="Calibri"/>
              <a:ea typeface="Calibri"/>
              <a:cs typeface="Calibri"/>
              <a:sym typeface="Calibri"/>
            </a:endParaRPr>
          </a:p>
        </p:txBody>
      </p:sp>
      <p:pic>
        <p:nvPicPr>
          <p:cNvPr id="791" name="Google Shape;791;g1472c1d6837_0_3"/>
          <p:cNvPicPr preferRelativeResize="0"/>
          <p:nvPr/>
        </p:nvPicPr>
        <p:blipFill>
          <a:blip r:embed="rId3">
            <a:alphaModFix/>
          </a:blip>
          <a:stretch>
            <a:fillRect/>
          </a:stretch>
        </p:blipFill>
        <p:spPr>
          <a:xfrm>
            <a:off x="152400" y="1104818"/>
            <a:ext cx="8326571" cy="5600781"/>
          </a:xfrm>
          <a:prstGeom prst="rect">
            <a:avLst/>
          </a:prstGeom>
          <a:noFill/>
          <a:ln>
            <a:noFill/>
          </a:ln>
        </p:spPr>
      </p:pic>
    </p:spTree>
    <p:extLst>
      <p:ext uri="{BB962C8B-B14F-4D97-AF65-F5344CB8AC3E}">
        <p14:creationId xmlns:p14="http://schemas.microsoft.com/office/powerpoint/2010/main" val="3749060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29"/>
          <p:cNvSpPr txBox="1"/>
          <p:nvPr/>
        </p:nvSpPr>
        <p:spPr>
          <a:xfrm>
            <a:off x="-8627" y="1324391"/>
            <a:ext cx="9144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1" u="sng" strike="noStrike" cap="none">
                <a:solidFill>
                  <a:srgbClr val="000000"/>
                </a:solidFill>
                <a:latin typeface="Calibri"/>
                <a:ea typeface="Calibri"/>
                <a:cs typeface="Calibri"/>
                <a:sym typeface="Calibri"/>
              </a:rPr>
              <a:t>AY21-22 Resident OPME Demographics</a:t>
            </a:r>
            <a:endParaRPr sz="3200" b="1" i="1" u="sng" strike="noStrike" cap="none">
              <a:solidFill>
                <a:srgbClr val="000000"/>
              </a:solidFill>
              <a:latin typeface="Calibri"/>
              <a:ea typeface="Calibri"/>
              <a:cs typeface="Calibri"/>
              <a:sym typeface="Calibri"/>
            </a:endParaRPr>
          </a:p>
        </p:txBody>
      </p:sp>
      <p:pic>
        <p:nvPicPr>
          <p:cNvPr id="798" name="Google Shape;798;p29" descr="mcubanner.jpg"/>
          <p:cNvPicPr preferRelativeResize="0"/>
          <p:nvPr/>
        </p:nvPicPr>
        <p:blipFill rotWithShape="1">
          <a:blip r:embed="rId3">
            <a:alphaModFix/>
          </a:blip>
          <a:srcRect/>
          <a:stretch/>
        </p:blipFill>
        <p:spPr>
          <a:xfrm>
            <a:off x="-1" y="1"/>
            <a:ext cx="9144000" cy="1214437"/>
          </a:xfrm>
          <a:prstGeom prst="rect">
            <a:avLst/>
          </a:prstGeom>
          <a:noFill/>
          <a:ln>
            <a:noFill/>
          </a:ln>
        </p:spPr>
      </p:pic>
      <p:sp>
        <p:nvSpPr>
          <p:cNvPr id="799" name="Google Shape;799;p29"/>
          <p:cNvSpPr txBox="1"/>
          <p:nvPr/>
        </p:nvSpPr>
        <p:spPr>
          <a:xfrm>
            <a:off x="524524" y="4131949"/>
            <a:ext cx="8229600" cy="2148000"/>
          </a:xfrm>
          <a:prstGeom prst="rect">
            <a:avLst/>
          </a:prstGeom>
          <a:noFill/>
          <a:ln w="9525" cap="flat" cmpd="sng">
            <a:solidFill>
              <a:srgbClr val="5B9BD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sng" strike="noStrike" cap="none">
                <a:solidFill>
                  <a:srgbClr val="000000"/>
                </a:solidFill>
                <a:latin typeface="Calibri"/>
                <a:ea typeface="Calibri"/>
                <a:cs typeface="Calibri"/>
                <a:sym typeface="Calibri"/>
              </a:rPr>
              <a:t>Civilian Students</a:t>
            </a:r>
            <a:r>
              <a:rPr lang="en-US" sz="16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MCWAR:  DoS (2), DIA, NGIA, DHS</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CSC: DoS (</a:t>
            </a:r>
            <a:r>
              <a:rPr lang="en-US" sz="1600">
                <a:latin typeface="Calibri"/>
                <a:ea typeface="Calibri"/>
                <a:cs typeface="Calibri"/>
                <a:sym typeface="Calibri"/>
              </a:rPr>
              <a:t>6</a:t>
            </a:r>
            <a:r>
              <a:rPr lang="en-US" sz="1600" b="0" i="0" u="none" strike="noStrike" cap="none">
                <a:solidFill>
                  <a:srgbClr val="000000"/>
                </a:solidFill>
                <a:latin typeface="Calibri"/>
                <a:ea typeface="Calibri"/>
                <a:cs typeface="Calibri"/>
                <a:sym typeface="Calibri"/>
              </a:rPr>
              <a:t>), DIA, NGIA (2), DC/I (3), DHS, USAID, MARCORSYSCOM. </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0" i="0" u="sng" strike="noStrike" cap="none">
                <a:solidFill>
                  <a:srgbClr val="000000"/>
                </a:solidFill>
                <a:latin typeface="Calibri"/>
                <a:ea typeface="Calibri"/>
                <a:cs typeface="Calibri"/>
                <a:sym typeface="Calibri"/>
              </a:rPr>
              <a:t>International Military Students (IMS)</a:t>
            </a:r>
            <a:r>
              <a:rPr lang="en-US" sz="1600" b="0" i="0" u="none" strike="noStrike" cap="none">
                <a:solidFill>
                  <a:srgbClr val="000000"/>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Argentina, Australia, Brazil, Canada, </a:t>
            </a:r>
            <a:r>
              <a:rPr lang="en-US" sz="1600">
                <a:latin typeface="Calibri"/>
                <a:ea typeface="Calibri"/>
                <a:cs typeface="Calibri"/>
                <a:sym typeface="Calibri"/>
              </a:rPr>
              <a:t>Chile</a:t>
            </a:r>
            <a:r>
              <a:rPr lang="en-US" sz="1600" b="0" i="0" u="none" strike="noStrike" cap="none">
                <a:solidFill>
                  <a:srgbClr val="000000"/>
                </a:solidFill>
                <a:latin typeface="Calibri"/>
                <a:ea typeface="Calibri"/>
                <a:cs typeface="Calibri"/>
                <a:sym typeface="Calibri"/>
              </a:rPr>
              <a:t>, Colombia, </a:t>
            </a:r>
            <a:r>
              <a:rPr lang="en-US" sz="1600">
                <a:latin typeface="Calibri"/>
                <a:ea typeface="Calibri"/>
                <a:cs typeface="Calibri"/>
                <a:sym typeface="Calibri"/>
              </a:rPr>
              <a:t>Czech Republic, </a:t>
            </a:r>
            <a:r>
              <a:rPr lang="en-US" sz="1600" b="0" i="0" u="none" strike="noStrike" cap="none">
                <a:solidFill>
                  <a:srgbClr val="000000"/>
                </a:solidFill>
                <a:latin typeface="Calibri"/>
                <a:ea typeface="Calibri"/>
                <a:cs typeface="Calibri"/>
                <a:sym typeface="Calibri"/>
              </a:rPr>
              <a:t>France, Georgia, Germany, Greece,India, Indonesia, Italy, Japan, Jordan, Korea, Malaysia, Maldives, Mexico, Mor</a:t>
            </a:r>
            <a:r>
              <a:rPr lang="en-US" sz="1600">
                <a:latin typeface="Calibri"/>
                <a:ea typeface="Calibri"/>
                <a:cs typeface="Calibri"/>
                <a:sym typeface="Calibri"/>
              </a:rPr>
              <a:t>occo, </a:t>
            </a:r>
            <a:r>
              <a:rPr lang="en-US" sz="1600" b="0" i="0" u="none" strike="noStrike" cap="none">
                <a:solidFill>
                  <a:srgbClr val="000000"/>
                </a:solidFill>
                <a:latin typeface="Calibri"/>
                <a:ea typeface="Calibri"/>
                <a:cs typeface="Calibri"/>
                <a:sym typeface="Calibri"/>
              </a:rPr>
              <a:t>Netherlands, New Zealand, Norway, Philippines, Romania, Singapore, Spain, Taiwan, Thailand,  United Arab Emirates, United Kingdom. </a:t>
            </a:r>
            <a:r>
              <a:rPr lang="en-US" sz="1600" b="0" i="0" u="none" strike="noStrike" cap="none">
                <a:solidFill>
                  <a:srgbClr val="FF0000"/>
                </a:solidFill>
                <a:latin typeface="Calibri"/>
                <a:ea typeface="Calibri"/>
                <a:cs typeface="Calibri"/>
                <a:sym typeface="Calibri"/>
              </a:rPr>
              <a:t> </a:t>
            </a:r>
            <a:endParaRPr sz="1600" b="0" i="0" u="none" strike="noStrike" cap="none">
              <a:solidFill>
                <a:srgbClr val="FF0000"/>
              </a:solidFill>
              <a:latin typeface="Calibri"/>
              <a:ea typeface="Calibri"/>
              <a:cs typeface="Calibri"/>
              <a:sym typeface="Calibri"/>
            </a:endParaRPr>
          </a:p>
        </p:txBody>
      </p:sp>
      <p:graphicFrame>
        <p:nvGraphicFramePr>
          <p:cNvPr id="800" name="Google Shape;800;p29"/>
          <p:cNvGraphicFramePr/>
          <p:nvPr/>
        </p:nvGraphicFramePr>
        <p:xfrm>
          <a:off x="198625" y="1909169"/>
          <a:ext cx="8746750" cy="2117850"/>
        </p:xfrm>
        <a:graphic>
          <a:graphicData uri="http://schemas.openxmlformats.org/drawingml/2006/table">
            <a:tbl>
              <a:tblPr>
                <a:noFill/>
              </a:tblPr>
              <a:tblGrid>
                <a:gridCol w="874675">
                  <a:extLst>
                    <a:ext uri="{9D8B030D-6E8A-4147-A177-3AD203B41FA5}">
                      <a16:colId xmlns:a16="http://schemas.microsoft.com/office/drawing/2014/main" xmlns="" val="20000"/>
                    </a:ext>
                  </a:extLst>
                </a:gridCol>
                <a:gridCol w="874675">
                  <a:extLst>
                    <a:ext uri="{9D8B030D-6E8A-4147-A177-3AD203B41FA5}">
                      <a16:colId xmlns:a16="http://schemas.microsoft.com/office/drawing/2014/main" xmlns="" val="20001"/>
                    </a:ext>
                  </a:extLst>
                </a:gridCol>
                <a:gridCol w="874675">
                  <a:extLst>
                    <a:ext uri="{9D8B030D-6E8A-4147-A177-3AD203B41FA5}">
                      <a16:colId xmlns:a16="http://schemas.microsoft.com/office/drawing/2014/main" xmlns="" val="20002"/>
                    </a:ext>
                  </a:extLst>
                </a:gridCol>
                <a:gridCol w="874675">
                  <a:extLst>
                    <a:ext uri="{9D8B030D-6E8A-4147-A177-3AD203B41FA5}">
                      <a16:colId xmlns:a16="http://schemas.microsoft.com/office/drawing/2014/main" xmlns="" val="20003"/>
                    </a:ext>
                  </a:extLst>
                </a:gridCol>
                <a:gridCol w="874675">
                  <a:extLst>
                    <a:ext uri="{9D8B030D-6E8A-4147-A177-3AD203B41FA5}">
                      <a16:colId xmlns:a16="http://schemas.microsoft.com/office/drawing/2014/main" xmlns="" val="20004"/>
                    </a:ext>
                  </a:extLst>
                </a:gridCol>
                <a:gridCol w="874675">
                  <a:extLst>
                    <a:ext uri="{9D8B030D-6E8A-4147-A177-3AD203B41FA5}">
                      <a16:colId xmlns:a16="http://schemas.microsoft.com/office/drawing/2014/main" xmlns="" val="20005"/>
                    </a:ext>
                  </a:extLst>
                </a:gridCol>
                <a:gridCol w="874675">
                  <a:extLst>
                    <a:ext uri="{9D8B030D-6E8A-4147-A177-3AD203B41FA5}">
                      <a16:colId xmlns:a16="http://schemas.microsoft.com/office/drawing/2014/main" xmlns="" val="20006"/>
                    </a:ext>
                  </a:extLst>
                </a:gridCol>
                <a:gridCol w="874675">
                  <a:extLst>
                    <a:ext uri="{9D8B030D-6E8A-4147-A177-3AD203B41FA5}">
                      <a16:colId xmlns:a16="http://schemas.microsoft.com/office/drawing/2014/main" xmlns="" val="20007"/>
                    </a:ext>
                  </a:extLst>
                </a:gridCol>
                <a:gridCol w="874675">
                  <a:extLst>
                    <a:ext uri="{9D8B030D-6E8A-4147-A177-3AD203B41FA5}">
                      <a16:colId xmlns:a16="http://schemas.microsoft.com/office/drawing/2014/main" xmlns="" val="20008"/>
                    </a:ext>
                  </a:extLst>
                </a:gridCol>
                <a:gridCol w="874675">
                  <a:extLst>
                    <a:ext uri="{9D8B030D-6E8A-4147-A177-3AD203B41FA5}">
                      <a16:colId xmlns:a16="http://schemas.microsoft.com/office/drawing/2014/main" xmlns="" val="20009"/>
                    </a:ext>
                  </a:extLst>
                </a:gridCol>
              </a:tblGrid>
              <a:tr h="352975">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USMC</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USMCR</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USA</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USAF</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USN</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USCG</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IMS</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CIV</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TOTAL</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extLst>
                  <a:ext uri="{0D108BD9-81ED-4DB2-BD59-A6C34878D82A}">
                    <a16:rowId xmlns:a16="http://schemas.microsoft.com/office/drawing/2014/main" xmlns="" val="10000"/>
                  </a:ext>
                </a:extLst>
              </a:tr>
              <a:tr h="352975">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MCWAR</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1</a:t>
                      </a:r>
                      <a:r>
                        <a:rPr lang="en-US" sz="1800">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1</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4</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4</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1</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4</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5</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3</a:t>
                      </a:r>
                      <a:r>
                        <a:rPr lang="en-US" sz="1800">
                          <a:latin typeface="Calibri"/>
                          <a:ea typeface="Calibri"/>
                          <a:cs typeface="Calibri"/>
                          <a:sym typeface="Calibri"/>
                        </a:rPr>
                        <a:t>1</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xmlns="" val="10001"/>
                  </a:ext>
                </a:extLst>
              </a:tr>
              <a:tr h="352975">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CSC</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9</a:t>
                      </a:r>
                      <a:r>
                        <a:rPr lang="en-US" sz="1800" u="none" strike="noStrike" cap="none">
                          <a:latin typeface="Calibri"/>
                          <a:ea typeface="Calibri"/>
                          <a:cs typeface="Calibri"/>
                          <a:sym typeface="Calibri"/>
                        </a:rPr>
                        <a:t>3</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7</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a:t>
                      </a:r>
                      <a:r>
                        <a:rPr lang="en-US" sz="1800">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a:t>
                      </a:r>
                      <a:r>
                        <a:rPr lang="en-US" sz="1800">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8</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3</a:t>
                      </a:r>
                      <a:r>
                        <a:rPr lang="en-US" sz="1800" u="none" strike="noStrike" cap="none">
                          <a:latin typeface="Calibri"/>
                          <a:ea typeface="Calibri"/>
                          <a:cs typeface="Calibri"/>
                          <a:sym typeface="Calibri"/>
                        </a:rPr>
                        <a:t>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1</a:t>
                      </a:r>
                      <a:r>
                        <a:rPr lang="en-US" sz="1800" u="none" strike="noStrike" cap="none">
                          <a:latin typeface="Calibri"/>
                          <a:ea typeface="Calibri"/>
                          <a:cs typeface="Calibri"/>
                          <a:sym typeface="Calibri"/>
                        </a:rPr>
                        <a:t>5</a:t>
                      </a:r>
                      <a:endParaRPr sz="1800" u="none" strike="noStrike" cap="none">
                        <a:latin typeface="Calibri"/>
                        <a:ea typeface="Calibri"/>
                        <a:cs typeface="Calibri"/>
                        <a:sym typeface="Calibri"/>
                      </a:endParaRPr>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197</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xmlns="" val="10002"/>
                  </a:ext>
                </a:extLst>
              </a:tr>
              <a:tr h="352975">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SAW</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1</a:t>
                      </a:r>
                      <a:r>
                        <a:rPr lang="en-US" sz="1800">
                          <a:latin typeface="Calibri"/>
                          <a:ea typeface="Calibri"/>
                          <a:cs typeface="Calibri"/>
                          <a:sym typeface="Calibri"/>
                        </a:rPr>
                        <a:t>9</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1</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a:t>
                      </a:r>
                      <a:r>
                        <a:rPr lang="en-US" sz="1800">
                          <a:latin typeface="Calibri"/>
                          <a:ea typeface="Calibri"/>
                          <a:cs typeface="Calibri"/>
                          <a:sym typeface="Calibri"/>
                        </a:rPr>
                        <a:t>6</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xmlns="" val="10003"/>
                  </a:ext>
                </a:extLst>
              </a:tr>
              <a:tr h="352975">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EWS</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1</a:t>
                      </a:r>
                      <a:r>
                        <a:rPr lang="en-US" sz="1800">
                          <a:latin typeface="Calibri"/>
                          <a:ea typeface="Calibri"/>
                          <a:cs typeface="Calibri"/>
                          <a:sym typeface="Calibri"/>
                        </a:rPr>
                        <a:t>62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3</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1</a:t>
                      </a:r>
                      <a:r>
                        <a:rPr lang="en-US" sz="1800" u="none" strike="noStrike" cap="none">
                          <a:latin typeface="Calibri"/>
                          <a:ea typeface="Calibri"/>
                          <a:cs typeface="Calibri"/>
                          <a:sym typeface="Calibri"/>
                        </a:rPr>
                        <a:t>6</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21</a:t>
                      </a:r>
                      <a:endParaRPr sz="1800" u="none" strike="noStrike" cap="none">
                        <a:latin typeface="Calibri"/>
                        <a:ea typeface="Calibri"/>
                        <a:cs typeface="Calibri"/>
                        <a:sym typeface="Calibri"/>
                      </a:endParaRPr>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r>
                        <a:rPr lang="en-US" sz="1800">
                          <a:latin typeface="Calibri"/>
                          <a:ea typeface="Calibri"/>
                          <a:cs typeface="Calibri"/>
                          <a:sym typeface="Calibri"/>
                        </a:rPr>
                        <a:t>24</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xmlns="" val="10004"/>
                  </a:ext>
                </a:extLst>
              </a:tr>
              <a:tr h="352975">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284</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11</a:t>
                      </a:r>
                      <a:endParaRPr sz="1800" u="none" strike="noStrike" cap="none">
                        <a:latin typeface="Calibri"/>
                        <a:ea typeface="Calibri"/>
                        <a:cs typeface="Calibri"/>
                        <a:sym typeface="Calibri"/>
                      </a:endParaRPr>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4</a:t>
                      </a:r>
                      <a:r>
                        <a:rPr lang="en-US" sz="1800">
                          <a:latin typeface="Calibri"/>
                          <a:ea typeface="Calibri"/>
                          <a:cs typeface="Calibri"/>
                          <a:sym typeface="Calibri"/>
                        </a:rPr>
                        <a:t>7</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42</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1</a:t>
                      </a:r>
                      <a:r>
                        <a:rPr lang="en-US" sz="1800">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5</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59</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a:t>
                      </a:r>
                      <a:r>
                        <a:rPr lang="en-US" sz="1800">
                          <a:latin typeface="Calibri"/>
                          <a:ea typeface="Calibri"/>
                          <a:cs typeface="Calibri"/>
                          <a:sym typeface="Calibri"/>
                        </a:rPr>
                        <a:t>0</a:t>
                      </a:r>
                      <a:endParaRPr sz="1400" u="none" strike="noStrike" cap="none"/>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478</a:t>
                      </a:r>
                      <a:endParaRPr sz="1800" u="none" strike="noStrike" cap="none">
                        <a:latin typeface="Calibri"/>
                        <a:ea typeface="Calibri"/>
                        <a:cs typeface="Calibri"/>
                        <a:sym typeface="Calibri"/>
                      </a:endParaRPr>
                    </a:p>
                  </a:txBody>
                  <a:tcPr marL="6350" marR="6350" marT="6350" marB="0" anchor="ctr">
                    <a:lnL w="12700" cap="flat" cmpd="sng">
                      <a:solidFill>
                        <a:srgbClr val="CCCCCC"/>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532942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8" descr="MAGTF Ops.8.JPG"/>
          <p:cNvPicPr preferRelativeResize="0"/>
          <p:nvPr/>
        </p:nvPicPr>
        <p:blipFill rotWithShape="1">
          <a:blip r:embed="rId3">
            <a:alphaModFix/>
          </a:blip>
          <a:srcRect/>
          <a:stretch/>
        </p:blipFill>
        <p:spPr>
          <a:xfrm>
            <a:off x="76200" y="3810000"/>
            <a:ext cx="4648200" cy="3028950"/>
          </a:xfrm>
          <a:prstGeom prst="rect">
            <a:avLst/>
          </a:prstGeom>
          <a:noFill/>
          <a:ln>
            <a:noFill/>
          </a:ln>
          <a:effectLst>
            <a:outerShdw dist="50800" sx="1000" sy="1000" algn="ctr" rotWithShape="0">
              <a:srgbClr val="000000"/>
            </a:outerShdw>
          </a:effectLst>
        </p:spPr>
      </p:pic>
      <p:pic>
        <p:nvPicPr>
          <p:cNvPr id="489" name="Google Shape;489;p8" descr="F:\Photos\DSC00166_JPG.jpg"/>
          <p:cNvPicPr preferRelativeResize="0"/>
          <p:nvPr/>
        </p:nvPicPr>
        <p:blipFill rotWithShape="1">
          <a:blip r:embed="rId4">
            <a:alphaModFix/>
          </a:blip>
          <a:srcRect/>
          <a:stretch/>
        </p:blipFill>
        <p:spPr>
          <a:xfrm>
            <a:off x="4572000" y="3486150"/>
            <a:ext cx="4495800" cy="3371850"/>
          </a:xfrm>
          <a:prstGeom prst="rect">
            <a:avLst/>
          </a:prstGeom>
          <a:noFill/>
          <a:ln>
            <a:noFill/>
          </a:ln>
        </p:spPr>
      </p:pic>
      <p:pic>
        <p:nvPicPr>
          <p:cNvPr id="490" name="Google Shape;490;p8" descr="F:\Photos\Antietam%20%20-%20Bloody%20Lane_JPG.jpg"/>
          <p:cNvPicPr preferRelativeResize="0"/>
          <p:nvPr/>
        </p:nvPicPr>
        <p:blipFill rotWithShape="1">
          <a:blip r:embed="rId5">
            <a:alphaModFix/>
          </a:blip>
          <a:srcRect/>
          <a:stretch/>
        </p:blipFill>
        <p:spPr>
          <a:xfrm>
            <a:off x="4572000" y="1066800"/>
            <a:ext cx="4495800" cy="2858095"/>
          </a:xfrm>
          <a:prstGeom prst="rect">
            <a:avLst/>
          </a:prstGeom>
          <a:noFill/>
          <a:ln>
            <a:noFill/>
          </a:ln>
        </p:spPr>
      </p:pic>
      <p:pic>
        <p:nvPicPr>
          <p:cNvPr id="491" name="Google Shape;491;p8" descr="F:\Photos\SecDef_JPG.jpg"/>
          <p:cNvPicPr preferRelativeResize="0"/>
          <p:nvPr/>
        </p:nvPicPr>
        <p:blipFill rotWithShape="1">
          <a:blip r:embed="rId6">
            <a:alphaModFix/>
          </a:blip>
          <a:srcRect/>
          <a:stretch/>
        </p:blipFill>
        <p:spPr>
          <a:xfrm>
            <a:off x="76200" y="1066800"/>
            <a:ext cx="4495800" cy="2971800"/>
          </a:xfrm>
          <a:prstGeom prst="rect">
            <a:avLst/>
          </a:prstGeom>
          <a:noFill/>
          <a:ln>
            <a:noFill/>
          </a:ln>
        </p:spPr>
      </p:pic>
      <p:sp>
        <p:nvSpPr>
          <p:cNvPr id="492" name="Google Shape;492;p8"/>
          <p:cNvSpPr txBox="1"/>
          <p:nvPr/>
        </p:nvSpPr>
        <p:spPr>
          <a:xfrm>
            <a:off x="0" y="201828"/>
            <a:ext cx="9144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dirty="0">
                <a:solidFill>
                  <a:srgbClr val="000000"/>
                </a:solidFill>
                <a:latin typeface="Calibri"/>
                <a:ea typeface="Calibri"/>
                <a:cs typeface="Calibri"/>
                <a:sym typeface="Calibri"/>
              </a:rPr>
              <a:t>Educational Methodologies</a:t>
            </a:r>
            <a:endParaRPr dirty="0"/>
          </a:p>
        </p:txBody>
      </p:sp>
      <p:sp>
        <p:nvSpPr>
          <p:cNvPr id="493" name="Google Shape;493;p8"/>
          <p:cNvSpPr txBox="1"/>
          <p:nvPr/>
        </p:nvSpPr>
        <p:spPr>
          <a:xfrm>
            <a:off x="914400" y="1066800"/>
            <a:ext cx="2514600" cy="523875"/>
          </a:xfrm>
          <a:prstGeom prst="rect">
            <a:avLst/>
          </a:prstGeom>
          <a:solidFill>
            <a:srgbClr val="0070C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FFFF"/>
                </a:solidFill>
                <a:latin typeface="Calibri"/>
                <a:ea typeface="Calibri"/>
                <a:cs typeface="Calibri"/>
                <a:sym typeface="Calibri"/>
              </a:rPr>
              <a:t>Seminar</a:t>
            </a:r>
            <a:endParaRPr/>
          </a:p>
        </p:txBody>
      </p:sp>
      <p:sp>
        <p:nvSpPr>
          <p:cNvPr id="494" name="Google Shape;494;p8"/>
          <p:cNvSpPr txBox="1"/>
          <p:nvPr/>
        </p:nvSpPr>
        <p:spPr>
          <a:xfrm>
            <a:off x="5486400" y="1066800"/>
            <a:ext cx="2743200" cy="523875"/>
          </a:xfrm>
          <a:prstGeom prst="rect">
            <a:avLst/>
          </a:prstGeom>
          <a:solidFill>
            <a:srgbClr val="0070C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FFFF"/>
                </a:solidFill>
                <a:latin typeface="Calibri"/>
                <a:ea typeface="Calibri"/>
                <a:cs typeface="Calibri"/>
                <a:sym typeface="Calibri"/>
              </a:rPr>
              <a:t>Staff Ride</a:t>
            </a:r>
            <a:endParaRPr/>
          </a:p>
        </p:txBody>
      </p:sp>
      <p:sp>
        <p:nvSpPr>
          <p:cNvPr id="495" name="Google Shape;495;p8"/>
          <p:cNvSpPr txBox="1"/>
          <p:nvPr/>
        </p:nvSpPr>
        <p:spPr>
          <a:xfrm>
            <a:off x="800100" y="6181725"/>
            <a:ext cx="2743200" cy="523875"/>
          </a:xfrm>
          <a:prstGeom prst="rect">
            <a:avLst/>
          </a:prstGeom>
          <a:solidFill>
            <a:srgbClr val="0070C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FFFF"/>
                </a:solidFill>
                <a:latin typeface="Calibri"/>
                <a:ea typeface="Calibri"/>
                <a:cs typeface="Calibri"/>
                <a:sym typeface="Calibri"/>
              </a:rPr>
              <a:t>Wargame/PE</a:t>
            </a:r>
            <a:endParaRPr/>
          </a:p>
        </p:txBody>
      </p:sp>
      <p:sp>
        <p:nvSpPr>
          <p:cNvPr id="496" name="Google Shape;496;p8"/>
          <p:cNvSpPr txBox="1"/>
          <p:nvPr/>
        </p:nvSpPr>
        <p:spPr>
          <a:xfrm>
            <a:off x="5486400" y="6181725"/>
            <a:ext cx="2743200" cy="523875"/>
          </a:xfrm>
          <a:prstGeom prst="rect">
            <a:avLst/>
          </a:prstGeom>
          <a:solidFill>
            <a:srgbClr val="0070C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FFFF"/>
                </a:solidFill>
                <a:latin typeface="Calibri"/>
                <a:ea typeface="Calibri"/>
                <a:cs typeface="Calibri"/>
                <a:sym typeface="Calibri"/>
              </a:rPr>
              <a:t>Lecture</a:t>
            </a:r>
            <a:endParaRPr/>
          </a:p>
        </p:txBody>
      </p:sp>
      <p:sp>
        <p:nvSpPr>
          <p:cNvPr id="497" name="Google Shape;497;p8"/>
          <p:cNvSpPr txBox="1"/>
          <p:nvPr/>
        </p:nvSpPr>
        <p:spPr>
          <a:xfrm>
            <a:off x="152400" y="3548062"/>
            <a:ext cx="1600200" cy="400110"/>
          </a:xfrm>
          <a:prstGeom prst="rect">
            <a:avLst/>
          </a:prstGeom>
          <a:solidFill>
            <a:srgbClr val="0070C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FFFF"/>
                </a:solidFill>
                <a:latin typeface="Calibri"/>
                <a:ea typeface="Calibri"/>
                <a:cs typeface="Calibri"/>
                <a:sym typeface="Calibri"/>
              </a:rPr>
              <a:t>Face-to-Face</a:t>
            </a:r>
            <a:endParaRPr sz="2000">
              <a:solidFill>
                <a:srgbClr val="FFFFFF"/>
              </a:solidFill>
              <a:latin typeface="Calibri"/>
              <a:ea typeface="Calibri"/>
              <a:cs typeface="Calibri"/>
              <a:sym typeface="Calibri"/>
            </a:endParaRPr>
          </a:p>
        </p:txBody>
      </p:sp>
      <p:sp>
        <p:nvSpPr>
          <p:cNvPr id="498" name="Google Shape;498;p8"/>
          <p:cNvSpPr txBox="1"/>
          <p:nvPr/>
        </p:nvSpPr>
        <p:spPr>
          <a:xfrm>
            <a:off x="2628900" y="3548744"/>
            <a:ext cx="1600200" cy="400110"/>
          </a:xfrm>
          <a:prstGeom prst="rect">
            <a:avLst/>
          </a:prstGeom>
          <a:solidFill>
            <a:srgbClr val="0070C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FFFF"/>
                </a:solidFill>
                <a:latin typeface="Calibri"/>
                <a:ea typeface="Calibri"/>
                <a:cs typeface="Calibri"/>
                <a:sym typeface="Calibri"/>
              </a:rPr>
              <a:t>Online</a:t>
            </a:r>
            <a:endParaRPr sz="2000">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b8232acfc8_0_0"/>
          <p:cNvSpPr txBox="1">
            <a:spLocks noGrp="1"/>
          </p:cNvSpPr>
          <p:nvPr>
            <p:ph type="sldNum" idx="4294967295"/>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8</a:t>
            </a:fld>
            <a:endParaRPr/>
          </a:p>
        </p:txBody>
      </p:sp>
      <p:cxnSp>
        <p:nvCxnSpPr>
          <p:cNvPr id="183" name="Google Shape;183;gb8232acfc8_0_0"/>
          <p:cNvCxnSpPr/>
          <p:nvPr/>
        </p:nvCxnSpPr>
        <p:spPr>
          <a:xfrm>
            <a:off x="4267200" y="914400"/>
            <a:ext cx="0" cy="5715000"/>
          </a:xfrm>
          <a:prstGeom prst="straightConnector1">
            <a:avLst/>
          </a:prstGeom>
          <a:noFill/>
          <a:ln w="12700" cap="flat" cmpd="sng">
            <a:solidFill>
              <a:schemeClr val="dk1"/>
            </a:solidFill>
            <a:prstDash val="dash"/>
            <a:round/>
            <a:headEnd type="none" w="sm" len="sm"/>
            <a:tailEnd type="none" w="sm" len="sm"/>
          </a:ln>
        </p:spPr>
      </p:cxnSp>
      <p:sp>
        <p:nvSpPr>
          <p:cNvPr id="184" name="Google Shape;184;gb8232acfc8_0_0"/>
          <p:cNvSpPr/>
          <p:nvPr/>
        </p:nvSpPr>
        <p:spPr>
          <a:xfrm>
            <a:off x="0" y="0"/>
            <a:ext cx="9144000" cy="6858000"/>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sz="1800"/>
          </a:p>
        </p:txBody>
      </p:sp>
      <p:cxnSp>
        <p:nvCxnSpPr>
          <p:cNvPr id="185" name="Google Shape;185;gb8232acfc8_0_0"/>
          <p:cNvCxnSpPr/>
          <p:nvPr/>
        </p:nvCxnSpPr>
        <p:spPr>
          <a:xfrm>
            <a:off x="1219200" y="914400"/>
            <a:ext cx="0" cy="5715000"/>
          </a:xfrm>
          <a:prstGeom prst="straightConnector1">
            <a:avLst/>
          </a:prstGeom>
          <a:noFill/>
          <a:ln w="31750" cap="flat" cmpd="sng">
            <a:solidFill>
              <a:schemeClr val="dk1"/>
            </a:solidFill>
            <a:prstDash val="solid"/>
            <a:round/>
            <a:headEnd type="none" w="sm" len="sm"/>
            <a:tailEnd type="none" w="sm" len="sm"/>
          </a:ln>
        </p:spPr>
      </p:cxnSp>
      <p:sp>
        <p:nvSpPr>
          <p:cNvPr id="186" name="Google Shape;186;gb8232acfc8_0_0"/>
          <p:cNvSpPr txBox="1"/>
          <p:nvPr/>
        </p:nvSpPr>
        <p:spPr>
          <a:xfrm>
            <a:off x="1417637" y="577850"/>
            <a:ext cx="612776"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Aug</a:t>
            </a:r>
            <a:endParaRPr dirty="0"/>
          </a:p>
        </p:txBody>
      </p:sp>
      <p:sp>
        <p:nvSpPr>
          <p:cNvPr id="187" name="Google Shape;187;gb8232acfc8_0_0"/>
          <p:cNvSpPr txBox="1"/>
          <p:nvPr/>
        </p:nvSpPr>
        <p:spPr>
          <a:xfrm>
            <a:off x="2046287" y="577850"/>
            <a:ext cx="570627"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Sep</a:t>
            </a:r>
            <a:endParaRPr dirty="0"/>
          </a:p>
        </p:txBody>
      </p:sp>
      <p:sp>
        <p:nvSpPr>
          <p:cNvPr id="188" name="Google Shape;188;gb8232acfc8_0_0"/>
          <p:cNvSpPr txBox="1"/>
          <p:nvPr/>
        </p:nvSpPr>
        <p:spPr>
          <a:xfrm>
            <a:off x="3287713" y="577850"/>
            <a:ext cx="574762"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Nov</a:t>
            </a:r>
            <a:endParaRPr dirty="0"/>
          </a:p>
        </p:txBody>
      </p:sp>
      <p:sp>
        <p:nvSpPr>
          <p:cNvPr id="189" name="Google Shape;189;gb8232acfc8_0_0"/>
          <p:cNvSpPr txBox="1"/>
          <p:nvPr/>
        </p:nvSpPr>
        <p:spPr>
          <a:xfrm>
            <a:off x="2728913" y="577850"/>
            <a:ext cx="527050"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Oct</a:t>
            </a:r>
            <a:endParaRPr dirty="0"/>
          </a:p>
        </p:txBody>
      </p:sp>
      <p:sp>
        <p:nvSpPr>
          <p:cNvPr id="190" name="Google Shape;190;gb8232acfc8_0_0"/>
          <p:cNvSpPr txBox="1"/>
          <p:nvPr/>
        </p:nvSpPr>
        <p:spPr>
          <a:xfrm>
            <a:off x="4616449" y="577850"/>
            <a:ext cx="544513"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Jan</a:t>
            </a:r>
            <a:endParaRPr dirty="0"/>
          </a:p>
        </p:txBody>
      </p:sp>
      <p:sp>
        <p:nvSpPr>
          <p:cNvPr id="191" name="Google Shape;191;gb8232acfc8_0_0"/>
          <p:cNvSpPr txBox="1"/>
          <p:nvPr/>
        </p:nvSpPr>
        <p:spPr>
          <a:xfrm>
            <a:off x="4010025" y="577850"/>
            <a:ext cx="554832"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Dec</a:t>
            </a:r>
            <a:endParaRPr dirty="0"/>
          </a:p>
        </p:txBody>
      </p:sp>
      <p:sp>
        <p:nvSpPr>
          <p:cNvPr id="192" name="Google Shape;192;gb8232acfc8_0_0"/>
          <p:cNvSpPr txBox="1"/>
          <p:nvPr/>
        </p:nvSpPr>
        <p:spPr>
          <a:xfrm>
            <a:off x="5865813" y="577850"/>
            <a:ext cx="584198"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Mar</a:t>
            </a:r>
            <a:endParaRPr dirty="0"/>
          </a:p>
        </p:txBody>
      </p:sp>
      <p:sp>
        <p:nvSpPr>
          <p:cNvPr id="193" name="Google Shape;193;gb8232acfc8_0_0"/>
          <p:cNvSpPr txBox="1"/>
          <p:nvPr/>
        </p:nvSpPr>
        <p:spPr>
          <a:xfrm>
            <a:off x="5224463" y="577850"/>
            <a:ext cx="546098"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Feb</a:t>
            </a:r>
            <a:endParaRPr dirty="0"/>
          </a:p>
        </p:txBody>
      </p:sp>
      <p:sp>
        <p:nvSpPr>
          <p:cNvPr id="194" name="Google Shape;194;gb8232acfc8_0_0"/>
          <p:cNvSpPr txBox="1"/>
          <p:nvPr/>
        </p:nvSpPr>
        <p:spPr>
          <a:xfrm>
            <a:off x="7894637" y="577850"/>
            <a:ext cx="608231"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Jun</a:t>
            </a:r>
            <a:endParaRPr dirty="0"/>
          </a:p>
        </p:txBody>
      </p:sp>
      <p:sp>
        <p:nvSpPr>
          <p:cNvPr id="195" name="Google Shape;195;gb8232acfc8_0_0"/>
          <p:cNvSpPr txBox="1"/>
          <p:nvPr/>
        </p:nvSpPr>
        <p:spPr>
          <a:xfrm>
            <a:off x="7138987" y="577850"/>
            <a:ext cx="628157"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May</a:t>
            </a:r>
            <a:endParaRPr dirty="0"/>
          </a:p>
        </p:txBody>
      </p:sp>
      <p:sp>
        <p:nvSpPr>
          <p:cNvPr id="196" name="Google Shape;196;gb8232acfc8_0_0"/>
          <p:cNvSpPr txBox="1"/>
          <p:nvPr/>
        </p:nvSpPr>
        <p:spPr>
          <a:xfrm>
            <a:off x="6497637" y="577850"/>
            <a:ext cx="532759" cy="338100"/>
          </a:xfrm>
          <a:prstGeom prst="rect">
            <a:avLst/>
          </a:prstGeom>
          <a:noFill/>
          <a:ln>
            <a:noFill/>
          </a:ln>
        </p:spPr>
        <p:txBody>
          <a:bodyPr spcFirstLastPara="1" wrap="square" lIns="91425" tIns="45700" rIns="91425" bIns="45700" anchor="t" anchorCtr="0">
            <a:noAutofit/>
          </a:bodyPr>
          <a:lstStyle/>
          <a:p>
            <a:pPr>
              <a:buSzPts val="1600"/>
            </a:pPr>
            <a:r>
              <a:rPr lang="en-US" sz="1600" b="1" dirty="0"/>
              <a:t>Apr</a:t>
            </a:r>
            <a:endParaRPr dirty="0"/>
          </a:p>
        </p:txBody>
      </p:sp>
      <p:cxnSp>
        <p:nvCxnSpPr>
          <p:cNvPr id="197" name="Google Shape;197;gb8232acfc8_0_0"/>
          <p:cNvCxnSpPr/>
          <p:nvPr/>
        </p:nvCxnSpPr>
        <p:spPr>
          <a:xfrm>
            <a:off x="16764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198" name="Google Shape;198;gb8232acfc8_0_0"/>
          <p:cNvCxnSpPr/>
          <p:nvPr/>
        </p:nvCxnSpPr>
        <p:spPr>
          <a:xfrm>
            <a:off x="22860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199" name="Google Shape;199;gb8232acfc8_0_0"/>
          <p:cNvCxnSpPr/>
          <p:nvPr/>
        </p:nvCxnSpPr>
        <p:spPr>
          <a:xfrm>
            <a:off x="29718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200" name="Google Shape;200;gb8232acfc8_0_0"/>
          <p:cNvCxnSpPr/>
          <p:nvPr/>
        </p:nvCxnSpPr>
        <p:spPr>
          <a:xfrm>
            <a:off x="35814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201" name="Google Shape;201;gb8232acfc8_0_0"/>
          <p:cNvCxnSpPr/>
          <p:nvPr/>
        </p:nvCxnSpPr>
        <p:spPr>
          <a:xfrm>
            <a:off x="42672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202" name="Google Shape;202;gb8232acfc8_0_0"/>
          <p:cNvCxnSpPr/>
          <p:nvPr/>
        </p:nvCxnSpPr>
        <p:spPr>
          <a:xfrm>
            <a:off x="48768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203" name="Google Shape;203;gb8232acfc8_0_0"/>
          <p:cNvCxnSpPr/>
          <p:nvPr/>
        </p:nvCxnSpPr>
        <p:spPr>
          <a:xfrm>
            <a:off x="54864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204" name="Google Shape;204;gb8232acfc8_0_0"/>
          <p:cNvCxnSpPr/>
          <p:nvPr/>
        </p:nvCxnSpPr>
        <p:spPr>
          <a:xfrm>
            <a:off x="61722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205" name="Google Shape;205;gb8232acfc8_0_0"/>
          <p:cNvCxnSpPr/>
          <p:nvPr/>
        </p:nvCxnSpPr>
        <p:spPr>
          <a:xfrm>
            <a:off x="6781800" y="914400"/>
            <a:ext cx="0" cy="5715000"/>
          </a:xfrm>
          <a:prstGeom prst="straightConnector1">
            <a:avLst/>
          </a:prstGeom>
          <a:noFill/>
          <a:ln w="12700" cap="flat" cmpd="sng">
            <a:solidFill>
              <a:schemeClr val="dk1"/>
            </a:solidFill>
            <a:prstDash val="dash"/>
            <a:round/>
            <a:headEnd type="none" w="sm" len="sm"/>
            <a:tailEnd type="none" w="sm" len="sm"/>
          </a:ln>
        </p:spPr>
      </p:cxnSp>
      <p:cxnSp>
        <p:nvCxnSpPr>
          <p:cNvPr id="206" name="Google Shape;206;gb8232acfc8_0_0"/>
          <p:cNvCxnSpPr/>
          <p:nvPr/>
        </p:nvCxnSpPr>
        <p:spPr>
          <a:xfrm>
            <a:off x="7467600" y="914400"/>
            <a:ext cx="0" cy="5715000"/>
          </a:xfrm>
          <a:prstGeom prst="straightConnector1">
            <a:avLst/>
          </a:prstGeom>
          <a:noFill/>
          <a:ln w="12700" cap="flat" cmpd="sng">
            <a:solidFill>
              <a:schemeClr val="dk1"/>
            </a:solidFill>
            <a:prstDash val="dash"/>
            <a:round/>
            <a:headEnd type="none" w="sm" len="sm"/>
            <a:tailEnd type="none" w="sm" len="sm"/>
          </a:ln>
        </p:spPr>
      </p:cxnSp>
      <p:sp>
        <p:nvSpPr>
          <p:cNvPr id="207" name="Google Shape;207;gb8232acfc8_0_0"/>
          <p:cNvSpPr txBox="1"/>
          <p:nvPr/>
        </p:nvSpPr>
        <p:spPr>
          <a:xfrm>
            <a:off x="1215009" y="2517775"/>
            <a:ext cx="3409500" cy="308100"/>
          </a:xfrm>
          <a:prstGeom prst="rect">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lgn="r">
              <a:buSzPts val="1400"/>
            </a:pPr>
            <a:r>
              <a:rPr lang="en-US" b="1">
                <a:solidFill>
                  <a:srgbClr val="FFFFFF"/>
                </a:solidFill>
              </a:rPr>
              <a:t>Leadership</a:t>
            </a:r>
            <a:endParaRPr b="1">
              <a:solidFill>
                <a:srgbClr val="FFFFFF"/>
              </a:solidFill>
            </a:endParaRPr>
          </a:p>
        </p:txBody>
      </p:sp>
      <p:cxnSp>
        <p:nvCxnSpPr>
          <p:cNvPr id="208" name="Google Shape;208;gb8232acfc8_0_0"/>
          <p:cNvCxnSpPr/>
          <p:nvPr/>
        </p:nvCxnSpPr>
        <p:spPr>
          <a:xfrm>
            <a:off x="8153400" y="914400"/>
            <a:ext cx="0" cy="5715000"/>
          </a:xfrm>
          <a:prstGeom prst="straightConnector1">
            <a:avLst/>
          </a:prstGeom>
          <a:noFill/>
          <a:ln w="12700" cap="flat" cmpd="sng">
            <a:solidFill>
              <a:schemeClr val="dk1"/>
            </a:solidFill>
            <a:prstDash val="dash"/>
            <a:round/>
            <a:headEnd type="none" w="sm" len="sm"/>
            <a:tailEnd type="none" w="sm" len="sm"/>
          </a:ln>
        </p:spPr>
      </p:cxnSp>
      <p:sp>
        <p:nvSpPr>
          <p:cNvPr id="209" name="Google Shape;209;gb8232acfc8_0_0"/>
          <p:cNvSpPr txBox="1"/>
          <p:nvPr/>
        </p:nvSpPr>
        <p:spPr>
          <a:xfrm>
            <a:off x="4956968" y="1600200"/>
            <a:ext cx="3196500" cy="3081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buSzPts val="1400"/>
            </a:pPr>
            <a:r>
              <a:rPr lang="en-US" b="1">
                <a:solidFill>
                  <a:srgbClr val="FFFFFF"/>
                </a:solidFill>
              </a:rPr>
              <a:t>&amp; Statecraft </a:t>
            </a:r>
            <a:endParaRPr sz="1050" b="1">
              <a:solidFill>
                <a:srgbClr val="FFFFFF"/>
              </a:solidFill>
            </a:endParaRPr>
          </a:p>
        </p:txBody>
      </p:sp>
      <p:sp>
        <p:nvSpPr>
          <p:cNvPr id="210" name="Google Shape;210;gb8232acfc8_0_0"/>
          <p:cNvSpPr txBox="1"/>
          <p:nvPr/>
        </p:nvSpPr>
        <p:spPr>
          <a:xfrm>
            <a:off x="1224234" y="1912931"/>
            <a:ext cx="3420000" cy="308100"/>
          </a:xfrm>
          <a:prstGeom prst="rect">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lgn="r">
              <a:buSzPts val="1400"/>
            </a:pPr>
            <a:r>
              <a:rPr lang="en-US" b="1"/>
              <a:t>Warfighting  </a:t>
            </a:r>
            <a:endParaRPr/>
          </a:p>
        </p:txBody>
      </p:sp>
      <p:sp>
        <p:nvSpPr>
          <p:cNvPr id="211" name="Google Shape;211;gb8232acfc8_0_0"/>
          <p:cNvSpPr txBox="1"/>
          <p:nvPr/>
        </p:nvSpPr>
        <p:spPr>
          <a:xfrm>
            <a:off x="1215009" y="2821749"/>
            <a:ext cx="3423000" cy="308100"/>
          </a:xfrm>
          <a:prstGeom prst="rect">
            <a:avLst/>
          </a:prstGeom>
          <a:solidFill>
            <a:srgbClr val="3366FF"/>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lgn="r">
              <a:buSzPts val="1400"/>
            </a:pPr>
            <a:r>
              <a:rPr lang="en-US" b="1">
                <a:solidFill>
                  <a:srgbClr val="FFFFFF"/>
                </a:solidFill>
              </a:rPr>
              <a:t>National</a:t>
            </a:r>
            <a:endParaRPr b="1">
              <a:solidFill>
                <a:srgbClr val="FFFFFF"/>
              </a:solidFill>
            </a:endParaRPr>
          </a:p>
        </p:txBody>
      </p:sp>
      <p:sp>
        <p:nvSpPr>
          <p:cNvPr id="212" name="Google Shape;212;gb8232acfc8_0_0"/>
          <p:cNvSpPr txBox="1"/>
          <p:nvPr/>
        </p:nvSpPr>
        <p:spPr>
          <a:xfrm>
            <a:off x="2971799" y="4553294"/>
            <a:ext cx="609601" cy="462000"/>
          </a:xfrm>
          <a:prstGeom prst="rect">
            <a:avLst/>
          </a:prstGeom>
          <a:solidFill>
            <a:schemeClr val="accent1"/>
          </a:solidFill>
          <a:ln>
            <a:noFill/>
          </a:ln>
        </p:spPr>
        <p:txBody>
          <a:bodyPr spcFirstLastPara="1" wrap="square" lIns="91425" tIns="45700" rIns="91425" bIns="45700" anchor="t" anchorCtr="0">
            <a:noAutofit/>
          </a:bodyPr>
          <a:lstStyle/>
          <a:p>
            <a:pPr>
              <a:lnSpc>
                <a:spcPct val="40000"/>
              </a:lnSpc>
              <a:buSzPts val="800"/>
            </a:pPr>
            <a:r>
              <a:rPr lang="en-US" sz="800" b="1"/>
              <a:t>  </a:t>
            </a:r>
            <a:endParaRPr sz="800" b="1"/>
          </a:p>
          <a:p>
            <a:pPr>
              <a:lnSpc>
                <a:spcPct val="40000"/>
              </a:lnSpc>
              <a:buSzPts val="800"/>
            </a:pPr>
            <a:r>
              <a:rPr lang="en-US" sz="800" b="1"/>
              <a:t>G’burg</a:t>
            </a:r>
            <a:endParaRPr/>
          </a:p>
          <a:p>
            <a:pPr algn="ctr">
              <a:buSzPts val="800"/>
            </a:pPr>
            <a:r>
              <a:rPr lang="en-US" sz="800" b="1"/>
              <a:t>Staff Ride</a:t>
            </a:r>
            <a:endParaRPr/>
          </a:p>
        </p:txBody>
      </p:sp>
      <p:sp>
        <p:nvSpPr>
          <p:cNvPr id="213" name="Google Shape;213;gb8232acfc8_0_0"/>
          <p:cNvSpPr/>
          <p:nvPr/>
        </p:nvSpPr>
        <p:spPr>
          <a:xfrm>
            <a:off x="2962343" y="4276849"/>
            <a:ext cx="228600" cy="228600"/>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p>
        </p:txBody>
      </p:sp>
      <p:sp>
        <p:nvSpPr>
          <p:cNvPr id="214" name="Google Shape;214;gb8232acfc8_0_0"/>
          <p:cNvSpPr txBox="1"/>
          <p:nvPr/>
        </p:nvSpPr>
        <p:spPr>
          <a:xfrm>
            <a:off x="7473950" y="4575175"/>
            <a:ext cx="679500" cy="462000"/>
          </a:xfrm>
          <a:prstGeom prst="rect">
            <a:avLst/>
          </a:prstGeom>
          <a:solidFill>
            <a:schemeClr val="accent1"/>
          </a:solidFill>
          <a:ln>
            <a:noFill/>
          </a:ln>
        </p:spPr>
        <p:txBody>
          <a:bodyPr spcFirstLastPara="1" wrap="square" lIns="91425" tIns="45700" rIns="91425" bIns="45700" anchor="t" anchorCtr="0">
            <a:noAutofit/>
          </a:bodyPr>
          <a:lstStyle/>
          <a:p>
            <a:pPr algn="ctr">
              <a:buSzPts val="800"/>
            </a:pPr>
            <a:r>
              <a:rPr lang="en-US" sz="800" b="1" dirty="0"/>
              <a:t>OCONUS</a:t>
            </a:r>
            <a:endParaRPr dirty="0"/>
          </a:p>
          <a:p>
            <a:pPr algn="ctr">
              <a:buSzPts val="800"/>
            </a:pPr>
            <a:r>
              <a:rPr lang="en-US" sz="800" b="1" dirty="0"/>
              <a:t>CONUS</a:t>
            </a:r>
            <a:endParaRPr dirty="0"/>
          </a:p>
          <a:p>
            <a:pPr algn="ctr">
              <a:buSzPts val="800"/>
            </a:pPr>
            <a:r>
              <a:rPr lang="en-US" sz="800" b="1" dirty="0"/>
              <a:t>Trips</a:t>
            </a:r>
            <a:endParaRPr dirty="0"/>
          </a:p>
        </p:txBody>
      </p:sp>
      <p:sp>
        <p:nvSpPr>
          <p:cNvPr id="215" name="Google Shape;215;gb8232acfc8_0_0"/>
          <p:cNvSpPr/>
          <p:nvPr/>
        </p:nvSpPr>
        <p:spPr>
          <a:xfrm>
            <a:off x="7576192" y="4283500"/>
            <a:ext cx="228600" cy="228600"/>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p>
        </p:txBody>
      </p:sp>
      <p:sp>
        <p:nvSpPr>
          <p:cNvPr id="216" name="Google Shape;216;gb8232acfc8_0_0"/>
          <p:cNvSpPr txBox="1"/>
          <p:nvPr/>
        </p:nvSpPr>
        <p:spPr>
          <a:xfrm>
            <a:off x="95400" y="4317150"/>
            <a:ext cx="1123800" cy="738300"/>
          </a:xfrm>
          <a:prstGeom prst="rect">
            <a:avLst/>
          </a:prstGeom>
          <a:noFill/>
          <a:ln>
            <a:noFill/>
          </a:ln>
        </p:spPr>
        <p:txBody>
          <a:bodyPr spcFirstLastPara="1" wrap="square" lIns="91425" tIns="45700" rIns="91425" bIns="45700" anchor="t" anchorCtr="0">
            <a:noAutofit/>
          </a:bodyPr>
          <a:lstStyle/>
          <a:p>
            <a:pPr algn="ctr">
              <a:buSzPts val="1400"/>
            </a:pPr>
            <a:r>
              <a:rPr lang="en-US" b="1"/>
              <a:t>Overnight</a:t>
            </a:r>
            <a:endParaRPr/>
          </a:p>
          <a:p>
            <a:pPr algn="ctr">
              <a:buSzPts val="1400"/>
            </a:pPr>
            <a:r>
              <a:rPr lang="en-US" b="1"/>
              <a:t>Field</a:t>
            </a:r>
            <a:br>
              <a:rPr lang="en-US" b="1"/>
            </a:br>
            <a:r>
              <a:rPr lang="en-US" b="1"/>
              <a:t>Studies</a:t>
            </a:r>
            <a:endParaRPr/>
          </a:p>
        </p:txBody>
      </p:sp>
      <p:sp>
        <p:nvSpPr>
          <p:cNvPr id="217" name="Google Shape;217;gb8232acfc8_0_0"/>
          <p:cNvSpPr txBox="1"/>
          <p:nvPr/>
        </p:nvSpPr>
        <p:spPr>
          <a:xfrm>
            <a:off x="95400" y="2333625"/>
            <a:ext cx="1011300" cy="738300"/>
          </a:xfrm>
          <a:prstGeom prst="rect">
            <a:avLst/>
          </a:prstGeom>
          <a:noFill/>
          <a:ln>
            <a:noFill/>
          </a:ln>
        </p:spPr>
        <p:txBody>
          <a:bodyPr spcFirstLastPara="1" wrap="square" lIns="91425" tIns="45700" rIns="91425" bIns="45700" anchor="t" anchorCtr="0">
            <a:noAutofit/>
          </a:bodyPr>
          <a:lstStyle/>
          <a:p>
            <a:pPr algn="ctr">
              <a:buSzPts val="1400"/>
            </a:pPr>
            <a:r>
              <a:rPr lang="en-US" b="1"/>
              <a:t>Major</a:t>
            </a:r>
            <a:endParaRPr/>
          </a:p>
          <a:p>
            <a:pPr algn="ctr">
              <a:buSzPts val="1400"/>
            </a:pPr>
            <a:r>
              <a:rPr lang="en-US" b="1"/>
              <a:t>Curricula</a:t>
            </a:r>
            <a:endParaRPr/>
          </a:p>
          <a:p>
            <a:pPr algn="ctr">
              <a:buSzPts val="1400"/>
            </a:pPr>
            <a:r>
              <a:rPr lang="en-US" b="1"/>
              <a:t>Events</a:t>
            </a:r>
            <a:endParaRPr/>
          </a:p>
        </p:txBody>
      </p:sp>
      <p:cxnSp>
        <p:nvCxnSpPr>
          <p:cNvPr id="218" name="Google Shape;218;gb8232acfc8_0_0"/>
          <p:cNvCxnSpPr/>
          <p:nvPr/>
        </p:nvCxnSpPr>
        <p:spPr>
          <a:xfrm>
            <a:off x="304800" y="5181600"/>
            <a:ext cx="8610600" cy="0"/>
          </a:xfrm>
          <a:prstGeom prst="straightConnector1">
            <a:avLst/>
          </a:prstGeom>
          <a:noFill/>
          <a:ln w="25400" cap="flat" cmpd="sng">
            <a:solidFill>
              <a:schemeClr val="dk1"/>
            </a:solidFill>
            <a:prstDash val="solid"/>
            <a:round/>
            <a:headEnd type="none" w="sm" len="sm"/>
            <a:tailEnd type="none" w="sm" len="sm"/>
          </a:ln>
        </p:spPr>
      </p:cxnSp>
      <p:sp>
        <p:nvSpPr>
          <p:cNvPr id="219" name="Google Shape;219;gb8232acfc8_0_0"/>
          <p:cNvSpPr txBox="1"/>
          <p:nvPr/>
        </p:nvSpPr>
        <p:spPr>
          <a:xfrm>
            <a:off x="1225233" y="1616075"/>
            <a:ext cx="3423000" cy="3081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lgn="r">
              <a:buSzPts val="1400"/>
            </a:pPr>
            <a:r>
              <a:rPr lang="en-US" b="1">
                <a:solidFill>
                  <a:srgbClr val="FFFFFF"/>
                </a:solidFill>
              </a:rPr>
              <a:t>Diplomacy </a:t>
            </a:r>
            <a:endParaRPr/>
          </a:p>
        </p:txBody>
      </p:sp>
      <p:sp>
        <p:nvSpPr>
          <p:cNvPr id="220" name="Google Shape;220;gb8232acfc8_0_0"/>
          <p:cNvSpPr txBox="1"/>
          <p:nvPr/>
        </p:nvSpPr>
        <p:spPr>
          <a:xfrm>
            <a:off x="4928394" y="2517775"/>
            <a:ext cx="3213900" cy="308100"/>
          </a:xfrm>
          <a:prstGeom prst="rect">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buSzPts val="1400"/>
            </a:pPr>
            <a:r>
              <a:rPr lang="en-US" b="1">
                <a:solidFill>
                  <a:srgbClr val="FFFFFF"/>
                </a:solidFill>
              </a:rPr>
              <a:t>&amp; Ethics</a:t>
            </a:r>
            <a:endParaRPr/>
          </a:p>
        </p:txBody>
      </p:sp>
      <p:sp>
        <p:nvSpPr>
          <p:cNvPr id="221" name="Google Shape;221;gb8232acfc8_0_0"/>
          <p:cNvSpPr/>
          <p:nvPr/>
        </p:nvSpPr>
        <p:spPr>
          <a:xfrm>
            <a:off x="0" y="-152400"/>
            <a:ext cx="9144000" cy="914400"/>
          </a:xfrm>
          <a:prstGeom prst="rect">
            <a:avLst/>
          </a:prstGeom>
          <a:noFill/>
          <a:ln>
            <a:noFill/>
          </a:ln>
        </p:spPr>
        <p:txBody>
          <a:bodyPr spcFirstLastPara="1" wrap="square" lIns="91425" tIns="45700" rIns="91425" bIns="45700" anchor="ctr" anchorCtr="0">
            <a:noAutofit/>
          </a:bodyPr>
          <a:lstStyle/>
          <a:p>
            <a:pPr algn="ctr">
              <a:buSzPts val="3200"/>
            </a:pPr>
            <a:r>
              <a:rPr lang="en-US" sz="3200" b="1" dirty="0"/>
              <a:t>MCWAR Academic Calendar (</a:t>
            </a:r>
            <a:r>
              <a:rPr lang="en-US" sz="3200" b="1" dirty="0" smtClean="0"/>
              <a:t>AY22-23)</a:t>
            </a:r>
            <a:endParaRPr sz="3200" b="1" dirty="0"/>
          </a:p>
        </p:txBody>
      </p:sp>
      <p:sp>
        <p:nvSpPr>
          <p:cNvPr id="222" name="Google Shape;222;gb8232acfc8_0_0"/>
          <p:cNvSpPr txBox="1"/>
          <p:nvPr/>
        </p:nvSpPr>
        <p:spPr>
          <a:xfrm>
            <a:off x="1225233" y="1308100"/>
            <a:ext cx="3409500" cy="308100"/>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lgn="r">
              <a:buSzPts val="1400"/>
            </a:pPr>
            <a:r>
              <a:rPr lang="en-US" b="1">
                <a:solidFill>
                  <a:srgbClr val="FFFFFF"/>
                </a:solidFill>
              </a:rPr>
              <a:t>Advanced Studies</a:t>
            </a:r>
            <a:endParaRPr b="1" i="1">
              <a:solidFill>
                <a:srgbClr val="FAC090"/>
              </a:solidFill>
            </a:endParaRPr>
          </a:p>
        </p:txBody>
      </p:sp>
      <p:grpSp>
        <p:nvGrpSpPr>
          <p:cNvPr id="223" name="Google Shape;223;gb8232acfc8_0_0"/>
          <p:cNvGrpSpPr/>
          <p:nvPr/>
        </p:nvGrpSpPr>
        <p:grpSpPr>
          <a:xfrm>
            <a:off x="7830846" y="3632076"/>
            <a:ext cx="863609" cy="498544"/>
            <a:chOff x="7804631" y="3581400"/>
            <a:chExt cx="864300" cy="497400"/>
          </a:xfrm>
        </p:grpSpPr>
        <p:sp>
          <p:nvSpPr>
            <p:cNvPr id="224" name="Google Shape;224;gb8232acfc8_0_0"/>
            <p:cNvSpPr/>
            <p:nvPr/>
          </p:nvSpPr>
          <p:spPr>
            <a:xfrm>
              <a:off x="8116018" y="3581400"/>
              <a:ext cx="228900" cy="228000"/>
            </a:xfrm>
            <a:prstGeom prst="star5">
              <a:avLst>
                <a:gd name="adj" fmla="val 19098"/>
                <a:gd name="hf" fmla="val 105146"/>
                <a:gd name="vf" fmla="val 110557"/>
              </a:avLst>
            </a:prstGeom>
            <a:solidFill>
              <a:srgbClr val="FF0000"/>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a:buSzPts val="2000"/>
              </a:pPr>
              <a:endParaRPr sz="2000" b="1"/>
            </a:p>
          </p:txBody>
        </p:sp>
        <p:sp>
          <p:nvSpPr>
            <p:cNvPr id="225" name="Google Shape;225;gb8232acfc8_0_0"/>
            <p:cNvSpPr/>
            <p:nvPr/>
          </p:nvSpPr>
          <p:spPr>
            <a:xfrm>
              <a:off x="7804631" y="3848100"/>
              <a:ext cx="864300" cy="230700"/>
            </a:xfrm>
            <a:prstGeom prst="rect">
              <a:avLst/>
            </a:prstGeom>
            <a:noFill/>
            <a:ln>
              <a:noFill/>
            </a:ln>
          </p:spPr>
          <p:txBody>
            <a:bodyPr spcFirstLastPara="1" wrap="square" lIns="91425" tIns="45700" rIns="91425" bIns="45700" anchor="t" anchorCtr="0">
              <a:noAutofit/>
            </a:bodyPr>
            <a:lstStyle/>
            <a:p>
              <a:pPr algn="ctr">
                <a:buSzPts val="900"/>
              </a:pPr>
              <a:r>
                <a:rPr lang="en-US" sz="900" b="1"/>
                <a:t>Graduation</a:t>
              </a:r>
              <a:endParaRPr/>
            </a:p>
          </p:txBody>
        </p:sp>
      </p:grpSp>
      <p:sp>
        <p:nvSpPr>
          <p:cNvPr id="226" name="Google Shape;226;gb8232acfc8_0_0"/>
          <p:cNvSpPr/>
          <p:nvPr/>
        </p:nvSpPr>
        <p:spPr>
          <a:xfrm>
            <a:off x="3071203" y="5288920"/>
            <a:ext cx="3347352" cy="14082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t" anchorCtr="0">
            <a:noAutofit/>
          </a:bodyPr>
          <a:lstStyle/>
          <a:p>
            <a:pPr>
              <a:buSzPts val="1200"/>
            </a:pPr>
            <a:r>
              <a:rPr lang="en-US" sz="1200" b="1" u="sng" dirty="0"/>
              <a:t>Supporting Events</a:t>
            </a:r>
            <a:endParaRPr dirty="0"/>
          </a:p>
          <a:p>
            <a:pPr>
              <a:buSzPts val="1200"/>
            </a:pPr>
            <a:r>
              <a:rPr lang="en-US" sz="1200" b="1" dirty="0"/>
              <a:t>Marine Corps </a:t>
            </a:r>
            <a:r>
              <a:rPr lang="en-US" sz="1200" b="1" dirty="0" smtClean="0"/>
              <a:t>University Symposium(s)</a:t>
            </a:r>
            <a:endParaRPr dirty="0"/>
          </a:p>
          <a:p>
            <a:pPr>
              <a:buSzPts val="1200"/>
            </a:pPr>
            <a:r>
              <a:rPr lang="en-US" sz="1200" b="1" dirty="0" smtClean="0"/>
              <a:t>President’s Lecture Series</a:t>
            </a:r>
          </a:p>
          <a:p>
            <a:pPr>
              <a:buSzPts val="1200"/>
            </a:pPr>
            <a:r>
              <a:rPr lang="en-US" sz="1200" b="1" dirty="0" err="1" smtClean="0"/>
              <a:t>Krulak</a:t>
            </a:r>
            <a:r>
              <a:rPr lang="en-US" sz="1200" b="1" dirty="0" smtClean="0"/>
              <a:t> Center Events</a:t>
            </a:r>
            <a:endParaRPr sz="1200" b="1" dirty="0"/>
          </a:p>
          <a:p>
            <a:pPr>
              <a:buSzPts val="1200"/>
            </a:pPr>
            <a:r>
              <a:rPr lang="en-US" sz="1200" b="1" dirty="0"/>
              <a:t>Marine Corps Birthday Ball</a:t>
            </a:r>
            <a:endParaRPr dirty="0"/>
          </a:p>
          <a:p>
            <a:pPr>
              <a:buSzPts val="1600"/>
            </a:pPr>
            <a:endParaRPr sz="1600" dirty="0"/>
          </a:p>
        </p:txBody>
      </p:sp>
      <p:sp>
        <p:nvSpPr>
          <p:cNvPr id="227" name="Google Shape;227;gb8232acfc8_0_0"/>
          <p:cNvSpPr txBox="1"/>
          <p:nvPr/>
        </p:nvSpPr>
        <p:spPr>
          <a:xfrm>
            <a:off x="4962443" y="1904994"/>
            <a:ext cx="2495700" cy="308100"/>
          </a:xfrm>
          <a:prstGeom prst="rect">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buSzPts val="1400"/>
            </a:pPr>
            <a:r>
              <a:rPr lang="en-US" b="1"/>
              <a:t>&amp; Economics</a:t>
            </a:r>
            <a:endParaRPr/>
          </a:p>
        </p:txBody>
      </p:sp>
      <p:sp>
        <p:nvSpPr>
          <p:cNvPr id="228" name="Google Shape;228;gb8232acfc8_0_0"/>
          <p:cNvSpPr txBox="1"/>
          <p:nvPr/>
        </p:nvSpPr>
        <p:spPr>
          <a:xfrm>
            <a:off x="4952999" y="2828544"/>
            <a:ext cx="2499600" cy="308100"/>
          </a:xfrm>
          <a:prstGeom prst="rect">
            <a:avLst/>
          </a:prstGeom>
          <a:solidFill>
            <a:srgbClr val="3366FF"/>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buSzPts val="1400"/>
            </a:pPr>
            <a:r>
              <a:rPr lang="en-US" b="1">
                <a:solidFill>
                  <a:srgbClr val="FFFFFF"/>
                </a:solidFill>
              </a:rPr>
              <a:t>Security</a:t>
            </a:r>
            <a:endParaRPr b="1">
              <a:solidFill>
                <a:srgbClr val="FFFFFF"/>
              </a:solidFill>
            </a:endParaRPr>
          </a:p>
        </p:txBody>
      </p:sp>
      <p:sp>
        <p:nvSpPr>
          <p:cNvPr id="229" name="Google Shape;229;gb8232acfc8_0_0"/>
          <p:cNvSpPr txBox="1"/>
          <p:nvPr/>
        </p:nvSpPr>
        <p:spPr>
          <a:xfrm>
            <a:off x="4956969" y="1292225"/>
            <a:ext cx="1828800" cy="308100"/>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buSzPts val="1400"/>
            </a:pPr>
            <a:r>
              <a:rPr lang="en-US" b="1">
                <a:solidFill>
                  <a:srgbClr val="FFFFFF"/>
                </a:solidFill>
              </a:rPr>
              <a:t>Program </a:t>
            </a:r>
            <a:endParaRPr b="1" i="1">
              <a:solidFill>
                <a:srgbClr val="FAC090"/>
              </a:solidFill>
            </a:endParaRPr>
          </a:p>
        </p:txBody>
      </p:sp>
      <p:sp>
        <p:nvSpPr>
          <p:cNvPr id="230" name="Google Shape;230;gb8232acfc8_0_0"/>
          <p:cNvSpPr/>
          <p:nvPr/>
        </p:nvSpPr>
        <p:spPr>
          <a:xfrm>
            <a:off x="4648200" y="1282700"/>
            <a:ext cx="304800" cy="2908200"/>
          </a:xfrm>
          <a:prstGeom prst="rect">
            <a:avLst/>
          </a:prstGeom>
          <a:solidFill>
            <a:srgbClr val="C2D59B"/>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SzPts val="1400"/>
            </a:pPr>
            <a:r>
              <a:rPr lang="en-US">
                <a:solidFill>
                  <a:srgbClr val="953734"/>
                </a:solidFill>
              </a:rPr>
              <a:t>Hol</a:t>
            </a:r>
            <a:endParaRPr>
              <a:solidFill>
                <a:srgbClr val="953734"/>
              </a:solidFill>
            </a:endParaRPr>
          </a:p>
          <a:p>
            <a:pPr algn="ctr">
              <a:buSzPts val="1400"/>
            </a:pPr>
            <a:r>
              <a:rPr lang="en-US">
                <a:solidFill>
                  <a:srgbClr val="953734"/>
                </a:solidFill>
              </a:rPr>
              <a:t>iday</a:t>
            </a:r>
            <a:endParaRPr>
              <a:solidFill>
                <a:srgbClr val="953734"/>
              </a:solidFill>
            </a:endParaRPr>
          </a:p>
          <a:p>
            <a:pPr algn="ctr">
              <a:buSzPts val="1400"/>
            </a:pPr>
            <a:r>
              <a:rPr lang="en-US">
                <a:solidFill>
                  <a:srgbClr val="953734"/>
                </a:solidFill>
              </a:rPr>
              <a:t> B</a:t>
            </a:r>
            <a:endParaRPr/>
          </a:p>
          <a:p>
            <a:pPr algn="ctr">
              <a:buSzPts val="1400"/>
            </a:pPr>
            <a:r>
              <a:rPr lang="en-US">
                <a:solidFill>
                  <a:srgbClr val="953734"/>
                </a:solidFill>
              </a:rPr>
              <a:t>reak</a:t>
            </a:r>
            <a:endParaRPr>
              <a:solidFill>
                <a:srgbClr val="953734"/>
              </a:solidFill>
            </a:endParaRPr>
          </a:p>
        </p:txBody>
      </p:sp>
      <p:cxnSp>
        <p:nvCxnSpPr>
          <p:cNvPr id="231" name="Google Shape;231;gb8232acfc8_0_0"/>
          <p:cNvCxnSpPr/>
          <p:nvPr/>
        </p:nvCxnSpPr>
        <p:spPr>
          <a:xfrm>
            <a:off x="304800" y="4191000"/>
            <a:ext cx="8610600" cy="0"/>
          </a:xfrm>
          <a:prstGeom prst="straightConnector1">
            <a:avLst/>
          </a:prstGeom>
          <a:noFill/>
          <a:ln w="25400" cap="flat" cmpd="sng">
            <a:solidFill>
              <a:schemeClr val="dk1"/>
            </a:solidFill>
            <a:prstDash val="solid"/>
            <a:round/>
            <a:headEnd type="none" w="sm" len="sm"/>
            <a:tailEnd type="none" w="sm" len="sm"/>
          </a:ln>
        </p:spPr>
      </p:cxnSp>
      <p:cxnSp>
        <p:nvCxnSpPr>
          <p:cNvPr id="232" name="Google Shape;232;gb8232acfc8_0_0"/>
          <p:cNvCxnSpPr/>
          <p:nvPr/>
        </p:nvCxnSpPr>
        <p:spPr>
          <a:xfrm>
            <a:off x="338934" y="1308100"/>
            <a:ext cx="8610600" cy="0"/>
          </a:xfrm>
          <a:prstGeom prst="straightConnector1">
            <a:avLst/>
          </a:prstGeom>
          <a:noFill/>
          <a:ln w="25400" cap="flat" cmpd="sng">
            <a:solidFill>
              <a:schemeClr val="dk1"/>
            </a:solidFill>
            <a:prstDash val="solid"/>
            <a:round/>
            <a:headEnd type="none" w="sm" len="sm"/>
            <a:tailEnd type="none" w="sm" len="sm"/>
          </a:ln>
        </p:spPr>
      </p:cxnSp>
      <p:sp>
        <p:nvSpPr>
          <p:cNvPr id="233" name="Google Shape;233;gb8232acfc8_0_0"/>
          <p:cNvSpPr txBox="1"/>
          <p:nvPr/>
        </p:nvSpPr>
        <p:spPr>
          <a:xfrm>
            <a:off x="230850" y="1025525"/>
            <a:ext cx="788400" cy="204900"/>
          </a:xfrm>
          <a:prstGeom prst="rect">
            <a:avLst/>
          </a:prstGeom>
          <a:solidFill>
            <a:schemeClr val="lt1"/>
          </a:solidFill>
          <a:ln>
            <a:noFill/>
          </a:ln>
        </p:spPr>
        <p:txBody>
          <a:bodyPr spcFirstLastPara="1" wrap="square" lIns="91425" tIns="45700" rIns="91425" bIns="45700" anchor="t" anchorCtr="0">
            <a:noAutofit/>
          </a:bodyPr>
          <a:lstStyle/>
          <a:p>
            <a:pPr algn="ctr">
              <a:lnSpc>
                <a:spcPct val="40000"/>
              </a:lnSpc>
              <a:buSzPts val="1400"/>
            </a:pPr>
            <a:r>
              <a:rPr lang="en-US" b="1"/>
              <a:t>Blocks</a:t>
            </a:r>
            <a:endParaRPr sz="1000" b="1"/>
          </a:p>
        </p:txBody>
      </p:sp>
      <p:sp>
        <p:nvSpPr>
          <p:cNvPr id="234" name="Google Shape;234;gb8232acfc8_0_0"/>
          <p:cNvSpPr/>
          <p:nvPr/>
        </p:nvSpPr>
        <p:spPr>
          <a:xfrm>
            <a:off x="1006662" y="1101223"/>
            <a:ext cx="739800" cy="3085813"/>
          </a:xfrm>
          <a:prstGeom prst="downArrow">
            <a:avLst>
              <a:gd name="adj1" fmla="val 50000"/>
              <a:gd name="adj2" fmla="val 50000"/>
            </a:avLst>
          </a:prstGeom>
          <a:solidFill>
            <a:schemeClr val="dk1">
              <a:alpha val="34117"/>
            </a:schemeClr>
          </a:solidFill>
          <a:ln>
            <a:noFill/>
          </a:ln>
        </p:spPr>
        <p:txBody>
          <a:bodyPr spcFirstLastPara="1" wrap="square" lIns="91425" tIns="45700" rIns="91425" bIns="45700" anchor="ctr" anchorCtr="0">
            <a:noAutofit/>
          </a:bodyPr>
          <a:lstStyle/>
          <a:p>
            <a:pPr algn="ctr">
              <a:buSzPts val="1800"/>
            </a:pPr>
            <a:endParaRPr sz="1800">
              <a:solidFill>
                <a:srgbClr val="FFFFFF"/>
              </a:solidFill>
            </a:endParaRPr>
          </a:p>
        </p:txBody>
      </p:sp>
      <p:sp>
        <p:nvSpPr>
          <p:cNvPr id="235" name="Google Shape;235;gb8232acfc8_0_0"/>
          <p:cNvSpPr txBox="1"/>
          <p:nvPr/>
        </p:nvSpPr>
        <p:spPr>
          <a:xfrm>
            <a:off x="1232039" y="1104900"/>
            <a:ext cx="900000" cy="190500"/>
          </a:xfrm>
          <a:prstGeom prst="rect">
            <a:avLst/>
          </a:prstGeom>
          <a:solidFill>
            <a:srgbClr val="0C0C0C"/>
          </a:solidFill>
          <a:ln>
            <a:noFill/>
          </a:ln>
        </p:spPr>
        <p:txBody>
          <a:bodyPr spcFirstLastPara="1" wrap="square" lIns="91425" tIns="45700" rIns="91425" bIns="45700" anchor="t" anchorCtr="0">
            <a:noAutofit/>
          </a:bodyPr>
          <a:lstStyle/>
          <a:p>
            <a:pPr algn="ctr">
              <a:lnSpc>
                <a:spcPct val="40000"/>
              </a:lnSpc>
              <a:buSzPts val="800"/>
            </a:pPr>
            <a:r>
              <a:rPr lang="en-US" sz="800" b="1">
                <a:solidFill>
                  <a:srgbClr val="FFFFFF"/>
                </a:solidFill>
              </a:rPr>
              <a:t>Foundations</a:t>
            </a:r>
            <a:endParaRPr sz="800" b="1">
              <a:solidFill>
                <a:srgbClr val="FFFFFF"/>
              </a:solidFill>
            </a:endParaRPr>
          </a:p>
        </p:txBody>
      </p:sp>
      <p:sp>
        <p:nvSpPr>
          <p:cNvPr id="236" name="Google Shape;236;gb8232acfc8_0_0"/>
          <p:cNvSpPr txBox="1"/>
          <p:nvPr/>
        </p:nvSpPr>
        <p:spPr>
          <a:xfrm>
            <a:off x="1671586" y="4583063"/>
            <a:ext cx="623871" cy="461700"/>
          </a:xfrm>
          <a:prstGeom prst="rect">
            <a:avLst/>
          </a:prstGeom>
          <a:solidFill>
            <a:schemeClr val="accent1"/>
          </a:solidFill>
          <a:ln>
            <a:noFill/>
          </a:ln>
        </p:spPr>
        <p:txBody>
          <a:bodyPr spcFirstLastPara="1" wrap="square" lIns="91425" tIns="45700" rIns="91425" bIns="45700" anchor="t" anchorCtr="0">
            <a:noAutofit/>
          </a:bodyPr>
          <a:lstStyle/>
          <a:p>
            <a:pPr algn="ctr">
              <a:buSzPts val="800"/>
            </a:pPr>
            <a:r>
              <a:rPr lang="en-US" sz="800" b="1" dirty="0"/>
              <a:t>Philly </a:t>
            </a:r>
            <a:r>
              <a:rPr lang="en-US" sz="800" b="1" dirty="0" smtClean="0"/>
              <a:t>Staff </a:t>
            </a:r>
            <a:r>
              <a:rPr lang="en-US" sz="800" b="1" dirty="0"/>
              <a:t>Study</a:t>
            </a:r>
            <a:endParaRPr sz="800" b="1" dirty="0"/>
          </a:p>
        </p:txBody>
      </p:sp>
      <p:sp>
        <p:nvSpPr>
          <p:cNvPr id="237" name="Google Shape;237;gb8232acfc8_0_0"/>
          <p:cNvSpPr/>
          <p:nvPr/>
        </p:nvSpPr>
        <p:spPr>
          <a:xfrm>
            <a:off x="2036809" y="4276849"/>
            <a:ext cx="228600" cy="228600"/>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SzPts val="1800"/>
            </a:pPr>
            <a:endParaRPr sz="1800"/>
          </a:p>
        </p:txBody>
      </p:sp>
      <p:sp>
        <p:nvSpPr>
          <p:cNvPr id="238" name="Google Shape;238;gb8232acfc8_0_0"/>
          <p:cNvSpPr txBox="1"/>
          <p:nvPr/>
        </p:nvSpPr>
        <p:spPr>
          <a:xfrm>
            <a:off x="1200468" y="2205037"/>
            <a:ext cx="3447600" cy="308100"/>
          </a:xfrm>
          <a:prstGeom prst="rect">
            <a:avLst/>
          </a:prstGeom>
          <a:solidFill>
            <a:srgbClr val="7030A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lgn="r">
              <a:buSzPts val="1400"/>
            </a:pPr>
            <a:r>
              <a:rPr lang="en-US" b="1">
                <a:solidFill>
                  <a:srgbClr val="FFFFFF"/>
                </a:solidFill>
              </a:rPr>
              <a:t>Joint</a:t>
            </a:r>
            <a:endParaRPr b="1">
              <a:solidFill>
                <a:srgbClr val="FFFFFF"/>
              </a:solidFill>
            </a:endParaRPr>
          </a:p>
        </p:txBody>
      </p:sp>
      <p:sp>
        <p:nvSpPr>
          <p:cNvPr id="239" name="Google Shape;239;gb8232acfc8_0_0"/>
          <p:cNvSpPr txBox="1"/>
          <p:nvPr/>
        </p:nvSpPr>
        <p:spPr>
          <a:xfrm>
            <a:off x="4952999" y="2205036"/>
            <a:ext cx="2514600" cy="308100"/>
          </a:xfrm>
          <a:prstGeom prst="rect">
            <a:avLst/>
          </a:prstGeom>
          <a:solidFill>
            <a:srgbClr val="7030A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a:buSzPts val="1400"/>
            </a:pPr>
            <a:r>
              <a:rPr lang="en-US" b="1">
                <a:solidFill>
                  <a:srgbClr val="FFFFFF"/>
                </a:solidFill>
              </a:rPr>
              <a:t>Warfare</a:t>
            </a:r>
            <a:endParaRPr b="1">
              <a:solidFill>
                <a:srgbClr val="FFFFFF"/>
              </a:solidFill>
            </a:endParaRPr>
          </a:p>
        </p:txBody>
      </p:sp>
    </p:spTree>
    <p:extLst>
      <p:ext uri="{BB962C8B-B14F-4D97-AF65-F5344CB8AC3E}">
        <p14:creationId xmlns:p14="http://schemas.microsoft.com/office/powerpoint/2010/main" val="406284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6"/>
          <p:cNvSpPr/>
          <p:nvPr/>
        </p:nvSpPr>
        <p:spPr>
          <a:xfrm>
            <a:off x="7507627" y="1173154"/>
            <a:ext cx="1523209" cy="4689683"/>
          </a:xfrm>
          <a:prstGeom prst="roundRect">
            <a:avLst>
              <a:gd name="adj" fmla="val 16667"/>
            </a:avLst>
          </a:prstGeom>
          <a:solidFill>
            <a:srgbClr val="DDD9C3"/>
          </a:solidFill>
          <a:ln w="12700" cap="flat" cmpd="sng">
            <a:solidFill>
              <a:srgbClr val="4944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cxnSp>
        <p:nvCxnSpPr>
          <p:cNvPr id="365" name="Google Shape;365;p46"/>
          <p:cNvCxnSpPr/>
          <p:nvPr/>
        </p:nvCxnSpPr>
        <p:spPr>
          <a:xfrm>
            <a:off x="1158844" y="836612"/>
            <a:ext cx="6657448" cy="0"/>
          </a:xfrm>
          <a:prstGeom prst="straightConnector1">
            <a:avLst/>
          </a:prstGeom>
          <a:noFill/>
          <a:ln w="25400" cap="flat" cmpd="sng">
            <a:solidFill>
              <a:srgbClr val="7F7F7F"/>
            </a:solidFill>
            <a:prstDash val="solid"/>
            <a:round/>
            <a:headEnd type="none" w="sm" len="sm"/>
            <a:tailEnd type="none" w="sm" len="sm"/>
          </a:ln>
          <a:effectLst>
            <a:outerShdw blurRad="39999" dist="20000" dir="9600074" rotWithShape="0">
              <a:srgbClr val="BFBFBF">
                <a:alpha val="36078"/>
              </a:srgbClr>
            </a:outerShdw>
          </a:effectLst>
        </p:spPr>
      </p:cxnSp>
      <p:sp>
        <p:nvSpPr>
          <p:cNvPr id="366" name="Google Shape;366;p46"/>
          <p:cNvSpPr txBox="1"/>
          <p:nvPr/>
        </p:nvSpPr>
        <p:spPr>
          <a:xfrm>
            <a:off x="457200" y="-179110"/>
            <a:ext cx="8229600" cy="1143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1" u="none" strike="noStrike" kern="0" cap="none" spc="0" normalizeH="0" baseline="0" noProof="0" dirty="0" smtClean="0">
                <a:ln>
                  <a:noFill/>
                </a:ln>
                <a:solidFill>
                  <a:srgbClr val="000000"/>
                </a:solidFill>
                <a:effectLst/>
                <a:uLnTx/>
                <a:uFillTx/>
                <a:latin typeface="Arial"/>
                <a:cs typeface="Arial"/>
                <a:sym typeface="Arial"/>
              </a:rPr>
              <a:t>SAW Curriculum Design (AY22-23)</a:t>
            </a:r>
            <a:endParaRPr kumimoji="0" sz="3200" b="1" i="1" u="none" strike="noStrike" kern="0" cap="none" spc="0" normalizeH="0" baseline="0" noProof="0" dirty="0">
              <a:ln>
                <a:noFill/>
              </a:ln>
              <a:solidFill>
                <a:srgbClr val="000000"/>
              </a:solidFill>
              <a:effectLst/>
              <a:uLnTx/>
              <a:uFillTx/>
              <a:latin typeface="Arial"/>
              <a:cs typeface="Arial"/>
              <a:sym typeface="Arial"/>
            </a:endParaRPr>
          </a:p>
        </p:txBody>
      </p:sp>
      <p:sp>
        <p:nvSpPr>
          <p:cNvPr id="367" name="Google Shape;367;p46"/>
          <p:cNvSpPr/>
          <p:nvPr/>
        </p:nvSpPr>
        <p:spPr>
          <a:xfrm>
            <a:off x="674111" y="1417725"/>
            <a:ext cx="6890089" cy="657703"/>
          </a:xfrm>
          <a:prstGeom prst="homePlate">
            <a:avLst>
              <a:gd name="adj" fmla="val 50000"/>
            </a:avLst>
          </a:prstGeom>
          <a:solidFill>
            <a:srgbClr val="FF0000"/>
          </a:solidFill>
          <a:ln>
            <a:noFill/>
          </a:ln>
          <a:effectLst>
            <a:outerShdw blurRad="57785" dist="33020" dir="3180000" algn="ctr">
              <a:srgbClr val="000000">
                <a:alpha val="29803"/>
              </a:srgbClr>
            </a:outerShdw>
          </a:effectLst>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368" name="Google Shape;368;p46"/>
          <p:cNvSpPr txBox="1"/>
          <p:nvPr/>
        </p:nvSpPr>
        <p:spPr>
          <a:xfrm>
            <a:off x="730400" y="2084493"/>
            <a:ext cx="6364683" cy="576502"/>
          </a:xfrm>
          <a:prstGeom prst="rect">
            <a:avLst/>
          </a:prstGeom>
          <a:noFill/>
          <a:ln>
            <a:noFill/>
          </a:ln>
        </p:spPr>
        <p:txBody>
          <a:bodyPr spcFirstLastPara="1" wrap="square" lIns="68550" tIns="34275" rIns="68550" bIns="34275" anchor="t" anchorCtr="0">
            <a:normAutofit/>
          </a:bodyPr>
          <a:lstStyle/>
          <a:p>
            <a:pPr marL="171442" marR="0" lvl="0" indent="-171442" algn="l" defTabSz="914400" rtl="0" eaLnBrk="1" fontAlgn="auto" latinLnBrk="0" hangingPunct="1">
              <a:lnSpc>
                <a:spcPct val="80000"/>
              </a:lnSpc>
              <a:spcBef>
                <a:spcPts val="0"/>
              </a:spcBef>
              <a:spcAft>
                <a:spcPts val="0"/>
              </a:spcAft>
              <a:buClr>
                <a:srgbClr val="000000"/>
              </a:buClr>
              <a:buSzPct val="162162"/>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C</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ampaign </a:t>
            </a:r>
            <a:r>
              <a:rPr kumimoji="0" lang="en-US" sz="1100" b="0" i="0" u="none" strike="noStrike" kern="0" cap="none" spc="0" normalizeH="0" baseline="0" noProof="0" dirty="0">
                <a:ln>
                  <a:noFill/>
                </a:ln>
                <a:solidFill>
                  <a:srgbClr val="000000"/>
                </a:solidFill>
                <a:effectLst/>
                <a:uLnTx/>
                <a:uFillTx/>
                <a:latin typeface="Arial"/>
                <a:cs typeface="Arial"/>
                <a:sym typeface="Arial"/>
              </a:rPr>
              <a:t>analysis </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focused on planning and command.</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171442" marR="0" lvl="0" indent="-171442" algn="l" defTabSz="914400" rtl="0" eaLnBrk="1" fontAlgn="auto" latinLnBrk="0" hangingPunct="1">
              <a:lnSpc>
                <a:spcPct val="80000"/>
              </a:lnSpc>
              <a:spcBef>
                <a:spcPts val="0"/>
              </a:spcBef>
              <a:spcAft>
                <a:spcPts val="0"/>
              </a:spcAft>
              <a:buClr>
                <a:srgbClr val="000000"/>
              </a:buClr>
              <a:buSzPct val="162162"/>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Alternate </a:t>
            </a:r>
            <a:r>
              <a:rPr kumimoji="0" lang="en-US" sz="1100" b="0" i="0" u="none" strike="noStrike" kern="0" cap="none" spc="0" normalizeH="0" baseline="0" noProof="0" dirty="0">
                <a:ln>
                  <a:noFill/>
                </a:ln>
                <a:solidFill>
                  <a:srgbClr val="000000"/>
                </a:solidFill>
                <a:effectLst/>
                <a:uLnTx/>
                <a:uFillTx/>
                <a:latin typeface="Arial"/>
                <a:cs typeface="Arial"/>
                <a:sym typeface="Arial"/>
              </a:rPr>
              <a:t>solutions </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with </a:t>
            </a:r>
            <a:r>
              <a:rPr kumimoji="0" lang="en-US" sz="1100" b="0" i="0" u="none" strike="noStrike" kern="0" cap="none" spc="0" normalizeH="0" baseline="0" noProof="0" dirty="0">
                <a:ln>
                  <a:noFill/>
                </a:ln>
                <a:solidFill>
                  <a:srgbClr val="000000"/>
                </a:solidFill>
                <a:effectLst/>
                <a:uLnTx/>
                <a:uFillTx/>
                <a:latin typeface="Arial"/>
                <a:cs typeface="Arial"/>
                <a:sym typeface="Arial"/>
              </a:rPr>
              <a:t>historical </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examples.</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171442" marR="0" lvl="0" indent="-171442" algn="l" defTabSz="914400" rtl="0" eaLnBrk="1" fontAlgn="auto" latinLnBrk="0" hangingPunct="1">
              <a:lnSpc>
                <a:spcPct val="80000"/>
              </a:lnSpc>
              <a:spcBef>
                <a:spcPts val="0"/>
              </a:spcBef>
              <a:spcAft>
                <a:spcPts val="0"/>
              </a:spcAft>
              <a:buClr>
                <a:srgbClr val="000000"/>
              </a:buClr>
              <a:buSzPct val="162162"/>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Theory &amp; Doctrine in </a:t>
            </a:r>
            <a:r>
              <a:rPr kumimoji="0" lang="en-US" sz="1100" b="0" i="0" u="none" strike="noStrike" kern="0" cap="none" spc="0" normalizeH="0" baseline="0" noProof="0" dirty="0">
                <a:ln>
                  <a:noFill/>
                </a:ln>
                <a:solidFill>
                  <a:srgbClr val="000000"/>
                </a:solidFill>
                <a:effectLst/>
                <a:uLnTx/>
                <a:uFillTx/>
                <a:latin typeface="Arial"/>
                <a:cs typeface="Arial"/>
                <a:sym typeface="Arial"/>
              </a:rPr>
              <a:t>the historic </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context</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369" name="Google Shape;369;p46"/>
          <p:cNvSpPr txBox="1"/>
          <p:nvPr/>
        </p:nvSpPr>
        <p:spPr>
          <a:xfrm>
            <a:off x="2492786" y="961449"/>
            <a:ext cx="3037445"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Arial Black" panose="020B0A04020102020204" pitchFamily="34" charset="0"/>
                <a:cs typeface="Arial"/>
                <a:sym typeface="Arial"/>
              </a:rPr>
              <a:t>7100: Operational </a:t>
            </a:r>
            <a:r>
              <a:rPr kumimoji="0" lang="en-US" sz="18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Art</a:t>
            </a:r>
            <a:endParaRPr kumimoji="0" sz="1100" b="0"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endParaRPr>
          </a:p>
        </p:txBody>
      </p:sp>
      <p:sp>
        <p:nvSpPr>
          <p:cNvPr id="370" name="Google Shape;370;p46"/>
          <p:cNvSpPr/>
          <p:nvPr/>
        </p:nvSpPr>
        <p:spPr>
          <a:xfrm>
            <a:off x="647700" y="1529403"/>
            <a:ext cx="1466950" cy="4000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Emergence of </a:t>
            </a:r>
            <a:r>
              <a:rPr kumimoji="0" lang="en-US" sz="800" b="1"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Modern War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Seven Years War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French-Indian War</a:t>
            </a:r>
            <a:endParaRPr kumimoji="0"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71" name="Google Shape;371;p46"/>
          <p:cNvSpPr/>
          <p:nvPr/>
        </p:nvSpPr>
        <p:spPr>
          <a:xfrm>
            <a:off x="1901367" y="1614025"/>
            <a:ext cx="1021436" cy="4000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Great Power</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Conflict</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chemeClr val="bg1"/>
              </a:solidFill>
              <a:effectLst/>
              <a:uLnTx/>
              <a:uFillTx/>
              <a:latin typeface="Arial"/>
              <a:cs typeface="Arial"/>
              <a:sym typeface="Arial"/>
            </a:endParaRPr>
          </a:p>
        </p:txBody>
      </p:sp>
      <p:sp>
        <p:nvSpPr>
          <p:cNvPr id="372" name="Google Shape;372;p46"/>
          <p:cNvSpPr/>
          <p:nvPr/>
        </p:nvSpPr>
        <p:spPr>
          <a:xfrm>
            <a:off x="2593524" y="1604690"/>
            <a:ext cx="1135299" cy="4000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American Revolution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&amp; Napoleon</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chemeClr val="bg1"/>
              </a:solidFill>
              <a:effectLst/>
              <a:uLnTx/>
              <a:uFillTx/>
              <a:latin typeface="Arial"/>
              <a:cs typeface="Arial"/>
              <a:sym typeface="Arial"/>
            </a:endParaRPr>
          </a:p>
        </p:txBody>
      </p:sp>
      <p:sp>
        <p:nvSpPr>
          <p:cNvPr id="373" name="Google Shape;373;p46"/>
          <p:cNvSpPr/>
          <p:nvPr/>
        </p:nvSpPr>
        <p:spPr>
          <a:xfrm>
            <a:off x="3441995" y="1515367"/>
            <a:ext cx="936356" cy="47361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Theory: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Clausewitz, Jomini,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Mahan, &amp; Corbett</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74" name="Google Shape;374;p46"/>
          <p:cNvSpPr/>
          <p:nvPr/>
        </p:nvSpPr>
        <p:spPr>
          <a:xfrm>
            <a:off x="4081930" y="1556869"/>
            <a:ext cx="932522" cy="4000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WWI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France &amp; Mid-East</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75" name="Google Shape;375;p46"/>
          <p:cNvSpPr/>
          <p:nvPr/>
        </p:nvSpPr>
        <p:spPr>
          <a:xfrm>
            <a:off x="4802213" y="1618788"/>
            <a:ext cx="936356" cy="4000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Total War: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WWII ETO &amp; Pacific</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chemeClr val="bg1"/>
              </a:solidFill>
              <a:effectLst/>
              <a:uLnTx/>
              <a:uFillTx/>
              <a:latin typeface="Arial"/>
              <a:cs typeface="Arial"/>
              <a:sym typeface="Arial"/>
            </a:endParaRPr>
          </a:p>
        </p:txBody>
      </p:sp>
      <p:sp>
        <p:nvSpPr>
          <p:cNvPr id="376" name="Google Shape;376;p46"/>
          <p:cNvSpPr/>
          <p:nvPr/>
        </p:nvSpPr>
        <p:spPr>
          <a:xfrm>
            <a:off x="5579398" y="1556869"/>
            <a:ext cx="936356" cy="4000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Dissolving </a:t>
            </a: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Empires: Korea</a:t>
            </a: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 </a:t>
            </a: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&amp; Vietnam</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77" name="Google Shape;377;p46"/>
          <p:cNvSpPr txBox="1"/>
          <p:nvPr/>
        </p:nvSpPr>
        <p:spPr>
          <a:xfrm>
            <a:off x="1321602" y="1272255"/>
            <a:ext cx="932688"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18</a:t>
            </a:r>
            <a:r>
              <a:rPr kumimoji="0" lang="en-US" sz="800" b="1" i="0" u="none" strike="noStrike" kern="0" cap="none" spc="0" normalizeH="0" baseline="30000" noProof="0" dirty="0">
                <a:ln>
                  <a:noFill/>
                </a:ln>
                <a:solidFill>
                  <a:srgbClr val="000000"/>
                </a:solidFill>
                <a:effectLst/>
                <a:uLnTx/>
                <a:uFillTx/>
                <a:latin typeface="Arial"/>
                <a:cs typeface="Arial"/>
                <a:sym typeface="Arial"/>
              </a:rPr>
              <a:t>th</a:t>
            </a:r>
            <a:r>
              <a:rPr kumimoji="0" lang="en-US" sz="800" b="1" i="0" u="none" strike="noStrike" kern="0" cap="none" spc="0" normalizeH="0" baseline="0" noProof="0" dirty="0">
                <a:ln>
                  <a:noFill/>
                </a:ln>
                <a:solidFill>
                  <a:srgbClr val="000000"/>
                </a:solidFill>
                <a:effectLst/>
                <a:uLnTx/>
                <a:uFillTx/>
                <a:latin typeface="Arial"/>
                <a:cs typeface="Arial"/>
                <a:sym typeface="Arial"/>
              </a:rPr>
              <a:t> Century</a:t>
            </a:r>
            <a:endParaRPr kumimoji="0" sz="800" b="1" i="0" u="none" strike="noStrike" kern="0" cap="none" spc="0" normalizeH="0" baseline="0" noProof="0" dirty="0">
              <a:ln>
                <a:noFill/>
              </a:ln>
              <a:solidFill>
                <a:srgbClr val="000000"/>
              </a:solidFill>
              <a:effectLst/>
              <a:uLnTx/>
              <a:uFillTx/>
              <a:latin typeface="Arial"/>
              <a:cs typeface="Arial"/>
              <a:sym typeface="Arial"/>
            </a:endParaRPr>
          </a:p>
        </p:txBody>
      </p:sp>
      <p:sp>
        <p:nvSpPr>
          <p:cNvPr id="378" name="Google Shape;378;p46"/>
          <p:cNvSpPr txBox="1"/>
          <p:nvPr/>
        </p:nvSpPr>
        <p:spPr>
          <a:xfrm>
            <a:off x="3293274" y="1263761"/>
            <a:ext cx="932688"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srgbClr val="000000"/>
                </a:solidFill>
                <a:effectLst/>
                <a:uLnTx/>
                <a:uFillTx/>
                <a:latin typeface="Arial"/>
                <a:cs typeface="Arial"/>
                <a:sym typeface="Arial"/>
              </a:rPr>
              <a:t>19</a:t>
            </a:r>
            <a:r>
              <a:rPr kumimoji="0" lang="en-US" sz="800" b="1" i="0" u="none" strike="noStrike" kern="0" cap="none" spc="0" normalizeH="0" baseline="30000" noProof="0">
                <a:ln>
                  <a:noFill/>
                </a:ln>
                <a:solidFill>
                  <a:srgbClr val="000000"/>
                </a:solidFill>
                <a:effectLst/>
                <a:uLnTx/>
                <a:uFillTx/>
                <a:latin typeface="Arial"/>
                <a:cs typeface="Arial"/>
                <a:sym typeface="Arial"/>
              </a:rPr>
              <a:t>th</a:t>
            </a:r>
            <a:r>
              <a:rPr kumimoji="0" lang="en-US" sz="800" b="1" i="0" u="none" strike="noStrike" kern="0" cap="none" spc="0" normalizeH="0" baseline="0" noProof="0">
                <a:ln>
                  <a:noFill/>
                </a:ln>
                <a:solidFill>
                  <a:srgbClr val="000000"/>
                </a:solidFill>
                <a:effectLst/>
                <a:uLnTx/>
                <a:uFillTx/>
                <a:latin typeface="Arial"/>
                <a:cs typeface="Arial"/>
                <a:sym typeface="Arial"/>
              </a:rPr>
              <a:t> Century</a:t>
            </a:r>
            <a:endParaRPr kumimoji="0" sz="800" b="1"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46"/>
          <p:cNvSpPr txBox="1"/>
          <p:nvPr/>
        </p:nvSpPr>
        <p:spPr>
          <a:xfrm>
            <a:off x="4986121" y="1263502"/>
            <a:ext cx="1310889"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srgbClr val="000000"/>
                </a:solidFill>
                <a:effectLst/>
                <a:uLnTx/>
                <a:uFillTx/>
                <a:latin typeface="Arial"/>
                <a:cs typeface="Arial"/>
                <a:sym typeface="Arial"/>
              </a:rPr>
              <a:t>20</a:t>
            </a:r>
            <a:r>
              <a:rPr kumimoji="0" lang="en-US" sz="800" b="1" i="0" u="none" strike="noStrike" kern="0" cap="none" spc="0" normalizeH="0" baseline="30000" noProof="0">
                <a:ln>
                  <a:noFill/>
                </a:ln>
                <a:solidFill>
                  <a:srgbClr val="000000"/>
                </a:solidFill>
                <a:effectLst/>
                <a:uLnTx/>
                <a:uFillTx/>
                <a:latin typeface="Arial"/>
                <a:cs typeface="Arial"/>
                <a:sym typeface="Arial"/>
              </a:rPr>
              <a:t>th</a:t>
            </a:r>
            <a:r>
              <a:rPr kumimoji="0" lang="en-US" sz="800" b="1" i="0" u="none" strike="noStrike" kern="0" cap="none" spc="0" normalizeH="0" baseline="0" noProof="0">
                <a:ln>
                  <a:noFill/>
                </a:ln>
                <a:solidFill>
                  <a:srgbClr val="000000"/>
                </a:solidFill>
                <a:effectLst/>
                <a:uLnTx/>
                <a:uFillTx/>
                <a:latin typeface="Arial"/>
                <a:cs typeface="Arial"/>
                <a:sym typeface="Arial"/>
              </a:rPr>
              <a:t> Century to Present</a:t>
            </a:r>
            <a:endParaRPr kumimoji="0" sz="800" b="1"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46"/>
          <p:cNvSpPr txBox="1"/>
          <p:nvPr/>
        </p:nvSpPr>
        <p:spPr>
          <a:xfrm>
            <a:off x="2149271" y="506086"/>
            <a:ext cx="4809744"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000000"/>
                </a:solidFill>
                <a:effectLst/>
                <a:uLnTx/>
                <a:uFillTx/>
                <a:latin typeface="Arial"/>
                <a:cs typeface="Arial"/>
                <a:sym typeface="Arial"/>
              </a:rPr>
              <a:t>Three Concurrent Courses</a:t>
            </a:r>
            <a:endParaRPr kumimoji="0" sz="1100" b="0" i="1"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46"/>
          <p:cNvSpPr/>
          <p:nvPr/>
        </p:nvSpPr>
        <p:spPr>
          <a:xfrm>
            <a:off x="702028" y="2991105"/>
            <a:ext cx="6832103" cy="657703"/>
          </a:xfrm>
          <a:prstGeom prst="homePlate">
            <a:avLst>
              <a:gd name="adj" fmla="val 50000"/>
            </a:avLst>
          </a:prstGeom>
          <a:solidFill>
            <a:srgbClr val="FF0000"/>
          </a:solidFill>
          <a:ln>
            <a:noFill/>
          </a:ln>
          <a:effectLst>
            <a:outerShdw blurRad="57785" dist="33020" dir="3180000" algn="ctr">
              <a:srgbClr val="000000">
                <a:alpha val="29803"/>
              </a:srgbClr>
            </a:outerShdw>
          </a:effectLst>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46"/>
          <p:cNvSpPr txBox="1"/>
          <p:nvPr/>
        </p:nvSpPr>
        <p:spPr>
          <a:xfrm>
            <a:off x="773647" y="3665814"/>
            <a:ext cx="6364683" cy="576502"/>
          </a:xfrm>
          <a:prstGeom prst="rect">
            <a:avLst/>
          </a:prstGeom>
          <a:noFill/>
          <a:ln>
            <a:noFill/>
          </a:ln>
        </p:spPr>
        <p:txBody>
          <a:bodyPr spcFirstLastPara="1" wrap="square" lIns="68550" tIns="34275" rIns="68550" bIns="34275" anchor="t" anchorCtr="0">
            <a:normAutofit/>
          </a:bodyPr>
          <a:lstStyle/>
          <a:p>
            <a:pPr marL="171442" marR="0" lvl="0" indent="-171442" algn="l" defTabSz="914400" rtl="0" eaLnBrk="1" fontAlgn="auto" latinLnBrk="0" hangingPunct="1">
              <a:lnSpc>
                <a:spcPct val="80000"/>
              </a:lnSpc>
              <a:spcBef>
                <a:spcPts val="0"/>
              </a:spcBef>
              <a:spcAft>
                <a:spcPts val="0"/>
              </a:spcAft>
              <a:buClr>
                <a:srgbClr val="000000"/>
              </a:buClr>
              <a:buSzPts val="18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Provides </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depth, </a:t>
            </a:r>
            <a:r>
              <a:rPr kumimoji="0" lang="en-US" sz="1100" b="0" i="0" u="none" strike="noStrike" kern="0" cap="none" spc="0" normalizeH="0" baseline="0" noProof="0" dirty="0">
                <a:ln>
                  <a:noFill/>
                </a:ln>
                <a:solidFill>
                  <a:srgbClr val="000000"/>
                </a:solidFill>
                <a:effectLst/>
                <a:uLnTx/>
                <a:uFillTx/>
                <a:latin typeface="Arial"/>
                <a:cs typeface="Arial"/>
                <a:sym typeface="Arial"/>
              </a:rPr>
              <a:t>understanding and appreciation of Service and Joint planning </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processes.</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171442" marR="0" lvl="0" indent="-171442" algn="l" defTabSz="914400" rtl="0" eaLnBrk="1" fontAlgn="auto" latinLnBrk="0" hangingPunct="1">
              <a:lnSpc>
                <a:spcPct val="80000"/>
              </a:lnSpc>
              <a:spcBef>
                <a:spcPts val="0"/>
              </a:spcBef>
              <a:spcAft>
                <a:spcPts val="0"/>
              </a:spcAft>
              <a:buClr>
                <a:srgbClr val="000000"/>
              </a:buClr>
              <a:buSzPts val="18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Design campaign plans against </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trans-regional</a:t>
            </a:r>
            <a:r>
              <a:rPr kumimoji="0" lang="en-US" sz="1100" b="0" i="0" u="none" strike="noStrike" kern="0" cap="none" spc="0" normalizeH="0" baseline="0" noProof="0" dirty="0">
                <a:ln>
                  <a:noFill/>
                </a:ln>
                <a:solidFill>
                  <a:srgbClr val="000000"/>
                </a:solidFill>
                <a:effectLst/>
                <a:uLnTx/>
                <a:uFillTx/>
                <a:latin typeface="Arial"/>
                <a:cs typeface="Arial"/>
                <a:sym typeface="Arial"/>
              </a:rPr>
              <a:t>, all-domain, all-functional military problems across the competition to conflict continuum. </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383" name="Google Shape;383;p46"/>
          <p:cNvSpPr txBox="1"/>
          <p:nvPr/>
        </p:nvSpPr>
        <p:spPr>
          <a:xfrm>
            <a:off x="2177947" y="2547959"/>
            <a:ext cx="3821304"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Arial Black" panose="020B0A04020102020204" pitchFamily="34" charset="0"/>
                <a:cs typeface="Arial"/>
                <a:sym typeface="Arial"/>
              </a:rPr>
              <a:t>7200: Operational </a:t>
            </a:r>
            <a:r>
              <a:rPr kumimoji="0" lang="en-US" sz="18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Planning</a:t>
            </a:r>
            <a:endParaRPr kumimoji="0" sz="1800" b="0"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endParaRPr>
          </a:p>
        </p:txBody>
      </p:sp>
      <p:sp>
        <p:nvSpPr>
          <p:cNvPr id="384" name="Google Shape;384;p46"/>
          <p:cNvSpPr/>
          <p:nvPr/>
        </p:nvSpPr>
        <p:spPr>
          <a:xfrm>
            <a:off x="582636" y="3126726"/>
            <a:ext cx="1497851"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Conceptual Planning Critical Thinking</a:t>
            </a:r>
            <a:endParaRPr kumimoji="0"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Red Team</a:t>
            </a:r>
            <a:endParaRPr kumimoji="0"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85" name="Google Shape;385;p46"/>
          <p:cNvSpPr/>
          <p:nvPr/>
        </p:nvSpPr>
        <p:spPr>
          <a:xfrm>
            <a:off x="1760557" y="3146071"/>
            <a:ext cx="1572806"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Functional Planning MEF Ops</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86" name="Google Shape;386;p46"/>
          <p:cNvSpPr/>
          <p:nvPr/>
        </p:nvSpPr>
        <p:spPr>
          <a:xfrm>
            <a:off x="2919919" y="3162308"/>
            <a:ext cx="1562100"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Strategic Direction</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Global Integration</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87" name="Google Shape;387;p46"/>
          <p:cNvSpPr/>
          <p:nvPr/>
        </p:nvSpPr>
        <p:spPr>
          <a:xfrm>
            <a:off x="3991520" y="3117262"/>
            <a:ext cx="1859591"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Competition</a:t>
            </a:r>
            <a:endParaRPr kumimoji="0"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CCMD Campaign </a:t>
            </a:r>
            <a:endParaRPr kumimoji="0"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Plans</a:t>
            </a:r>
            <a:endParaRPr kumimoji="0"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88" name="Google Shape;388;p46"/>
          <p:cNvSpPr/>
          <p:nvPr/>
        </p:nvSpPr>
        <p:spPr>
          <a:xfrm>
            <a:off x="6122730" y="3193980"/>
            <a:ext cx="1559335"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CCMD Contingency Plans</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a:cs typeface="Arial"/>
                <a:sym typeface="Arial"/>
              </a:rPr>
              <a:t> </a:t>
            </a:r>
            <a:endParaRPr kumimoji="0" sz="800" b="0" i="0" u="none" strike="noStrike" kern="0" cap="none" spc="0" normalizeH="0" baseline="0" noProof="0" dirty="0">
              <a:ln>
                <a:noFill/>
              </a:ln>
              <a:solidFill>
                <a:schemeClr val="bg1"/>
              </a:solidFill>
              <a:effectLst/>
              <a:uLnTx/>
              <a:uFillTx/>
              <a:latin typeface="Arial"/>
              <a:cs typeface="Arial"/>
              <a:sym typeface="Arial"/>
            </a:endParaRPr>
          </a:p>
        </p:txBody>
      </p:sp>
      <p:sp>
        <p:nvSpPr>
          <p:cNvPr id="389" name="Google Shape;389;p46"/>
          <p:cNvSpPr/>
          <p:nvPr/>
        </p:nvSpPr>
        <p:spPr>
          <a:xfrm>
            <a:off x="708607" y="4517929"/>
            <a:ext cx="6832103" cy="657703"/>
          </a:xfrm>
          <a:prstGeom prst="homePlate">
            <a:avLst>
              <a:gd name="adj" fmla="val 50000"/>
            </a:avLst>
          </a:prstGeom>
          <a:solidFill>
            <a:srgbClr val="FF0000"/>
          </a:solidFill>
          <a:ln>
            <a:noFill/>
          </a:ln>
          <a:effectLst>
            <a:outerShdw blurRad="57785" dist="33020" dir="3180000" algn="ctr">
              <a:srgbClr val="000000">
                <a:alpha val="29803"/>
              </a:srgbClr>
            </a:outerShdw>
          </a:effectLst>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46"/>
          <p:cNvSpPr txBox="1"/>
          <p:nvPr/>
        </p:nvSpPr>
        <p:spPr>
          <a:xfrm>
            <a:off x="773647" y="5250272"/>
            <a:ext cx="6364683" cy="680133"/>
          </a:xfrm>
          <a:prstGeom prst="rect">
            <a:avLst/>
          </a:prstGeom>
          <a:noFill/>
          <a:ln>
            <a:noFill/>
          </a:ln>
        </p:spPr>
        <p:txBody>
          <a:bodyPr spcFirstLastPara="1" wrap="square" lIns="68550" tIns="34275" rIns="68550" bIns="34275" anchor="t" anchorCtr="0">
            <a:normAutofit/>
          </a:bodyPr>
          <a:lstStyle/>
          <a:p>
            <a:pPr marL="171442" marR="0" lvl="0" indent="-171442" algn="l" defTabSz="914400" rtl="0" eaLnBrk="1" fontAlgn="auto" latinLnBrk="0" hangingPunct="1">
              <a:lnSpc>
                <a:spcPct val="80000"/>
              </a:lnSpc>
              <a:spcBef>
                <a:spcPts val="0"/>
              </a:spcBef>
              <a:spcAft>
                <a:spcPts val="0"/>
              </a:spcAft>
              <a:buClr>
                <a:srgbClr val="000000"/>
              </a:buClr>
              <a:buSzPts val="18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Study contemporary great power competition and conflict to develop campaign plans. </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171442" marR="0" lvl="0" indent="-171442" algn="l" defTabSz="914400" rtl="0" eaLnBrk="1" fontAlgn="auto" latinLnBrk="0" hangingPunct="1">
              <a:lnSpc>
                <a:spcPct val="80000"/>
              </a:lnSpc>
              <a:spcBef>
                <a:spcPts val="0"/>
              </a:spcBef>
              <a:spcAft>
                <a:spcPts val="0"/>
              </a:spcAft>
              <a:buClr>
                <a:srgbClr val="000000"/>
              </a:buClr>
              <a:buSzPts val="18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Explore how modern militaries generate power, respond to change, and create response options.</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171442" marR="0" lvl="0" indent="-171442" algn="l" defTabSz="914400" rtl="0" eaLnBrk="1" fontAlgn="auto" latinLnBrk="0" hangingPunct="1">
              <a:lnSpc>
                <a:spcPct val="80000"/>
              </a:lnSpc>
              <a:spcBef>
                <a:spcPts val="0"/>
              </a:spcBef>
              <a:spcAft>
                <a:spcPts val="0"/>
              </a:spcAft>
              <a:buClr>
                <a:srgbClr val="000000"/>
              </a:buClr>
              <a:buSzPts val="18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Generate planning products from an adversary </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perspective.</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391" name="Google Shape;391;p46"/>
          <p:cNvSpPr txBox="1"/>
          <p:nvPr/>
        </p:nvSpPr>
        <p:spPr>
          <a:xfrm>
            <a:off x="776695" y="4098199"/>
            <a:ext cx="6300750"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Arial Black" panose="020B0A04020102020204" pitchFamily="34" charset="0"/>
                <a:cs typeface="Arial"/>
                <a:sym typeface="Arial"/>
              </a:rPr>
              <a:t>7300: Changing </a:t>
            </a:r>
            <a:r>
              <a:rPr kumimoji="0" lang="en-US" sz="18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Character of Conflict (3C)</a:t>
            </a:r>
            <a:endParaRPr kumimoji="0" sz="1800" b="0"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endParaRPr>
          </a:p>
        </p:txBody>
      </p:sp>
      <p:sp>
        <p:nvSpPr>
          <p:cNvPr id="392" name="Google Shape;392;p46"/>
          <p:cNvSpPr/>
          <p:nvPr/>
        </p:nvSpPr>
        <p:spPr>
          <a:xfrm>
            <a:off x="657306" y="4632101"/>
            <a:ext cx="1357589"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What is Military Power?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China Case Study</a:t>
            </a:r>
            <a:endParaRPr kumimoji="0" sz="800" b="1" i="1"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93" name="Google Shape;393;p46"/>
          <p:cNvSpPr/>
          <p:nvPr/>
        </p:nvSpPr>
        <p:spPr>
          <a:xfrm>
            <a:off x="1846662" y="4638919"/>
            <a:ext cx="1374504"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What is Military Innovation?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1"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Russia Case Study</a:t>
            </a:r>
            <a:endParaRPr kumimoji="0" sz="800" b="0" i="1"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chemeClr val="bg1"/>
              </a:solidFill>
              <a:effectLst/>
              <a:uLnTx/>
              <a:uFillTx/>
              <a:latin typeface="Arial"/>
              <a:cs typeface="Arial"/>
              <a:sym typeface="Arial"/>
            </a:endParaRPr>
          </a:p>
        </p:txBody>
      </p:sp>
      <p:sp>
        <p:nvSpPr>
          <p:cNvPr id="394" name="Google Shape;394;p46"/>
          <p:cNvSpPr/>
          <p:nvPr/>
        </p:nvSpPr>
        <p:spPr>
          <a:xfrm>
            <a:off x="3166610" y="4628922"/>
            <a:ext cx="1843914"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What is Competition?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What are Battle Networks?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Cyber, Space Case Studies</a:t>
            </a:r>
            <a:endParaRPr kumimoji="0" sz="800" b="1" i="1"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95" name="Google Shape;395;p46"/>
          <p:cNvSpPr/>
          <p:nvPr/>
        </p:nvSpPr>
        <p:spPr>
          <a:xfrm>
            <a:off x="5040942" y="4611575"/>
            <a:ext cx="2317537"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What is the Character of Irregular Threats?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Insurgency, Terrorism Case Studies</a:t>
            </a:r>
            <a:endParaRPr kumimoji="0" sz="800" b="1" i="1"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399" name="Google Shape;399;p46"/>
          <p:cNvSpPr/>
          <p:nvPr/>
        </p:nvSpPr>
        <p:spPr>
          <a:xfrm>
            <a:off x="5310553" y="3147794"/>
            <a:ext cx="1313179" cy="40005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Maritime </a:t>
            </a:r>
            <a:endParaRPr kumimoji="0"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rPr>
              <a:t>Campaigns</a:t>
            </a:r>
            <a:endParaRPr kumimoji="0" sz="800" b="1"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
        <p:nvSpPr>
          <p:cNvPr id="400" name="Google Shape;400;p46"/>
          <p:cNvSpPr txBox="1"/>
          <p:nvPr/>
        </p:nvSpPr>
        <p:spPr>
          <a:xfrm>
            <a:off x="2092374" y="2828777"/>
            <a:ext cx="932688"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VEO, Iran</a:t>
            </a:r>
            <a:endParaRPr kumimoji="0" sz="800" b="1" i="0" u="none" strike="noStrike" kern="0" cap="none" spc="0" normalizeH="0" baseline="0" noProof="0" dirty="0">
              <a:ln>
                <a:noFill/>
              </a:ln>
              <a:solidFill>
                <a:srgbClr val="000000"/>
              </a:solidFill>
              <a:effectLst/>
              <a:uLnTx/>
              <a:uFillTx/>
              <a:latin typeface="Arial"/>
              <a:cs typeface="Arial"/>
              <a:sym typeface="Arial"/>
            </a:endParaRPr>
          </a:p>
        </p:txBody>
      </p:sp>
      <p:sp>
        <p:nvSpPr>
          <p:cNvPr id="401" name="Google Shape;401;p46"/>
          <p:cNvSpPr txBox="1"/>
          <p:nvPr/>
        </p:nvSpPr>
        <p:spPr>
          <a:xfrm>
            <a:off x="4508298" y="2820146"/>
            <a:ext cx="932688"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China</a:t>
            </a:r>
            <a:endParaRPr kumimoji="0" sz="800" b="1" i="0" u="none" strike="noStrike" kern="0" cap="none" spc="0" normalizeH="0" baseline="0" noProof="0" dirty="0">
              <a:ln>
                <a:noFill/>
              </a:ln>
              <a:solidFill>
                <a:srgbClr val="000000"/>
              </a:solidFill>
              <a:effectLst/>
              <a:uLnTx/>
              <a:uFillTx/>
              <a:latin typeface="Arial"/>
              <a:cs typeface="Arial"/>
              <a:sym typeface="Arial"/>
            </a:endParaRPr>
          </a:p>
        </p:txBody>
      </p:sp>
      <p:sp>
        <p:nvSpPr>
          <p:cNvPr id="402" name="Google Shape;402;p46"/>
          <p:cNvSpPr txBox="1"/>
          <p:nvPr/>
        </p:nvSpPr>
        <p:spPr>
          <a:xfrm>
            <a:off x="6211389" y="2828777"/>
            <a:ext cx="932688"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srgbClr val="000000"/>
                </a:solidFill>
                <a:effectLst/>
                <a:uLnTx/>
                <a:uFillTx/>
                <a:latin typeface="Arial"/>
                <a:cs typeface="Arial"/>
                <a:sym typeface="Arial"/>
              </a:rPr>
              <a:t>China</a:t>
            </a:r>
            <a:endParaRPr kumimoji="0" sz="800" b="1"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46"/>
          <p:cNvSpPr txBox="1"/>
          <p:nvPr/>
        </p:nvSpPr>
        <p:spPr>
          <a:xfrm>
            <a:off x="7352161" y="1179669"/>
            <a:ext cx="1685277" cy="4657414"/>
          </a:xfrm>
          <a:prstGeom prst="rect">
            <a:avLst/>
          </a:prstGeom>
          <a:noFill/>
          <a:ln>
            <a:noFill/>
          </a:ln>
        </p:spPr>
        <p:txBody>
          <a:bodyPr spcFirstLastPara="1" wrap="square" lIns="68550" tIns="34275" rIns="68550" bIns="34275" anchor="t" anchorCtr="0">
            <a:noAutofit/>
          </a:bodyPr>
          <a:lstStyle/>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r>
              <a:rPr kumimoji="0" lang="en-US" sz="900" b="1" i="0" u="sng" strike="noStrike" kern="0" cap="none" spc="0" normalizeH="0" baseline="0" noProof="0" dirty="0" smtClean="0">
                <a:ln>
                  <a:noFill/>
                </a:ln>
                <a:solidFill>
                  <a:srgbClr val="000000"/>
                </a:solidFill>
                <a:effectLst/>
                <a:uLnTx/>
                <a:uFillTx/>
                <a:latin typeface="Arial"/>
                <a:cs typeface="Arial"/>
                <a:sym typeface="Arial"/>
              </a:rPr>
              <a:t>Program Outcomes</a:t>
            </a:r>
            <a:r>
              <a:rPr kumimoji="0" lang="en-US" sz="900" b="1" i="0" u="none" strike="noStrike" kern="0" cap="none" spc="0" normalizeH="0" baseline="0" noProof="0" dirty="0" smtClean="0">
                <a:ln>
                  <a:noFill/>
                </a:ln>
                <a:solidFill>
                  <a:srgbClr val="000000"/>
                </a:solidFill>
                <a:effectLst/>
                <a:uLnTx/>
                <a:uFillTx/>
                <a:latin typeface="Arial"/>
                <a:cs typeface="Arial"/>
                <a:sym typeface="Arial"/>
              </a:rPr>
              <a:t>:</a:t>
            </a: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r>
              <a:rPr kumimoji="0" lang="en-US" sz="900" b="1" i="0" u="none" strike="noStrike" kern="0" cap="none" spc="0" normalizeH="0" baseline="0" noProof="0" dirty="0" smtClean="0">
                <a:ln>
                  <a:noFill/>
                </a:ln>
                <a:solidFill>
                  <a:srgbClr val="000000"/>
                </a:solidFill>
                <a:effectLst/>
                <a:uLnTx/>
                <a:uFillTx/>
                <a:latin typeface="Arial"/>
                <a:cs typeface="Arial"/>
                <a:sym typeface="Arial"/>
              </a:rPr>
              <a:t>Create </a:t>
            </a:r>
            <a:r>
              <a:rPr kumimoji="0" lang="en-US" sz="900" b="1" i="0" u="none" strike="noStrike" kern="0" cap="none" spc="0" normalizeH="0" baseline="0" noProof="0" dirty="0">
                <a:ln>
                  <a:noFill/>
                </a:ln>
                <a:solidFill>
                  <a:srgbClr val="000000"/>
                </a:solidFill>
                <a:effectLst/>
                <a:uLnTx/>
                <a:uFillTx/>
                <a:latin typeface="Arial"/>
                <a:cs typeface="Arial"/>
                <a:sym typeface="Arial"/>
              </a:rPr>
              <a:t>solutions to complex problems and apply operational art in an uncertain geostrategic security environment.</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Arial"/>
                <a:sym typeface="Arial"/>
              </a:rPr>
              <a:t/>
            </a:r>
            <a:br>
              <a:rPr kumimoji="0" lang="en-US" sz="900" b="1" i="0" u="none" strike="noStrike" kern="0" cap="none" spc="0" normalizeH="0" baseline="0" noProof="0" dirty="0">
                <a:ln>
                  <a:noFill/>
                </a:ln>
                <a:solidFill>
                  <a:srgbClr val="000000"/>
                </a:solidFill>
                <a:effectLst/>
                <a:uLnTx/>
                <a:uFillTx/>
                <a:latin typeface="Arial"/>
                <a:cs typeface="Arial"/>
                <a:sym typeface="Arial"/>
              </a:rPr>
            </a:br>
            <a:endParaRPr kumimoji="0" lang="en-US" sz="900" b="1" i="0" u="none" strike="noStrike" kern="0" cap="none" spc="0" normalizeH="0" baseline="0" noProof="0" dirty="0">
              <a:ln>
                <a:noFill/>
              </a:ln>
              <a:solidFill>
                <a:srgbClr val="000000"/>
              </a:solidFill>
              <a:effectLst/>
              <a:uLnTx/>
              <a:uFillTx/>
              <a:latin typeface="Arial"/>
              <a:cs typeface="Arial"/>
              <a:sym typeface="Arial"/>
            </a:endParaRP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Arial"/>
                <a:sym typeface="Arial"/>
              </a:rPr>
              <a:t>Apply knowledge of the operational level of war, the art of command, and ethical behavior in warfighting.</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endParaRPr kumimoji="0" lang="en-US" sz="900" b="1" i="0" u="none" strike="noStrike" kern="0" cap="none" spc="0" normalizeH="0" baseline="0" noProof="0" dirty="0">
              <a:ln>
                <a:noFill/>
              </a:ln>
              <a:solidFill>
                <a:srgbClr val="000000"/>
              </a:solidFill>
              <a:effectLst/>
              <a:uLnTx/>
              <a:uFillTx/>
              <a:latin typeface="Arial"/>
              <a:cs typeface="Arial"/>
              <a:sym typeface="Arial"/>
            </a:endParaRP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Arial"/>
                <a:sym typeface="Arial"/>
              </a:rPr>
              <a:t>Quickly and critically evaluate a situation, determine the essence of a problem, fashion a suitable response, and concisely communicate the conclusion in oral, written, and visual forms.</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endParaRPr kumimoji="0" lang="en-US" sz="900" b="1" i="0" u="none" strike="noStrike" kern="0" cap="none" spc="0" normalizeH="0" baseline="0" noProof="0" dirty="0">
              <a:ln>
                <a:noFill/>
              </a:ln>
              <a:solidFill>
                <a:srgbClr val="000000"/>
              </a:solidFill>
              <a:effectLst/>
              <a:uLnTx/>
              <a:uFillTx/>
              <a:latin typeface="Arial"/>
              <a:cs typeface="Arial"/>
              <a:sym typeface="Arial"/>
            </a:endParaRP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Arial"/>
                <a:sym typeface="Arial"/>
              </a:rPr>
              <a:t>Apply the competence, confidences, character, and creativity required to plan, lead, and command at high-level service, joint, and combined headquarters.</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endParaRPr kumimoji="0" lang="en-US" sz="900" b="1" i="0" u="none" strike="noStrike" kern="0" cap="none" spc="0" normalizeH="0" baseline="0" noProof="0" dirty="0">
              <a:ln>
                <a:noFill/>
              </a:ln>
              <a:solidFill>
                <a:srgbClr val="000000"/>
              </a:solidFill>
              <a:effectLst/>
              <a:uLnTx/>
              <a:uFillTx/>
              <a:latin typeface="Arial"/>
              <a:cs typeface="Arial"/>
              <a:sym typeface="Arial"/>
            </a:endParaRPr>
          </a:p>
          <a:p>
            <a:pPr marL="119063" marR="0" lvl="1" indent="0" algn="ctr" defTabSz="914400" rtl="0" eaLnBrk="1" fontAlgn="auto" latinLnBrk="0" hangingPunct="1">
              <a:lnSpc>
                <a:spcPct val="80000"/>
              </a:lnSpc>
              <a:spcBef>
                <a:spcPts val="375"/>
              </a:spcBef>
              <a:spcAft>
                <a:spcPts val="0"/>
              </a:spcAft>
              <a:buClr>
                <a:srgbClr val="000000"/>
              </a:buClr>
              <a:buSzPts val="1800"/>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Arial"/>
                <a:sym typeface="Arial"/>
              </a:rPr>
              <a:t>Create, design, plan, and implement adaptive concepts to meet current and future challenges.</a:t>
            </a:r>
          </a:p>
        </p:txBody>
      </p:sp>
      <p:cxnSp>
        <p:nvCxnSpPr>
          <p:cNvPr id="405" name="Google Shape;405;p46"/>
          <p:cNvCxnSpPr>
            <a:endCxn id="406" idx="1"/>
          </p:cNvCxnSpPr>
          <p:nvPr/>
        </p:nvCxnSpPr>
        <p:spPr>
          <a:xfrm>
            <a:off x="1177501" y="5854737"/>
            <a:ext cx="5769900" cy="8100"/>
          </a:xfrm>
          <a:prstGeom prst="straightConnector1">
            <a:avLst/>
          </a:prstGeom>
          <a:noFill/>
          <a:ln w="15875" cap="flat" cmpd="sng">
            <a:solidFill>
              <a:srgbClr val="17365D"/>
            </a:solidFill>
            <a:prstDash val="solid"/>
            <a:round/>
            <a:headEnd type="none" w="sm" len="sm"/>
            <a:tailEnd type="none" w="sm" len="sm"/>
          </a:ln>
        </p:spPr>
      </p:cxnSp>
      <p:sp>
        <p:nvSpPr>
          <p:cNvPr id="407" name="Google Shape;407;p46"/>
          <p:cNvSpPr txBox="1"/>
          <p:nvPr/>
        </p:nvSpPr>
        <p:spPr>
          <a:xfrm>
            <a:off x="752455" y="5732032"/>
            <a:ext cx="412292"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Jun</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46"/>
          <p:cNvSpPr txBox="1"/>
          <p:nvPr/>
        </p:nvSpPr>
        <p:spPr>
          <a:xfrm>
            <a:off x="3870398" y="5732032"/>
            <a:ext cx="436338"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Dec</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46"/>
          <p:cNvSpPr txBox="1"/>
          <p:nvPr/>
        </p:nvSpPr>
        <p:spPr>
          <a:xfrm>
            <a:off x="6947401" y="5732032"/>
            <a:ext cx="412292"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Jun</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46"/>
          <p:cNvSpPr txBox="1"/>
          <p:nvPr/>
        </p:nvSpPr>
        <p:spPr>
          <a:xfrm>
            <a:off x="5224039" y="5997681"/>
            <a:ext cx="3512515" cy="86173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sng" strike="noStrike" kern="0" cap="none" spc="0" normalizeH="0" baseline="0" noProof="0" dirty="0">
                <a:ln>
                  <a:noFill/>
                </a:ln>
                <a:solidFill>
                  <a:srgbClr val="000000"/>
                </a:solidFill>
                <a:effectLst/>
                <a:uLnTx/>
                <a:uFillTx/>
                <a:latin typeface="Arial"/>
                <a:cs typeface="Arial"/>
                <a:sym typeface="Arial"/>
              </a:rPr>
              <a:t>Continual Assessment</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al"/>
              <a:buChar char="•"/>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21 Written Assignments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al"/>
              <a:buChar char="•"/>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Fall Comprehensive Exam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al"/>
              <a:buChar char="•"/>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7 Planning Exercises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al"/>
              <a:buChar char="•"/>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10+ Wargames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0" name="Google Shape;410;p46"/>
          <p:cNvSpPr txBox="1"/>
          <p:nvPr/>
        </p:nvSpPr>
        <p:spPr>
          <a:xfrm>
            <a:off x="0" y="6007608"/>
            <a:ext cx="4380007" cy="86177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sng" strike="noStrike" kern="0" cap="none" spc="0" normalizeH="0" baseline="0" noProof="0" dirty="0">
                <a:ln>
                  <a:noFill/>
                </a:ln>
                <a:solidFill>
                  <a:srgbClr val="000000"/>
                </a:solidFill>
                <a:effectLst/>
                <a:uLnTx/>
                <a:uFillTx/>
                <a:latin typeface="Arial"/>
                <a:cs typeface="Arial"/>
                <a:sym typeface="Arial"/>
              </a:rPr>
              <a:t>SAW Themes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Great Power Competition; Nature and Character of War; Political Aim; National and Military Culture; Leadership and Command; Learning and Adaptation; Operational Environment; Resourcing Military Forces;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Single Battle Concept; Military Force Below Armed Conflict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1" name="Google Shape;411;p46"/>
          <p:cNvSpPr/>
          <p:nvPr/>
        </p:nvSpPr>
        <p:spPr>
          <a:xfrm>
            <a:off x="30378" y="1191442"/>
            <a:ext cx="657443" cy="4820488"/>
          </a:xfrm>
          <a:prstGeom prst="roundRect">
            <a:avLst>
              <a:gd name="adj" fmla="val 16667"/>
            </a:avLst>
          </a:prstGeom>
          <a:solidFill>
            <a:srgbClr val="DDD9C3"/>
          </a:solidFill>
          <a:ln w="12700" cap="flat" cmpd="sng">
            <a:solidFill>
              <a:srgbClr val="4944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Start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46"/>
          <p:cNvSpPr/>
          <p:nvPr/>
        </p:nvSpPr>
        <p:spPr>
          <a:xfrm>
            <a:off x="88837" y="3454308"/>
            <a:ext cx="470902" cy="531644"/>
          </a:xfrm>
          <a:prstGeom prst="rect">
            <a:avLst/>
          </a:prstGeom>
          <a:solidFill>
            <a:schemeClr val="lt1"/>
          </a:solidFill>
          <a:ln w="15875"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JSCP</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46"/>
          <p:cNvSpPr txBox="1"/>
          <p:nvPr/>
        </p:nvSpPr>
        <p:spPr>
          <a:xfrm rot="-5400000">
            <a:off x="-72986" y="1461533"/>
            <a:ext cx="79835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Arial"/>
                <a:cs typeface="Arial"/>
                <a:sym typeface="Arial"/>
              </a:rPr>
              <a:t>Starting Conditions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46"/>
          <p:cNvSpPr/>
          <p:nvPr/>
        </p:nvSpPr>
        <p:spPr>
          <a:xfrm>
            <a:off x="88837" y="4091239"/>
            <a:ext cx="470902" cy="531644"/>
          </a:xfrm>
          <a:prstGeom prst="rect">
            <a:avLst/>
          </a:prstGeom>
          <a:solidFill>
            <a:schemeClr val="lt1"/>
          </a:solidFill>
          <a:ln w="15875"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CPG</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6"/>
          <p:cNvSpPr/>
          <p:nvPr/>
        </p:nvSpPr>
        <p:spPr>
          <a:xfrm>
            <a:off x="88837" y="2180446"/>
            <a:ext cx="470902" cy="531644"/>
          </a:xfrm>
          <a:prstGeom prst="rect">
            <a:avLst/>
          </a:prstGeom>
          <a:solidFill>
            <a:schemeClr val="lt1"/>
          </a:solidFill>
          <a:ln w="15875"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 NDS</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6"/>
          <p:cNvSpPr/>
          <p:nvPr/>
        </p:nvSpPr>
        <p:spPr>
          <a:xfrm>
            <a:off x="88837" y="4728169"/>
            <a:ext cx="470902" cy="531644"/>
          </a:xfrm>
          <a:prstGeom prst="rect">
            <a:avLst/>
          </a:prstGeom>
          <a:solidFill>
            <a:schemeClr val="lt1"/>
          </a:solidFill>
          <a:ln w="15875"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JPMEI</a:t>
            </a:r>
            <a:endParaRPr kumimoji="0"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417" name="Google Shape;417;p46"/>
          <p:cNvSpPr/>
          <p:nvPr/>
        </p:nvSpPr>
        <p:spPr>
          <a:xfrm>
            <a:off x="88837" y="2817377"/>
            <a:ext cx="470902" cy="531644"/>
          </a:xfrm>
          <a:prstGeom prst="rect">
            <a:avLst/>
          </a:prstGeom>
          <a:solidFill>
            <a:schemeClr val="lt1"/>
          </a:solidFill>
          <a:ln w="15875"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 NMS</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46"/>
          <p:cNvSpPr txBox="1"/>
          <p:nvPr/>
        </p:nvSpPr>
        <p:spPr>
          <a:xfrm>
            <a:off x="2968469" y="4338650"/>
            <a:ext cx="2123795" cy="24618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Future War Project</a:t>
            </a:r>
            <a:endParaRPr kumimoji="0" sz="1000" b="1" i="0" u="none" strike="noStrike" kern="0" cap="none" spc="0" normalizeH="0" baseline="0" noProof="0" dirty="0">
              <a:ln>
                <a:noFill/>
              </a:ln>
              <a:solidFill>
                <a:srgbClr val="000000"/>
              </a:solidFill>
              <a:effectLst/>
              <a:uLnTx/>
              <a:uFillTx/>
              <a:latin typeface="Arial"/>
              <a:cs typeface="Arial"/>
              <a:sym typeface="Arial"/>
            </a:endParaRPr>
          </a:p>
        </p:txBody>
      </p:sp>
      <p:sp>
        <p:nvSpPr>
          <p:cNvPr id="420" name="Google Shape;420;p46"/>
          <p:cNvSpPr/>
          <p:nvPr/>
        </p:nvSpPr>
        <p:spPr>
          <a:xfrm>
            <a:off x="6903107" y="6164183"/>
            <a:ext cx="1536192" cy="55395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00000"/>
              </a:buClr>
              <a:buSzPts val="1050"/>
              <a:buFont typeface="Arial"/>
              <a:buChar char="•"/>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Quarterly </a:t>
            </a:r>
            <a:r>
              <a:rPr kumimoji="0" lang="en-US" sz="1000" b="0" i="0" u="none" strike="noStrike" kern="0" cap="none" spc="0" normalizeH="0" baseline="0" noProof="0" dirty="0" smtClean="0">
                <a:ln>
                  <a:noFill/>
                </a:ln>
                <a:solidFill>
                  <a:srgbClr val="000000"/>
                </a:solidFill>
                <a:effectLst/>
                <a:uLnTx/>
                <a:uFillTx/>
                <a:latin typeface="Arial"/>
                <a:cs typeface="Arial"/>
                <a:sym typeface="Arial"/>
              </a:rPr>
              <a:t>CCRBs</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al"/>
              <a:buChar char="•"/>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Student feedback to faculty </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421" name="Google Shape;421;p4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900" b="0" i="0" u="none" strike="noStrike" kern="0" cap="none" spc="0" normalizeH="0" baseline="0" noProof="0" dirty="0">
              <a:ln>
                <a:noFill/>
              </a:ln>
              <a:solidFill>
                <a:srgbClr val="888888"/>
              </a:solidFill>
              <a:effectLst/>
              <a:uLnTx/>
              <a:uFillTx/>
              <a:latin typeface="Calibri"/>
              <a:cs typeface="Calibri"/>
              <a:sym typeface="Calibri"/>
            </a:endParaRPr>
          </a:p>
        </p:txBody>
      </p:sp>
      <p:sp>
        <p:nvSpPr>
          <p:cNvPr id="60" name="Google Shape;400;p46"/>
          <p:cNvSpPr txBox="1"/>
          <p:nvPr/>
        </p:nvSpPr>
        <p:spPr>
          <a:xfrm>
            <a:off x="3010106" y="2823128"/>
            <a:ext cx="1020261" cy="2154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smtClean="0">
                <a:ln>
                  <a:noFill/>
                </a:ln>
                <a:solidFill>
                  <a:srgbClr val="000000"/>
                </a:solidFill>
                <a:effectLst/>
                <a:uLnTx/>
                <a:uFillTx/>
                <a:latin typeface="Arial"/>
                <a:cs typeface="Arial"/>
                <a:sym typeface="Arial"/>
              </a:rPr>
              <a:t>Italy (Historical)</a:t>
            </a:r>
            <a:endParaRPr kumimoji="0" sz="800" b="1"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376;p46"/>
          <p:cNvSpPr/>
          <p:nvPr/>
        </p:nvSpPr>
        <p:spPr>
          <a:xfrm>
            <a:off x="6246144" y="1552097"/>
            <a:ext cx="1238306" cy="4000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Post-Cold War: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chemeClr val="bg1"/>
                </a:solidFill>
                <a:effectLst/>
                <a:uLnTx/>
                <a:uFillTx/>
                <a:latin typeface="Arial Black" panose="020B0A04020102020204" pitchFamily="34" charset="0"/>
                <a:cs typeface="Arial"/>
                <a:sym typeface="Arial"/>
              </a:rPr>
              <a:t>Iraq &amp; Afghanistan</a:t>
            </a:r>
            <a:endParaRPr kumimoji="0" sz="800" b="0" i="0" u="none" strike="noStrike" kern="0" cap="none" spc="0" normalizeH="0" baseline="0" noProof="0" dirty="0">
              <a:ln>
                <a:noFill/>
              </a:ln>
              <a:solidFill>
                <a:schemeClr val="bg1"/>
              </a:solidFill>
              <a:effectLst/>
              <a:uLnTx/>
              <a:uFillTx/>
              <a:latin typeface="Arial Black" panose="020B0A04020102020204" pitchFamily="34" charset="0"/>
              <a:cs typeface="Arial"/>
              <a:sym typeface="Arial"/>
            </a:endParaRPr>
          </a:p>
        </p:txBody>
      </p:sp>
    </p:spTree>
    <p:extLst>
      <p:ext uri="{BB962C8B-B14F-4D97-AF65-F5344CB8AC3E}">
        <p14:creationId xmlns:p14="http://schemas.microsoft.com/office/powerpoint/2010/main" val="31286794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2643</TotalTime>
  <Words>3581</Words>
  <Application>Microsoft Office PowerPoint</Application>
  <PresentationFormat>On-screen Show (4:3)</PresentationFormat>
  <Paragraphs>778</Paragraphs>
  <Slides>22</Slides>
  <Notes>22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Calibri</vt:lpstr>
      <vt:lpstr>Courier New</vt:lpstr>
      <vt:lpstr>Arial Black</vt:lpstr>
      <vt:lpstr>Times New Roman</vt:lpstr>
      <vt:lpstr>Arial</vt:lpstr>
      <vt:lpstr>Tahoma</vt:lpstr>
      <vt:lpstr>Office Theme</vt:lpstr>
      <vt:lpstr>6_Office Theme</vt:lpstr>
      <vt:lpstr>2_Office Theme</vt:lpstr>
      <vt:lpstr>1_Office Theme</vt:lpstr>
      <vt:lpstr>8_Office Theme</vt:lpstr>
      <vt:lpstr>Marine Corps University</vt:lpstr>
      <vt:lpstr>Vision &amp; Mission Statements</vt:lpstr>
      <vt:lpstr>MCU Organization</vt:lpstr>
      <vt:lpstr>The Community We Serve</vt:lpstr>
      <vt:lpstr>PowerPoint Presentation</vt:lpstr>
      <vt:lpstr>PowerPoint Presentation</vt:lpstr>
      <vt:lpstr>PowerPoint Presentation</vt:lpstr>
      <vt:lpstr>PowerPoint Presentation</vt:lpstr>
      <vt:lpstr>PowerPoint Presentation</vt:lpstr>
      <vt:lpstr>PowerPoint Presentation</vt:lpstr>
      <vt:lpstr>EWS Curriculum Overview (AY22-23)</vt:lpstr>
      <vt:lpstr>Enlisted PME Continuum</vt:lpstr>
      <vt:lpstr>Enlisted PME Continuum (CEME)</vt:lpstr>
      <vt:lpstr>Enlisted PME Continuum (MCSEA) </vt:lpstr>
      <vt:lpstr> CDET Distance Education Programs</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Corps University</dc:title>
  <dc:creator>Wilson Dr Jerre</dc:creator>
  <cp:lastModifiedBy>Graham Civ Jeffrey M US</cp:lastModifiedBy>
  <cp:revision>115</cp:revision>
  <cp:lastPrinted>2022-09-08T20:54:34Z</cp:lastPrinted>
  <dcterms:created xsi:type="dcterms:W3CDTF">2013-09-26T13:41:47Z</dcterms:created>
  <dcterms:modified xsi:type="dcterms:W3CDTF">2022-11-30T14:56:43Z</dcterms:modified>
</cp:coreProperties>
</file>