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7" name="Shape 17"/>
        <p:cNvGrpSpPr/>
        <p:nvPr/>
      </p:nvGrpSpPr>
      <p:grpSpPr>
        <a:xfrm>
          <a:off x="0" y="0"/>
          <a:ext cx="0" cy="0"/>
          <a:chOff x="0" y="0"/>
          <a:chExt cx="0" cy="0"/>
        </a:xfrm>
      </p:grpSpPr>
      <p:sp>
        <p:nvSpPr>
          <p:cNvPr id="18" name="Google Shape;18;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Google Shape;19;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title"/>
          </p:nvPr>
        </p:nvSpPr>
        <p:spPr>
          <a:xfrm>
            <a:off x="443459" y="4748134"/>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Capstone Transition Brief</a:t>
            </a:r>
            <a:br>
              <a:rPr b="0" i="0" lang="en-US" sz="3959" u="none" cap="none" strike="noStrike">
                <a:solidFill>
                  <a:schemeClr val="dk1"/>
                </a:solidFill>
                <a:latin typeface="Calibri"/>
                <a:ea typeface="Calibri"/>
                <a:cs typeface="Calibri"/>
                <a:sym typeface="Calibri"/>
              </a:rPr>
            </a:br>
            <a:r>
              <a:rPr b="0" i="0" lang="en-US" sz="3959" u="none" cap="none" strike="noStrike">
                <a:solidFill>
                  <a:schemeClr val="dk1"/>
                </a:solidFill>
                <a:latin typeface="Calibri"/>
                <a:ea typeface="Calibri"/>
                <a:cs typeface="Calibri"/>
                <a:sym typeface="Calibri"/>
              </a:rPr>
              <a:t>May 23, 2013</a:t>
            </a:r>
            <a:endParaRPr b="0" i="0" sz="3959" u="none" cap="none" strike="noStrike">
              <a:solidFill>
                <a:schemeClr val="dk1"/>
              </a:solidFill>
              <a:latin typeface="Calibri"/>
              <a:ea typeface="Calibri"/>
              <a:cs typeface="Calibri"/>
              <a:sym typeface="Calibri"/>
            </a:endParaRPr>
          </a:p>
        </p:txBody>
      </p:sp>
      <p:pic>
        <p:nvPicPr>
          <p:cNvPr id="85" name="Google Shape;85;p13"/>
          <p:cNvPicPr preferRelativeResize="0"/>
          <p:nvPr>
            <p:ph idx="1" type="body"/>
          </p:nvPr>
        </p:nvPicPr>
        <p:blipFill rotWithShape="1">
          <a:blip r:embed="rId3">
            <a:alphaModFix/>
          </a:blip>
          <a:srcRect b="0" l="0" r="0" t="0"/>
          <a:stretch/>
        </p:blipFill>
        <p:spPr>
          <a:xfrm>
            <a:off x="2819400" y="1295400"/>
            <a:ext cx="3124200" cy="3124200"/>
          </a:xfrm>
          <a:prstGeom prst="rect">
            <a:avLst/>
          </a:prstGeom>
          <a:noFill/>
          <a:ln>
            <a:noFill/>
          </a:ln>
        </p:spPr>
      </p:pic>
      <p:cxnSp>
        <p:nvCxnSpPr>
          <p:cNvPr id="86" name="Google Shape;86;p13"/>
          <p:cNvCxnSpPr/>
          <p:nvPr/>
        </p:nvCxnSpPr>
        <p:spPr>
          <a:xfrm>
            <a:off x="457200" y="4724400"/>
            <a:ext cx="7848600" cy="0"/>
          </a:xfrm>
          <a:prstGeom prst="straightConnector1">
            <a:avLst/>
          </a:prstGeom>
          <a:noFill/>
          <a:ln cap="flat" cmpd="sng" w="25400">
            <a:solidFill>
              <a:srgbClr val="FF0000"/>
            </a:solidFill>
            <a:prstDash val="solid"/>
            <a:round/>
            <a:headEnd len="sm" w="sm" type="none"/>
            <a:tailEnd len="sm" w="sm" type="none"/>
          </a:ln>
        </p:spPr>
      </p:cxnSp>
      <p:sp>
        <p:nvSpPr>
          <p:cNvPr id="87" name="Google Shape;87;p13"/>
          <p:cNvSpPr txBox="1"/>
          <p:nvPr/>
        </p:nvSpPr>
        <p:spPr>
          <a:xfrm>
            <a:off x="29980" y="6271736"/>
            <a:ext cx="2394823"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800" u="none" cap="none" strike="noStrike">
                <a:solidFill>
                  <a:schemeClr val="dk1"/>
                </a:solidFill>
                <a:latin typeface="Calibri"/>
                <a:ea typeface="Calibri"/>
                <a:cs typeface="Calibri"/>
                <a:sym typeface="Calibri"/>
              </a:rPr>
              <a:t>Purpose: Informational</a:t>
            </a:r>
            <a:endParaRPr b="1"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Situation</a:t>
            </a:r>
            <a:endParaRPr b="0" i="0" sz="4400" u="none" cap="none" strike="noStrike">
              <a:solidFill>
                <a:schemeClr val="dk1"/>
              </a:solidFill>
              <a:latin typeface="Calibri"/>
              <a:ea typeface="Calibri"/>
              <a:cs typeface="Calibri"/>
              <a:sym typeface="Calibri"/>
            </a:endParaRPr>
          </a:p>
        </p:txBody>
      </p:sp>
      <p:sp>
        <p:nvSpPr>
          <p:cNvPr id="93" name="Google Shape;9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2775"/>
              <a:buFont typeface="Arial"/>
              <a:buChar char="•"/>
            </a:pPr>
            <a:r>
              <a:rPr b="0" i="0" lang="en-US" sz="2775" u="none" cap="none" strike="noStrike">
                <a:solidFill>
                  <a:schemeClr val="dk1"/>
                </a:solidFill>
                <a:latin typeface="Calibri"/>
                <a:ea typeface="Calibri"/>
                <a:cs typeface="Calibri"/>
                <a:sym typeface="Calibri"/>
              </a:rPr>
              <a:t>Background:  The Capstone event was established by the Veterans Employment Initiative Task Force as a verification of Career Readiness Standards (CRS) after attendance at transition readiness training (TRS). </a:t>
            </a:r>
            <a:endParaRPr b="0" i="0" sz="2775" u="none" cap="none" strike="noStrike">
              <a:solidFill>
                <a:schemeClr val="dk1"/>
              </a:solidFill>
              <a:latin typeface="Calibri"/>
              <a:ea typeface="Calibri"/>
              <a:cs typeface="Calibri"/>
              <a:sym typeface="Calibri"/>
            </a:endParaRPr>
          </a:p>
          <a:p>
            <a:pPr indent="-342900" lvl="0" marL="342900" marR="0" rtl="0" algn="l">
              <a:spcBef>
                <a:spcPts val="555"/>
              </a:spcBef>
              <a:spcAft>
                <a:spcPts val="0"/>
              </a:spcAft>
              <a:buClr>
                <a:schemeClr val="dk1"/>
              </a:buClr>
              <a:buSzPts val="2775"/>
              <a:buFont typeface="Arial"/>
              <a:buChar char="•"/>
            </a:pPr>
            <a:r>
              <a:rPr b="0" i="0" lang="en-US" sz="2775" u="none" cap="none" strike="noStrike">
                <a:solidFill>
                  <a:schemeClr val="dk1"/>
                </a:solidFill>
                <a:latin typeface="Calibri"/>
                <a:ea typeface="Calibri"/>
                <a:cs typeface="Calibri"/>
                <a:sym typeface="Calibri"/>
              </a:rPr>
              <a:t>Purpose: To evaluate service members preparedness to successfully transition from the military to the civilian sector and for validation of the CRS. If it is determined that additional assistance is needed, a warm hand-off to the appropriate partner agency will be made. </a:t>
            </a:r>
            <a:endParaRPr/>
          </a:p>
          <a:p>
            <a:pPr indent="-154940" lvl="0" marL="342900" marR="0" rtl="0" algn="l">
              <a:spcBef>
                <a:spcPts val="592"/>
              </a:spcBef>
              <a:spcAft>
                <a:spcPts val="0"/>
              </a:spcAft>
              <a:buClr>
                <a:schemeClr val="dk1"/>
              </a:buClr>
              <a:buSzPts val="2960"/>
              <a:buFont typeface="Arial"/>
              <a:buNone/>
            </a:pPr>
            <a:r>
              <a:t/>
            </a:r>
            <a:endParaRPr b="0" i="0" sz="2960" u="none" cap="none" strike="noStrike">
              <a:solidFill>
                <a:schemeClr val="dk1"/>
              </a:solidFill>
              <a:latin typeface="Calibri"/>
              <a:ea typeface="Calibri"/>
              <a:cs typeface="Calibri"/>
              <a:sym typeface="Calibri"/>
            </a:endParaRPr>
          </a:p>
        </p:txBody>
      </p:sp>
      <p:pic>
        <p:nvPicPr>
          <p:cNvPr descr="http://www.marineparents.com/units/logos/76.jpg" id="94" name="Google Shape;94;p14"/>
          <p:cNvPicPr preferRelativeResize="0"/>
          <p:nvPr/>
        </p:nvPicPr>
        <p:blipFill rotWithShape="1">
          <a:blip r:embed="rId3">
            <a:alphaModFix/>
          </a:blip>
          <a:srcRect b="0" l="0" r="0" t="0"/>
          <a:stretch/>
        </p:blipFill>
        <p:spPr>
          <a:xfrm>
            <a:off x="8001000" y="65318"/>
            <a:ext cx="1084021" cy="1077682"/>
          </a:xfrm>
          <a:prstGeom prst="rect">
            <a:avLst/>
          </a:prstGeom>
          <a:noFill/>
          <a:ln>
            <a:noFill/>
          </a:ln>
        </p:spPr>
      </p:pic>
      <p:cxnSp>
        <p:nvCxnSpPr>
          <p:cNvPr id="95" name="Google Shape;95;p14"/>
          <p:cNvCxnSpPr/>
          <p:nvPr/>
        </p:nvCxnSpPr>
        <p:spPr>
          <a:xfrm>
            <a:off x="0" y="1219200"/>
            <a:ext cx="7848600" cy="0"/>
          </a:xfrm>
          <a:prstGeom prst="straightConnector1">
            <a:avLst/>
          </a:prstGeom>
          <a:noFill/>
          <a:ln cap="flat" cmpd="sng" w="25400">
            <a:solidFill>
              <a:srgbClr val="FF0000"/>
            </a:solidFill>
            <a:prstDash val="solid"/>
            <a:round/>
            <a:headEnd len="sm" w="sm" type="none"/>
            <a:tailEnd len="sm" w="sm"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Mission</a:t>
            </a:r>
            <a:endParaRPr b="0" i="0" sz="4400" u="none" cap="none" strike="noStrike">
              <a:solidFill>
                <a:schemeClr val="dk1"/>
              </a:solidFill>
              <a:latin typeface="Calibri"/>
              <a:ea typeface="Calibri"/>
              <a:cs typeface="Calibri"/>
              <a:sym typeface="Calibri"/>
            </a:endParaRPr>
          </a:p>
        </p:txBody>
      </p:sp>
      <p:sp>
        <p:nvSpPr>
          <p:cNvPr id="101" name="Google Shape;101;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720"/>
              <a:buFont typeface="Arial"/>
              <a:buChar char="•"/>
            </a:pPr>
            <a:r>
              <a:rPr b="0" i="0" lang="en-US" sz="2720" u="none" cap="none" strike="noStrike">
                <a:solidFill>
                  <a:schemeClr val="dk1"/>
                </a:solidFill>
                <a:latin typeface="Calibri"/>
                <a:ea typeface="Calibri"/>
                <a:cs typeface="Calibri"/>
                <a:sym typeface="Calibri"/>
              </a:rPr>
              <a:t>At 1330 on 23 May 2013, 1st Supply Battalion in collaboration with Regimental and MLG selected staff will conduct a CAPSTONE event at the Binder Chapel in order to comply with DoD and Marine directives. </a:t>
            </a:r>
            <a:endParaRPr/>
          </a:p>
          <a:p>
            <a:pPr indent="-170180" lvl="0" marL="342900" marR="0" rtl="0" algn="l">
              <a:lnSpc>
                <a:spcPct val="90000"/>
              </a:lnSpc>
              <a:spcBef>
                <a:spcPts val="544"/>
              </a:spcBef>
              <a:spcAft>
                <a:spcPts val="0"/>
              </a:spcAft>
              <a:buClr>
                <a:schemeClr val="dk1"/>
              </a:buClr>
              <a:buSzPts val="2720"/>
              <a:buFont typeface="Arial"/>
              <a:buNone/>
            </a:pPr>
            <a:r>
              <a:t/>
            </a:r>
            <a:endParaRPr b="0" i="0" sz="2720" u="none" cap="none" strike="noStrike">
              <a:solidFill>
                <a:schemeClr val="dk1"/>
              </a:solidFill>
              <a:latin typeface="Calibri"/>
              <a:ea typeface="Calibri"/>
              <a:cs typeface="Calibri"/>
              <a:sym typeface="Calibri"/>
            </a:endParaRPr>
          </a:p>
          <a:p>
            <a:pPr indent="-342900" lvl="0" marL="342900" marR="0" rtl="0" algn="l">
              <a:lnSpc>
                <a:spcPct val="90000"/>
              </a:lnSpc>
              <a:spcBef>
                <a:spcPts val="544"/>
              </a:spcBef>
              <a:spcAft>
                <a:spcPts val="0"/>
              </a:spcAft>
              <a:buClr>
                <a:schemeClr val="dk1"/>
              </a:buClr>
              <a:buSzPts val="2720"/>
              <a:buFont typeface="Arial"/>
              <a:buChar char="•"/>
            </a:pPr>
            <a:r>
              <a:rPr b="0" i="0" lang="en-US" sz="2720" u="none" cap="none" strike="noStrike">
                <a:solidFill>
                  <a:schemeClr val="dk1"/>
                </a:solidFill>
                <a:latin typeface="Calibri"/>
                <a:ea typeface="Calibri"/>
                <a:cs typeface="Calibri"/>
                <a:sym typeface="Calibri"/>
              </a:rPr>
              <a:t>Objective: Service member will demonstrate that they have met the appropriate career readiness standards to pursue following active duty as certified by the Commanding Officer.  Additionally, the Command will use this opportunity to reinvigorate the “Once a Marine, always a Marine” ethos. </a:t>
            </a:r>
            <a:endParaRPr b="0" i="0" sz="2720" u="none" cap="none" strike="noStrike">
              <a:solidFill>
                <a:schemeClr val="dk1"/>
              </a:solidFill>
              <a:latin typeface="Calibri"/>
              <a:ea typeface="Calibri"/>
              <a:cs typeface="Calibri"/>
              <a:sym typeface="Calibri"/>
            </a:endParaRPr>
          </a:p>
        </p:txBody>
      </p:sp>
      <p:cxnSp>
        <p:nvCxnSpPr>
          <p:cNvPr id="102" name="Google Shape;102;p15"/>
          <p:cNvCxnSpPr/>
          <p:nvPr/>
        </p:nvCxnSpPr>
        <p:spPr>
          <a:xfrm>
            <a:off x="0" y="1219200"/>
            <a:ext cx="7848600" cy="0"/>
          </a:xfrm>
          <a:prstGeom prst="straightConnector1">
            <a:avLst/>
          </a:prstGeom>
          <a:noFill/>
          <a:ln cap="flat" cmpd="sng" w="25400">
            <a:solidFill>
              <a:srgbClr val="FF0000"/>
            </a:solidFill>
            <a:prstDash val="solid"/>
            <a:round/>
            <a:headEnd len="sm" w="sm" type="none"/>
            <a:tailEnd len="sm" w="sm" type="none"/>
          </a:ln>
        </p:spPr>
      </p:cxnSp>
      <p:pic>
        <p:nvPicPr>
          <p:cNvPr descr="http://www.marineparents.com/units/logos/76.jpg" id="103" name="Google Shape;103;p15"/>
          <p:cNvPicPr preferRelativeResize="0"/>
          <p:nvPr/>
        </p:nvPicPr>
        <p:blipFill rotWithShape="1">
          <a:blip r:embed="rId3">
            <a:alphaModFix/>
          </a:blip>
          <a:srcRect b="0" l="0" r="0" t="0"/>
          <a:stretch/>
        </p:blipFill>
        <p:spPr>
          <a:xfrm>
            <a:off x="8001000" y="65318"/>
            <a:ext cx="1084021" cy="107768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16"/>
          <p:cNvSpPr txBox="1"/>
          <p:nvPr>
            <p:ph type="title"/>
          </p:nvPr>
        </p:nvSpPr>
        <p:spPr>
          <a:xfrm>
            <a:off x="304800" y="-152400"/>
            <a:ext cx="8229600" cy="1840813"/>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Execution </a:t>
            </a:r>
            <a:endParaRPr b="0" i="0" sz="4400" u="none" cap="none" strike="noStrike">
              <a:solidFill>
                <a:schemeClr val="dk1"/>
              </a:solidFill>
              <a:latin typeface="Calibri"/>
              <a:ea typeface="Calibri"/>
              <a:cs typeface="Calibri"/>
              <a:sym typeface="Calibri"/>
            </a:endParaRPr>
          </a:p>
        </p:txBody>
      </p:sp>
      <p:sp>
        <p:nvSpPr>
          <p:cNvPr id="109" name="Google Shape;109;p16"/>
          <p:cNvSpPr txBox="1"/>
          <p:nvPr>
            <p:ph idx="1" type="body"/>
          </p:nvPr>
        </p:nvSpPr>
        <p:spPr>
          <a:xfrm>
            <a:off x="304800" y="1447800"/>
            <a:ext cx="8229600" cy="42672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Identification of personnel (180 days out)</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Quarterly requirement</a:t>
            </a:r>
            <a:endParaRPr b="0" i="0" sz="28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56 Service Members identified to participate in ceremony.</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Review of DD Form 2958</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Date availability (leave or on terminal)</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Rank</a:t>
            </a:r>
            <a:endParaRPr/>
          </a:p>
          <a:p>
            <a:pPr indent="-107950" lvl="1" marL="74295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pic>
        <p:nvPicPr>
          <p:cNvPr descr="http://www.marineparents.com/units/logos/76.jpg" id="110" name="Google Shape;110;p16"/>
          <p:cNvPicPr preferRelativeResize="0"/>
          <p:nvPr/>
        </p:nvPicPr>
        <p:blipFill rotWithShape="1">
          <a:blip r:embed="rId3">
            <a:alphaModFix/>
          </a:blip>
          <a:srcRect b="0" l="0" r="0" t="0"/>
          <a:stretch/>
        </p:blipFill>
        <p:spPr>
          <a:xfrm>
            <a:off x="8001000" y="65318"/>
            <a:ext cx="1084021" cy="1077682"/>
          </a:xfrm>
          <a:prstGeom prst="rect">
            <a:avLst/>
          </a:prstGeom>
          <a:noFill/>
          <a:ln>
            <a:noFill/>
          </a:ln>
        </p:spPr>
      </p:pic>
      <p:cxnSp>
        <p:nvCxnSpPr>
          <p:cNvPr id="111" name="Google Shape;111;p16"/>
          <p:cNvCxnSpPr/>
          <p:nvPr/>
        </p:nvCxnSpPr>
        <p:spPr>
          <a:xfrm>
            <a:off x="0" y="1219200"/>
            <a:ext cx="7848600" cy="0"/>
          </a:xfrm>
          <a:prstGeom prst="straightConnector1">
            <a:avLst/>
          </a:prstGeom>
          <a:noFill/>
          <a:ln cap="flat" cmpd="sng" w="25400">
            <a:solidFill>
              <a:srgbClr val="FF0000"/>
            </a:solidFill>
            <a:prstDash val="solid"/>
            <a:round/>
            <a:headEnd len="sm" w="sm" type="none"/>
            <a:tailEnd len="sm" w="sm"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7"/>
          <p:cNvSpPr txBox="1"/>
          <p:nvPr>
            <p:ph type="title"/>
          </p:nvPr>
        </p:nvSpPr>
        <p:spPr>
          <a:xfrm>
            <a:off x="452402" y="-381000"/>
            <a:ext cx="8229600" cy="1840813"/>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Actions to date</a:t>
            </a:r>
            <a:endParaRPr b="0" i="0" sz="4400" u="none" cap="none" strike="noStrike">
              <a:solidFill>
                <a:schemeClr val="dk1"/>
              </a:solidFill>
              <a:latin typeface="Calibri"/>
              <a:ea typeface="Calibri"/>
              <a:cs typeface="Calibri"/>
              <a:sym typeface="Calibri"/>
            </a:endParaRPr>
          </a:p>
        </p:txBody>
      </p:sp>
      <p:sp>
        <p:nvSpPr>
          <p:cNvPr id="117" name="Google Shape;117;p17"/>
          <p:cNvSpPr txBox="1"/>
          <p:nvPr>
            <p:ph idx="1" type="body"/>
          </p:nvPr>
        </p:nvSpPr>
        <p:spPr>
          <a:xfrm>
            <a:off x="457200" y="1143000"/>
            <a:ext cx="8229600" cy="57150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16 May @ 0800 review of DD Form 2958, interview w/ UTC. </a:t>
            </a:r>
            <a:endParaRPr b="0" i="0" sz="2800" u="none" cap="none" strike="noStrike">
              <a:solidFill>
                <a:schemeClr val="dk1"/>
              </a:solidFill>
              <a:latin typeface="Calibri"/>
              <a:ea typeface="Calibri"/>
              <a:cs typeface="Calibri"/>
              <a:sym typeface="Calibri"/>
            </a:endParaRPr>
          </a:p>
          <a:p>
            <a:pPr indent="-342900" lvl="0" marL="34290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17 May @ 0900 - 1030 CO reviews individual transition plan.</a:t>
            </a:r>
            <a:endParaRPr b="0" i="0" sz="2800" u="none" cap="none" strike="noStrike">
              <a:solidFill>
                <a:schemeClr val="dk1"/>
              </a:solidFill>
              <a:latin typeface="Calibri"/>
              <a:ea typeface="Calibri"/>
              <a:cs typeface="Calibri"/>
              <a:sym typeface="Calibri"/>
            </a:endParaRPr>
          </a:p>
          <a:p>
            <a:pPr indent="-342900" lvl="0" marL="34290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20 May @ 0830 - 1000 CO reviews individual transition plan.</a:t>
            </a:r>
            <a:endParaRPr/>
          </a:p>
          <a:p>
            <a:pPr indent="-342900" lvl="0" marL="34290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20 May @ 1300 Remediation packages rework.</a:t>
            </a:r>
            <a:endParaRPr/>
          </a:p>
          <a:p>
            <a:pPr indent="-342900" lvl="0" marL="34290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21 May @ 0900 CO re-interviews remedial transition plans.</a:t>
            </a:r>
            <a:endParaRPr b="0" i="0" sz="2800" u="none" cap="none" strike="noStrike">
              <a:solidFill>
                <a:schemeClr val="dk1"/>
              </a:solidFill>
              <a:latin typeface="Calibri"/>
              <a:ea typeface="Calibri"/>
              <a:cs typeface="Calibri"/>
              <a:sym typeface="Calibri"/>
            </a:endParaRPr>
          </a:p>
          <a:p>
            <a:pPr indent="-342900" lvl="0" marL="34290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21 May UTC submits sep package items and provide final list to S-1 &amp; FRO.</a:t>
            </a:r>
            <a:endParaRPr b="0" i="0" sz="2800" u="none" cap="none" strike="noStrike">
              <a:solidFill>
                <a:schemeClr val="dk1"/>
              </a:solidFill>
              <a:latin typeface="Calibri"/>
              <a:ea typeface="Calibri"/>
              <a:cs typeface="Calibri"/>
              <a:sym typeface="Calibr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cxnSp>
        <p:nvCxnSpPr>
          <p:cNvPr id="118" name="Google Shape;118;p17"/>
          <p:cNvCxnSpPr/>
          <p:nvPr/>
        </p:nvCxnSpPr>
        <p:spPr>
          <a:xfrm>
            <a:off x="0" y="990600"/>
            <a:ext cx="7848600" cy="0"/>
          </a:xfrm>
          <a:prstGeom prst="straightConnector1">
            <a:avLst/>
          </a:prstGeom>
          <a:noFill/>
          <a:ln cap="flat" cmpd="sng" w="25400">
            <a:solidFill>
              <a:srgbClr val="FF0000"/>
            </a:solidFill>
            <a:prstDash val="solid"/>
            <a:round/>
            <a:headEnd len="sm" w="sm" type="none"/>
            <a:tailEnd len="sm" w="sm" type="none"/>
          </a:ln>
        </p:spPr>
      </p:cxnSp>
      <p:pic>
        <p:nvPicPr>
          <p:cNvPr descr="http://www.marineparents.com/units/logos/76.jpg" id="119" name="Google Shape;119;p17"/>
          <p:cNvPicPr preferRelativeResize="0"/>
          <p:nvPr/>
        </p:nvPicPr>
        <p:blipFill rotWithShape="1">
          <a:blip r:embed="rId3">
            <a:alphaModFix/>
          </a:blip>
          <a:srcRect b="0" l="0" r="0" t="0"/>
          <a:stretch/>
        </p:blipFill>
        <p:spPr>
          <a:xfrm>
            <a:off x="8001000" y="65318"/>
            <a:ext cx="1084021" cy="107768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18"/>
          <p:cNvSpPr txBox="1"/>
          <p:nvPr>
            <p:ph type="title"/>
          </p:nvPr>
        </p:nvSpPr>
        <p:spPr>
          <a:xfrm>
            <a:off x="452402" y="-381000"/>
            <a:ext cx="8229600" cy="1840813"/>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Actions Cont..</a:t>
            </a:r>
            <a:endParaRPr b="0" i="0" sz="4400" u="none" cap="none" strike="noStrike">
              <a:solidFill>
                <a:schemeClr val="dk1"/>
              </a:solidFill>
              <a:latin typeface="Calibri"/>
              <a:ea typeface="Calibri"/>
              <a:cs typeface="Calibri"/>
              <a:sym typeface="Calibri"/>
            </a:endParaRPr>
          </a:p>
        </p:txBody>
      </p:sp>
      <p:sp>
        <p:nvSpPr>
          <p:cNvPr id="125" name="Google Shape;125;p18"/>
          <p:cNvSpPr txBox="1"/>
          <p:nvPr>
            <p:ph idx="1" type="body"/>
          </p:nvPr>
        </p:nvSpPr>
        <p:spPr>
          <a:xfrm>
            <a:off x="457200" y="1143000"/>
            <a:ext cx="8229600" cy="57150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CMC separation packages (S-1 via MSgt Nash). </a:t>
            </a:r>
            <a:endParaRPr b="0" i="0" sz="3200" u="none" cap="none" strike="noStrike">
              <a:solidFill>
                <a:schemeClr val="dk1"/>
              </a:solidFill>
              <a:latin typeface="Calibri"/>
              <a:ea typeface="Calibri"/>
              <a:cs typeface="Calibri"/>
              <a:sym typeface="Calibri"/>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Letter of appreciation</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CMC letter</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Sticker</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21 May FRO sends out e-invite to service member spouses.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21 May finalize SOE For Graduation, publish FRAGO. </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22 May Graduation Practice  @ 0800 place Binder Chapel.</a:t>
            </a:r>
            <a:endParaRPr b="0" i="0" sz="2800" u="none" cap="none" strike="noStrik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cxnSp>
        <p:nvCxnSpPr>
          <p:cNvPr id="126" name="Google Shape;126;p18"/>
          <p:cNvCxnSpPr/>
          <p:nvPr/>
        </p:nvCxnSpPr>
        <p:spPr>
          <a:xfrm>
            <a:off x="0" y="990600"/>
            <a:ext cx="7848600" cy="0"/>
          </a:xfrm>
          <a:prstGeom prst="straightConnector1">
            <a:avLst/>
          </a:prstGeom>
          <a:noFill/>
          <a:ln cap="flat" cmpd="sng" w="25400">
            <a:solidFill>
              <a:srgbClr val="FF0000"/>
            </a:solidFill>
            <a:prstDash val="solid"/>
            <a:round/>
            <a:headEnd len="sm" w="sm" type="none"/>
            <a:tailEnd len="sm" w="sm" type="none"/>
          </a:ln>
        </p:spPr>
      </p:cxnSp>
      <p:pic>
        <p:nvPicPr>
          <p:cNvPr descr="http://www.marineparents.com/units/logos/76.jpg" id="127" name="Google Shape;127;p18"/>
          <p:cNvPicPr preferRelativeResize="0"/>
          <p:nvPr/>
        </p:nvPicPr>
        <p:blipFill rotWithShape="1">
          <a:blip r:embed="rId3">
            <a:alphaModFix/>
          </a:blip>
          <a:srcRect b="0" l="0" r="0" t="0"/>
          <a:stretch/>
        </p:blipFill>
        <p:spPr>
          <a:xfrm>
            <a:off x="8001000" y="65318"/>
            <a:ext cx="1084021" cy="107768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Ceremony</a:t>
            </a:r>
            <a:endParaRPr b="0" i="0" sz="4400" u="none" cap="none" strike="noStrike">
              <a:solidFill>
                <a:schemeClr val="dk1"/>
              </a:solidFill>
              <a:latin typeface="Calibri"/>
              <a:ea typeface="Calibri"/>
              <a:cs typeface="Calibri"/>
              <a:sym typeface="Calibri"/>
            </a:endParaRPr>
          </a:p>
        </p:txBody>
      </p:sp>
      <p:sp>
        <p:nvSpPr>
          <p:cNvPr id="133" name="Google Shape;133;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23 May Ceremony </a:t>
            </a:r>
            <a:endParaRPr b="0" i="0" sz="1960" u="none" cap="none" strike="noStrike">
              <a:solidFill>
                <a:schemeClr val="dk1"/>
              </a:solidFill>
              <a:latin typeface="Calibri"/>
              <a:ea typeface="Calibri"/>
              <a:cs typeface="Calibri"/>
              <a:sym typeface="Calibri"/>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Location: Binder Chapel (reserved)</a:t>
            </a:r>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Date (23 May @ 1330)</a:t>
            </a:r>
            <a:endParaRPr/>
          </a:p>
          <a:p>
            <a:pPr indent="-342900" lvl="0" marL="342900" marR="0" rtl="0" algn="l">
              <a:lnSpc>
                <a:spcPct val="80000"/>
              </a:lnSpc>
              <a:spcBef>
                <a:spcPts val="448"/>
              </a:spcBef>
              <a:spcAft>
                <a:spcPts val="0"/>
              </a:spcAft>
              <a:buClr>
                <a:schemeClr val="dk1"/>
              </a:buClr>
              <a:buSzPts val="2240"/>
              <a:buFont typeface="Arial"/>
              <a:buChar char="•"/>
            </a:pPr>
            <a:r>
              <a:rPr b="0" i="0" lang="en-US" sz="2240" u="none" cap="none" strike="noStrike">
                <a:solidFill>
                  <a:schemeClr val="dk1"/>
                </a:solidFill>
                <a:latin typeface="Calibri"/>
                <a:ea typeface="Calibri"/>
                <a:cs typeface="Calibri"/>
                <a:sym typeface="Calibri"/>
              </a:rPr>
              <a:t>1325</a:t>
            </a:r>
            <a:endParaRPr b="0" i="0" sz="2240" u="none" cap="none" strike="noStrike">
              <a:solidFill>
                <a:schemeClr val="dk1"/>
              </a:solidFill>
              <a:latin typeface="Calibri"/>
              <a:ea typeface="Calibri"/>
              <a:cs typeface="Calibri"/>
              <a:sym typeface="Calibri"/>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Narrator  (Cpl Hayes Ammo Company): Please take your seats the ceremony is about to begin</a:t>
            </a:r>
            <a:endParaRPr/>
          </a:p>
          <a:p>
            <a:pPr indent="-342900" lvl="0" marL="342900" marR="0" rtl="0" algn="l">
              <a:lnSpc>
                <a:spcPct val="80000"/>
              </a:lnSpc>
              <a:spcBef>
                <a:spcPts val="448"/>
              </a:spcBef>
              <a:spcAft>
                <a:spcPts val="0"/>
              </a:spcAft>
              <a:buClr>
                <a:schemeClr val="dk1"/>
              </a:buClr>
              <a:buSzPts val="2240"/>
              <a:buFont typeface="Arial"/>
              <a:buChar char="•"/>
            </a:pPr>
            <a:r>
              <a:rPr b="0" i="0" lang="en-US" sz="2240" u="none" cap="none" strike="noStrike">
                <a:solidFill>
                  <a:schemeClr val="dk1"/>
                </a:solidFill>
                <a:latin typeface="Calibri"/>
                <a:ea typeface="Calibri"/>
                <a:cs typeface="Calibri"/>
                <a:sym typeface="Calibri"/>
              </a:rPr>
              <a:t>1330</a:t>
            </a:r>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Ceremony begins</a:t>
            </a:r>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Motivational Video (8 minutes)</a:t>
            </a:r>
            <a:endParaRPr b="0" i="0" sz="1960" u="none" cap="none" strike="noStrike">
              <a:solidFill>
                <a:schemeClr val="dk1"/>
              </a:solidFill>
              <a:latin typeface="Calibri"/>
              <a:ea typeface="Calibri"/>
              <a:cs typeface="Calibri"/>
              <a:sym typeface="Calibri"/>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Invocation (Chaplain Earl)</a:t>
            </a:r>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National Anthem </a:t>
            </a:r>
            <a:endParaRPr b="0" i="0" sz="1960" u="none" cap="none" strike="noStrike">
              <a:solidFill>
                <a:schemeClr val="dk1"/>
              </a:solidFill>
              <a:latin typeface="Calibri"/>
              <a:ea typeface="Calibri"/>
              <a:cs typeface="Calibri"/>
              <a:sym typeface="Calibri"/>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Commanding Officer Remarks (Commanding Officer)</a:t>
            </a:r>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Presentation of certificates (Co and SgtMaj)</a:t>
            </a:r>
            <a:endParaRPr b="0" i="0" sz="1960" u="none" cap="none" strike="noStrike">
              <a:solidFill>
                <a:schemeClr val="dk1"/>
              </a:solidFill>
              <a:latin typeface="Calibri"/>
              <a:ea typeface="Calibri"/>
              <a:cs typeface="Calibri"/>
              <a:sym typeface="Calibri"/>
            </a:endParaRPr>
          </a:p>
          <a:p>
            <a:pPr indent="-285750" lvl="1" marL="742950" marR="0" rtl="0" algn="l">
              <a:lnSpc>
                <a:spcPct val="80000"/>
              </a:lnSpc>
              <a:spcBef>
                <a:spcPts val="392"/>
              </a:spcBef>
              <a:spcAft>
                <a:spcPts val="0"/>
              </a:spcAft>
              <a:buClr>
                <a:schemeClr val="dk1"/>
              </a:buClr>
              <a:buSzPts val="1960"/>
              <a:buFont typeface="Arial"/>
              <a:buChar char="–"/>
            </a:pPr>
            <a:r>
              <a:rPr b="0" i="0" lang="en-US" sz="1960" u="none" cap="none" strike="noStrike">
                <a:solidFill>
                  <a:schemeClr val="dk1"/>
                </a:solidFill>
                <a:latin typeface="Calibri"/>
                <a:ea typeface="Calibri"/>
                <a:cs typeface="Calibri"/>
                <a:sym typeface="Calibri"/>
              </a:rPr>
              <a:t>Refreshments (FRO)</a:t>
            </a:r>
            <a:endParaRPr/>
          </a:p>
          <a:p>
            <a:pPr indent="-200660" lvl="0" marL="342900" marR="0" rtl="0" algn="l">
              <a:lnSpc>
                <a:spcPct val="80000"/>
              </a:lnSpc>
              <a:spcBef>
                <a:spcPts val="448"/>
              </a:spcBef>
              <a:spcAft>
                <a:spcPts val="0"/>
              </a:spcAft>
              <a:buClr>
                <a:schemeClr val="dk1"/>
              </a:buClr>
              <a:buSzPts val="2240"/>
              <a:buFont typeface="Arial"/>
              <a:buNone/>
            </a:pPr>
            <a:r>
              <a:t/>
            </a:r>
            <a:endParaRPr b="0" i="0" sz="2240" u="none" cap="none" strike="noStrike">
              <a:solidFill>
                <a:schemeClr val="dk1"/>
              </a:solidFill>
              <a:latin typeface="Calibri"/>
              <a:ea typeface="Calibri"/>
              <a:cs typeface="Calibri"/>
              <a:sym typeface="Calibri"/>
            </a:endParaRPr>
          </a:p>
        </p:txBody>
      </p:sp>
      <p:cxnSp>
        <p:nvCxnSpPr>
          <p:cNvPr id="134" name="Google Shape;134;p19"/>
          <p:cNvCxnSpPr/>
          <p:nvPr/>
        </p:nvCxnSpPr>
        <p:spPr>
          <a:xfrm>
            <a:off x="0" y="1219200"/>
            <a:ext cx="7848600" cy="0"/>
          </a:xfrm>
          <a:prstGeom prst="straightConnector1">
            <a:avLst/>
          </a:prstGeom>
          <a:noFill/>
          <a:ln cap="flat" cmpd="sng" w="25400">
            <a:solidFill>
              <a:srgbClr val="FF0000"/>
            </a:solidFill>
            <a:prstDash val="solid"/>
            <a:round/>
            <a:headEnd len="sm" w="sm" type="none"/>
            <a:tailEnd len="sm" w="sm" type="none"/>
          </a:ln>
        </p:spPr>
      </p:cxnSp>
      <p:pic>
        <p:nvPicPr>
          <p:cNvPr descr="http://www.marineparents.com/units/logos/76.jpg" id="135" name="Google Shape;135;p19"/>
          <p:cNvPicPr preferRelativeResize="0"/>
          <p:nvPr/>
        </p:nvPicPr>
        <p:blipFill rotWithShape="1">
          <a:blip r:embed="rId3">
            <a:alphaModFix/>
          </a:blip>
          <a:srcRect b="0" l="0" r="0" t="0"/>
          <a:stretch/>
        </p:blipFill>
        <p:spPr>
          <a:xfrm>
            <a:off x="8001000" y="65318"/>
            <a:ext cx="1084021" cy="107768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Certificates</a:t>
            </a:r>
            <a:endParaRPr b="0" i="0" sz="4400" u="none" cap="none" strike="noStrike">
              <a:solidFill>
                <a:schemeClr val="dk1"/>
              </a:solidFill>
              <a:latin typeface="Calibri"/>
              <a:ea typeface="Calibri"/>
              <a:cs typeface="Calibri"/>
              <a:sym typeface="Calibri"/>
            </a:endParaRPr>
          </a:p>
        </p:txBody>
      </p:sp>
      <p:pic>
        <p:nvPicPr>
          <p:cNvPr id="141" name="Google Shape;141;p20"/>
          <p:cNvPicPr preferRelativeResize="0"/>
          <p:nvPr/>
        </p:nvPicPr>
        <p:blipFill rotWithShape="1">
          <a:blip r:embed="rId3">
            <a:alphaModFix/>
          </a:blip>
          <a:srcRect b="0" l="0" r="0" t="0"/>
          <a:stretch/>
        </p:blipFill>
        <p:spPr>
          <a:xfrm>
            <a:off x="228600" y="2133600"/>
            <a:ext cx="4114800" cy="4572000"/>
          </a:xfrm>
          <a:prstGeom prst="rect">
            <a:avLst/>
          </a:prstGeom>
          <a:noFill/>
          <a:ln>
            <a:noFill/>
          </a:ln>
        </p:spPr>
      </p:pic>
      <p:pic>
        <p:nvPicPr>
          <p:cNvPr id="142" name="Google Shape;142;p20"/>
          <p:cNvPicPr preferRelativeResize="0"/>
          <p:nvPr/>
        </p:nvPicPr>
        <p:blipFill rotWithShape="1">
          <a:blip r:embed="rId4">
            <a:alphaModFix/>
          </a:blip>
          <a:srcRect b="0" l="0" r="0" t="0"/>
          <a:stretch/>
        </p:blipFill>
        <p:spPr>
          <a:xfrm>
            <a:off x="5029200" y="1981200"/>
            <a:ext cx="3886200" cy="4724400"/>
          </a:xfrm>
          <a:prstGeom prst="rect">
            <a:avLst/>
          </a:prstGeom>
          <a:noFill/>
          <a:ln>
            <a:noFill/>
          </a:ln>
        </p:spPr>
      </p:pic>
      <p:cxnSp>
        <p:nvCxnSpPr>
          <p:cNvPr id="143" name="Google Shape;143;p20"/>
          <p:cNvCxnSpPr/>
          <p:nvPr/>
        </p:nvCxnSpPr>
        <p:spPr>
          <a:xfrm>
            <a:off x="4648200" y="1752600"/>
            <a:ext cx="0" cy="4953000"/>
          </a:xfrm>
          <a:prstGeom prst="straightConnector1">
            <a:avLst/>
          </a:prstGeom>
          <a:noFill/>
          <a:ln cap="flat" cmpd="sng" w="25400">
            <a:solidFill>
              <a:schemeClr val="dk1"/>
            </a:solidFill>
            <a:prstDash val="solid"/>
            <a:round/>
            <a:headEnd len="sm" w="sm" type="none"/>
            <a:tailEnd len="sm" w="sm" type="none"/>
          </a:ln>
        </p:spPr>
      </p:cxnSp>
      <p:cxnSp>
        <p:nvCxnSpPr>
          <p:cNvPr id="144" name="Google Shape;144;p20"/>
          <p:cNvCxnSpPr/>
          <p:nvPr/>
        </p:nvCxnSpPr>
        <p:spPr>
          <a:xfrm>
            <a:off x="0" y="1219200"/>
            <a:ext cx="7848600" cy="0"/>
          </a:xfrm>
          <a:prstGeom prst="straightConnector1">
            <a:avLst/>
          </a:prstGeom>
          <a:noFill/>
          <a:ln cap="flat" cmpd="sng" w="25400">
            <a:solidFill>
              <a:srgbClr val="FF0000"/>
            </a:solidFill>
            <a:prstDash val="solid"/>
            <a:round/>
            <a:headEnd len="sm" w="sm" type="none"/>
            <a:tailEnd len="sm" w="sm" type="none"/>
          </a:ln>
        </p:spPr>
      </p:cxnSp>
      <p:pic>
        <p:nvPicPr>
          <p:cNvPr descr="http://www.marineparents.com/units/logos/76.jpg" id="145" name="Google Shape;145;p20"/>
          <p:cNvPicPr preferRelativeResize="0"/>
          <p:nvPr/>
        </p:nvPicPr>
        <p:blipFill rotWithShape="1">
          <a:blip r:embed="rId5">
            <a:alphaModFix/>
          </a:blip>
          <a:srcRect b="0" l="0" r="0" t="0"/>
          <a:stretch/>
        </p:blipFill>
        <p:spPr>
          <a:xfrm>
            <a:off x="8001000" y="65318"/>
            <a:ext cx="1084021" cy="1077682"/>
          </a:xfrm>
          <a:prstGeom prst="rect">
            <a:avLst/>
          </a:prstGeom>
          <a:noFill/>
          <a:ln>
            <a:noFill/>
          </a:ln>
        </p:spPr>
      </p:pic>
      <p:sp>
        <p:nvSpPr>
          <p:cNvPr id="146" name="Google Shape;146;p20"/>
          <p:cNvSpPr txBox="1"/>
          <p:nvPr/>
        </p:nvSpPr>
        <p:spPr>
          <a:xfrm>
            <a:off x="1503350" y="1417714"/>
            <a:ext cx="1565300"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en-US" sz="2400">
                <a:solidFill>
                  <a:schemeClr val="dk1"/>
                </a:solidFill>
                <a:latin typeface="Calibri"/>
                <a:ea typeface="Calibri"/>
                <a:cs typeface="Calibri"/>
                <a:sym typeface="Calibri"/>
              </a:rPr>
              <a:t>CMC Letter</a:t>
            </a:r>
            <a:endParaRPr i="1" sz="2400">
              <a:solidFill>
                <a:schemeClr val="dk1"/>
              </a:solidFill>
              <a:latin typeface="Calibri"/>
              <a:ea typeface="Calibri"/>
              <a:cs typeface="Calibri"/>
              <a:sym typeface="Calibri"/>
            </a:endParaRPr>
          </a:p>
        </p:txBody>
      </p:sp>
      <p:sp>
        <p:nvSpPr>
          <p:cNvPr id="147" name="Google Shape;147;p20"/>
          <p:cNvSpPr txBox="1"/>
          <p:nvPr/>
        </p:nvSpPr>
        <p:spPr>
          <a:xfrm>
            <a:off x="5203867" y="1418963"/>
            <a:ext cx="3536866"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en-US" sz="2400">
                <a:solidFill>
                  <a:schemeClr val="dk1"/>
                </a:solidFill>
                <a:latin typeface="Calibri"/>
                <a:ea typeface="Calibri"/>
                <a:cs typeface="Calibri"/>
                <a:sym typeface="Calibri"/>
              </a:rPr>
              <a:t>Certificate of Appreciation </a:t>
            </a:r>
            <a:endParaRPr i="1" sz="24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pic>
        <p:nvPicPr>
          <p:cNvPr id="152" name="Google Shape;152;p21"/>
          <p:cNvPicPr preferRelativeResize="0"/>
          <p:nvPr>
            <p:ph idx="1" type="body"/>
          </p:nvPr>
        </p:nvPicPr>
        <p:blipFill rotWithShape="1">
          <a:blip r:embed="rId3">
            <a:alphaModFix/>
          </a:blip>
          <a:srcRect b="0" l="0" r="0" t="0"/>
          <a:stretch/>
        </p:blipFill>
        <p:spPr>
          <a:xfrm>
            <a:off x="2428550" y="1371600"/>
            <a:ext cx="4353249" cy="4114800"/>
          </a:xfrm>
          <a:prstGeom prst="rect">
            <a:avLst/>
          </a:prstGeom>
          <a:noFill/>
          <a:ln>
            <a:noFill/>
          </a:ln>
        </p:spPr>
      </p:pic>
      <p:sp>
        <p:nvSpPr>
          <p:cNvPr id="153" name="Google Shape;153;p21"/>
          <p:cNvSpPr txBox="1"/>
          <p:nvPr/>
        </p:nvSpPr>
        <p:spPr>
          <a:xfrm>
            <a:off x="474690" y="2711969"/>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FF0000"/>
              </a:buClr>
              <a:buSzPts val="7200"/>
              <a:buFont typeface="Calibri"/>
              <a:buNone/>
            </a:pPr>
            <a:r>
              <a:rPr lang="en-US" sz="7200">
                <a:solidFill>
                  <a:srgbClr val="FF0000"/>
                </a:solidFill>
                <a:latin typeface="Calibri"/>
                <a:ea typeface="Calibri"/>
                <a:cs typeface="Calibri"/>
                <a:sym typeface="Calibri"/>
              </a:rPr>
              <a:t>Questions?</a:t>
            </a:r>
            <a:endParaRPr sz="7200">
              <a:solidFill>
                <a:srgbClr val="FF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