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9144000"/>
  <p:notesSz cx="6858000" cy="9144000"/>
  <p:embeddedFontLst>
    <p:embeddedFont>
      <p:font typeface="Arial Narrow"/>
      <p:regular r:id="rId29"/>
      <p:bold r:id="rId30"/>
      <p:italic r:id="rId31"/>
      <p:boldItalic r:id="rId32"/>
    </p:embeddedFont>
    <p:embeddedFont>
      <p:font typeface="Source Sans Pro"/>
      <p:regular r:id="rId33"/>
      <p:bold r:id="rId34"/>
      <p:italic r:id="rId35"/>
      <p:boldItalic r:id="rId36"/>
    </p:embeddedFont>
    <p:embeddedFont>
      <p:font typeface="Century Gothic"/>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8FDF79C-039F-4EAF-A15E-9DA470980B47}">
  <a:tblStyle styleId="{D8FDF79C-039F-4EAF-A15E-9DA470980B47}" styleName="Table_0">
    <a:wholeTbl>
      <a:tcTxStyle b="off" i="off">
        <a:font>
          <a:latin typeface="Franklin Gothic Book"/>
          <a:ea typeface="Franklin Gothic Book"/>
          <a:cs typeface="Franklin Gothic Book"/>
        </a:font>
        <a:schemeClr val="dk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chemeClr val="accent1"/>
              </a:solidFill>
              <a:prstDash val="solid"/>
              <a:round/>
              <a:headEnd len="sm" w="sm" type="none"/>
              <a:tailEnd len="sm" w="sm" type="none"/>
            </a:ln>
          </a:insideV>
        </a:tcBdr>
        <a:fill>
          <a:solidFill>
            <a:srgbClr val="FFFFFF">
              <a:alpha val="0"/>
            </a:srgbClr>
          </a:solidFill>
        </a:fill>
      </a:tcStyle>
    </a:wholeTbl>
    <a:band1H>
      <a:tcTxStyle/>
      <a:tcStyle>
        <a:fill>
          <a:solidFill>
            <a:schemeClr val="accent1">
              <a:alpha val="40000"/>
            </a:schemeClr>
          </a:solidFill>
        </a:fill>
      </a:tcStyle>
    </a:band1H>
    <a:band2H>
      <a:tcTxStyle/>
    </a:band2H>
    <a:band1V>
      <a:tcTxStyle/>
      <a:tcStyle>
        <a:tcBdr>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tcBdr>
        <a:fill>
          <a:solidFill>
            <a:schemeClr val="accent1">
              <a:alpha val="40000"/>
            </a:schemeClr>
          </a:solidFill>
        </a:fill>
      </a:tcStyle>
    </a:band1V>
    <a:band2V>
      <a:tcTxStyle/>
    </a:band2V>
    <a:lastCol>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n" i="off">
        <a:font>
          <a:latin typeface="Franklin Gothic Book"/>
          <a:ea typeface="Franklin Gothic Book"/>
          <a:cs typeface="Franklin Gothic Book"/>
        </a:font>
        <a:schemeClr val="lt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1"/>
          </a:solidFill>
        </a:fill>
      </a:tcStyle>
    </a:firstRow>
    <a:neCell>
      <a:tcTxStyle/>
    </a:neCell>
    <a:nwCell>
      <a:tcTxStyle/>
    </a:nwCell>
  </a:tblStyle>
  <a:tblStyle styleId="{55255B10-C32B-4647-8177-9D53A9CAAAE0}"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rialNarrow-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ialNarrow-italic.fntdata"/><Relationship Id="rId30" Type="http://schemas.openxmlformats.org/officeDocument/2006/relationships/font" Target="fonts/ArialNarrow-bold.fntdata"/><Relationship Id="rId11" Type="http://schemas.openxmlformats.org/officeDocument/2006/relationships/slide" Target="slides/slide5.xml"/><Relationship Id="rId33" Type="http://schemas.openxmlformats.org/officeDocument/2006/relationships/font" Target="fonts/SourceSansPro-regular.fntdata"/><Relationship Id="rId10" Type="http://schemas.openxmlformats.org/officeDocument/2006/relationships/slide" Target="slides/slide4.xml"/><Relationship Id="rId32" Type="http://schemas.openxmlformats.org/officeDocument/2006/relationships/font" Target="fonts/ArialNarrow-boldItalic.fntdata"/><Relationship Id="rId13" Type="http://schemas.openxmlformats.org/officeDocument/2006/relationships/slide" Target="slides/slide7.xml"/><Relationship Id="rId35" Type="http://schemas.openxmlformats.org/officeDocument/2006/relationships/font" Target="fonts/SourceSansPro-italic.fntdata"/><Relationship Id="rId12" Type="http://schemas.openxmlformats.org/officeDocument/2006/relationships/slide" Target="slides/slide6.xml"/><Relationship Id="rId34" Type="http://schemas.openxmlformats.org/officeDocument/2006/relationships/font" Target="fonts/SourceSansPro-bold.fntdata"/><Relationship Id="rId15" Type="http://schemas.openxmlformats.org/officeDocument/2006/relationships/slide" Target="slides/slide9.xml"/><Relationship Id="rId37" Type="http://schemas.openxmlformats.org/officeDocument/2006/relationships/font" Target="fonts/CenturyGothic-regular.fntdata"/><Relationship Id="rId14" Type="http://schemas.openxmlformats.org/officeDocument/2006/relationships/slide" Target="slides/slide8.xml"/><Relationship Id="rId36" Type="http://schemas.openxmlformats.org/officeDocument/2006/relationships/font" Target="fonts/SourceSansPro-boldItalic.fntdata"/><Relationship Id="rId17" Type="http://schemas.openxmlformats.org/officeDocument/2006/relationships/slide" Target="slides/slide11.xml"/><Relationship Id="rId39" Type="http://schemas.openxmlformats.org/officeDocument/2006/relationships/font" Target="fonts/CenturyGothic-italic.fntdata"/><Relationship Id="rId16" Type="http://schemas.openxmlformats.org/officeDocument/2006/relationships/slide" Target="slides/slide10.xml"/><Relationship Id="rId38" Type="http://schemas.openxmlformats.org/officeDocument/2006/relationships/font" Target="fonts/CenturyGothic-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 name="Shape 34"/>
        <p:cNvGrpSpPr/>
        <p:nvPr/>
      </p:nvGrpSpPr>
      <p:grpSpPr>
        <a:xfrm>
          <a:off x="0" y="0"/>
          <a:ext cx="0" cy="0"/>
          <a:chOff x="0" y="0"/>
          <a:chExt cx="0" cy="0"/>
        </a:xfrm>
      </p:grpSpPr>
      <p:sp>
        <p:nvSpPr>
          <p:cNvPr id="35" name="Google Shape;3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 name="Google Shape;3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1:</a:t>
            </a:r>
            <a:endParaRPr/>
          </a:p>
          <a:p>
            <a:pPr indent="0" lvl="0" marL="0" marR="0" rtl="0" algn="l">
              <a:lnSpc>
                <a:spcPct val="100000"/>
              </a:lnSpc>
              <a:spcBef>
                <a:spcPts val="36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2000"/>
              <a:buFont typeface="Calibri"/>
              <a:buNone/>
            </a:pPr>
            <a:r>
              <a:rPr b="1" i="0" lang="en-US" sz="2000" u="none" cap="none" strike="noStrike">
                <a:solidFill>
                  <a:schemeClr val="dk1"/>
                </a:solidFill>
                <a:latin typeface="Calibri"/>
                <a:ea typeface="Calibri"/>
                <a:cs typeface="Calibri"/>
                <a:sym typeface="Calibri"/>
              </a:rPr>
              <a:t>THIS CLASS IS FOR INFORMATIONAL PURPOSES ONLY TO GIVE YOUR MARINES A BRIEF OVERVIEW. FOR DETAILED AND EXPERIENCED FINANCIAL INFORMATION REFER TO YOUR UNIT’S COMMAND FINANCIAL SPECIALIST (CFS) AND YOUR BASE PROFESSIONAL FINANCIAL MANAGER (PFM); ADHERE TO MARADMIN 061/13 PERSONAL FINANCIAL MANAGEMENT EDUCATION PROVIDED BY NON-FEDERAL ENTITIES” FOR GUIDANCE.  </a:t>
            </a:r>
            <a:endParaRPr/>
          </a:p>
        </p:txBody>
      </p:sp>
      <p:sp>
        <p:nvSpPr>
          <p:cNvPr id="37" name="Google Shape;3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10:</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A certificate of deposit (CD) is a deposit of a fixed sum of money for a fixed period of time.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Safety: </a:t>
            </a:r>
            <a:r>
              <a:rPr b="0" i="0" lang="en-US" sz="1200" u="none" cap="none" strike="noStrike">
                <a:solidFill>
                  <a:schemeClr val="dk1"/>
                </a:solidFill>
                <a:latin typeface="Calibri"/>
                <a:ea typeface="Calibri"/>
                <a:cs typeface="Calibri"/>
                <a:sym typeface="Calibri"/>
              </a:rPr>
              <a:t>Guaranteed up to $250,000 if federally insured.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Liquidity: </a:t>
            </a:r>
            <a:r>
              <a:rPr b="0" i="0" lang="en-US" sz="1200" u="none" cap="none" strike="noStrike">
                <a:solidFill>
                  <a:schemeClr val="dk1"/>
                </a:solidFill>
                <a:latin typeface="Calibri"/>
                <a:ea typeface="Calibri"/>
                <a:cs typeface="Calibri"/>
                <a:sym typeface="Calibri"/>
              </a:rPr>
              <a:t>Funds are invested for a fixed period, usually six months to five years. CDs may be liquidated at any time, but if it is before the maturity date, some interest may be forfeited.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Yield: </a:t>
            </a:r>
            <a:r>
              <a:rPr b="0" i="0" lang="en-US" sz="1200" u="none" cap="none" strike="noStrike">
                <a:solidFill>
                  <a:schemeClr val="dk1"/>
                </a:solidFill>
                <a:latin typeface="Calibri"/>
                <a:ea typeface="Calibri"/>
                <a:cs typeface="Calibri"/>
                <a:sym typeface="Calibri"/>
              </a:rPr>
              <a:t>Higher than savings deposits; the longer the term, the higher the yield. </a:t>
            </a:r>
            <a:r>
              <a:rPr b="1" i="0" lang="en-US" sz="1200" u="none" cap="none" strike="noStrike">
                <a:solidFill>
                  <a:schemeClr val="dk1"/>
                </a:solidFill>
                <a:latin typeface="Calibri"/>
                <a:ea typeface="Calibri"/>
                <a:cs typeface="Calibri"/>
                <a:sym typeface="Calibri"/>
              </a:rPr>
              <a:t>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95" name="Google Shape;195;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11:</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Money market accounts are interest-earning savings accounts offered by FDIC-insured institutions, with limited transaction privileges. </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Safety: </a:t>
            </a:r>
            <a:r>
              <a:rPr b="0" i="0" lang="en-US" sz="1200" u="none" cap="none" strike="noStrike">
                <a:solidFill>
                  <a:schemeClr val="dk1"/>
                </a:solidFill>
                <a:latin typeface="Calibri"/>
                <a:ea typeface="Calibri"/>
                <a:cs typeface="Calibri"/>
                <a:sym typeface="Calibri"/>
              </a:rPr>
              <a:t>Safe but may not be federally insured, depending on where the account is maintained. A money market deposit account at a bank or credit union should be insured up to $250,000 per account. A money market account held at a brokerage or through a mutual fund typically will not be insured. </a:t>
            </a:r>
            <a:endParaRPr/>
          </a:p>
          <a:p>
            <a:pPr indent="0" lvl="0" marL="0" marR="0" rtl="0" algn="l">
              <a:lnSpc>
                <a:spcPct val="90000"/>
              </a:lnSpc>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Liquidity: </a:t>
            </a:r>
            <a:r>
              <a:rPr b="0" i="0" lang="en-US" sz="1200" u="none" cap="none" strike="noStrike">
                <a:solidFill>
                  <a:schemeClr val="dk1"/>
                </a:solidFill>
                <a:latin typeface="Calibri"/>
                <a:ea typeface="Calibri"/>
                <a:cs typeface="Calibri"/>
                <a:sym typeface="Calibri"/>
              </a:rPr>
              <a:t>Money market accounts may have a large minimum deposit required, a required minimum balance, fees for withdrawals, and/or limited check-writing privileges. Restrictions follow the same regulation governing savings account withdrawals, which limits the number of withdrawals and/or transfers that may be made from a savings account by telephone/PC transfer, pre-authorized transfer, or debit card. You are limited to six withdrawals and/or transfers from your savings account each monthly statement cycle by pre-authorized transfer, or telephone/PC transfer (including bill payments). And, if the account permits transfers by debit card, no more than three of the six limited transfers may be by check or debit card. </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Yield: </a:t>
            </a:r>
            <a:r>
              <a:rPr b="0" i="0" lang="en-US" sz="1200" u="none" cap="none" strike="noStrike">
                <a:solidFill>
                  <a:schemeClr val="dk1"/>
                </a:solidFill>
                <a:latin typeface="Calibri"/>
                <a:ea typeface="Calibri"/>
                <a:cs typeface="Calibri"/>
                <a:sym typeface="Calibri"/>
              </a:rPr>
              <a:t>Generally low but higher than regular savings. The yield varies with changes in interest rates. Money market accounts may be attractive if rates are rising rapidly. </a:t>
            </a:r>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	</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04" name="Google Shape;204;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12:</a:t>
            </a:r>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Safety: </a:t>
            </a:r>
            <a:r>
              <a:rPr b="0" i="0" lang="en-US" sz="1200" u="none" cap="none" strike="noStrike">
                <a:solidFill>
                  <a:schemeClr val="dk1"/>
                </a:solidFill>
                <a:latin typeface="Calibri"/>
                <a:ea typeface="Calibri"/>
                <a:cs typeface="Calibri"/>
                <a:sym typeface="Calibri"/>
              </a:rPr>
              <a:t>Guaranteed by the U.S. Treasury. </a:t>
            </a:r>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Liquidity: </a:t>
            </a:r>
            <a:r>
              <a:rPr b="0" i="0" lang="en-US" sz="1200" u="none" cap="none" strike="noStrike">
                <a:solidFill>
                  <a:schemeClr val="dk1"/>
                </a:solidFill>
                <a:latin typeface="Calibri"/>
                <a:ea typeface="Calibri"/>
                <a:cs typeface="Calibri"/>
                <a:sym typeface="Calibri"/>
              </a:rPr>
              <a:t>Can be redeemed after 12 months but subject to a three-month interest penalty if held for less than five years. </a:t>
            </a:r>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Yield: </a:t>
            </a:r>
            <a:r>
              <a:rPr b="0" i="0" lang="en-US" sz="1200" u="none" cap="none" strike="noStrike">
                <a:solidFill>
                  <a:schemeClr val="dk1"/>
                </a:solidFill>
                <a:latin typeface="Calibri"/>
                <a:ea typeface="Calibri"/>
                <a:cs typeface="Calibri"/>
                <a:sym typeface="Calibri"/>
              </a:rPr>
              <a:t>A fixed rate of return determined twice a year. </a:t>
            </a:r>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Series EE bonds are an easy, convenient and disciplined way to begin your investing. The S-L-Y trade-off is that the yield is relatively low. If you are going to invest in savings bonds, make it a part of your investment plan but not all of it.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13" name="Google Shape;213;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13:</a:t>
            </a:r>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Safety: </a:t>
            </a:r>
            <a:r>
              <a:rPr b="0" i="0" lang="en-US" sz="1200" u="none" cap="none" strike="noStrike">
                <a:solidFill>
                  <a:schemeClr val="dk1"/>
                </a:solidFill>
                <a:latin typeface="Calibri"/>
                <a:ea typeface="Calibri"/>
                <a:cs typeface="Calibri"/>
                <a:sym typeface="Calibri"/>
              </a:rPr>
              <a:t>Guaranteed by the U.S. Treasury. </a:t>
            </a:r>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Liquidity: </a:t>
            </a:r>
            <a:r>
              <a:rPr b="0" i="0" lang="en-US" sz="1200" u="none" cap="none" strike="noStrike">
                <a:solidFill>
                  <a:schemeClr val="dk1"/>
                </a:solidFill>
                <a:latin typeface="Calibri"/>
                <a:ea typeface="Calibri"/>
                <a:cs typeface="Calibri"/>
                <a:sym typeface="Calibri"/>
              </a:rPr>
              <a:t>Can be redeemed after 12 months but subject to a three-month interest penalty if held for less than five years. </a:t>
            </a:r>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Yield for Series I Bonds: </a:t>
            </a:r>
            <a:r>
              <a:rPr b="0" i="0" lang="en-US" sz="1200" u="none" cap="none" strike="noStrike">
                <a:solidFill>
                  <a:schemeClr val="dk1"/>
                </a:solidFill>
                <a:latin typeface="Calibri"/>
                <a:ea typeface="Calibri"/>
                <a:cs typeface="Calibri"/>
                <a:sym typeface="Calibri"/>
              </a:rPr>
              <a:t>Yield is indexed for inflation and has two parts: a fixed rate of return and a variable, semi-annual inflation rate. </a:t>
            </a:r>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Like Series EE bonds, Series I bonds are an easy, convenient and disciplined way to begin investing. The S-L-Y trade-off is that the yield is relatively low. 	</a:t>
            </a:r>
            <a:endParaRPr/>
          </a:p>
        </p:txBody>
      </p:sp>
      <p:sp>
        <p:nvSpPr>
          <p:cNvPr id="221" name="Google Shape;221;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14:</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How does investing differ from savings? They differ in the time frame in which the money is needed; in the higher risk associated with investment vehicles; in the effect of inflation and taxes on investment earnings; and in the significant effect of compound interest and time.</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As discussed earlier, it is most appropriate to use savings vehicles for short-term financial goals — money to be used in five years or less. If the money is needed for a goal in five or more years, investment vehicles that offer the potential for a higher yield are the best option. This is because in the short term, money that is placed in investments is subject to market fluctuations, and the investor has a higher risk of losing money. The longer your investment horizon (the distance from making the investment to using the investment), the better your ability to lower some of the risk of market fluctuations.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p:txBody>
      </p:sp>
      <p:sp>
        <p:nvSpPr>
          <p:cNvPr id="229" name="Google Shape;229;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020"/>
              <a:buFont typeface="Calibri"/>
              <a:buNone/>
            </a:pPr>
            <a:r>
              <a:rPr b="1" i="0" lang="en-US" sz="1020" u="none" cap="none" strike="noStrike">
                <a:solidFill>
                  <a:schemeClr val="dk1"/>
                </a:solidFill>
                <a:latin typeface="Calibri"/>
                <a:ea typeface="Calibri"/>
                <a:cs typeface="Calibri"/>
                <a:sym typeface="Calibri"/>
              </a:rPr>
              <a:t>Slide 15:</a:t>
            </a:r>
            <a:endParaRPr/>
          </a:p>
          <a:p>
            <a:pPr indent="0" lvl="0" marL="0" marR="0" rtl="0" algn="l">
              <a:lnSpc>
                <a:spcPct val="90000"/>
              </a:lnSpc>
              <a:spcBef>
                <a:spcPts val="306"/>
              </a:spcBef>
              <a:spcAft>
                <a:spcPts val="0"/>
              </a:spcAft>
              <a:buNone/>
            </a:pPr>
            <a:r>
              <a:t/>
            </a:r>
            <a:endParaRPr b="1" i="0" sz="1020" u="none" cap="none" strike="noStrike">
              <a:solidFill>
                <a:schemeClr val="dk1"/>
              </a:solidFill>
              <a:latin typeface="Calibri"/>
              <a:ea typeface="Calibri"/>
              <a:cs typeface="Calibri"/>
              <a:sym typeface="Calibri"/>
            </a:endParaRPr>
          </a:p>
          <a:p>
            <a:pPr indent="0" lvl="0" marL="0" marR="0" rtl="0" algn="l">
              <a:lnSpc>
                <a:spcPct val="90000"/>
              </a:lnSpc>
              <a:spcBef>
                <a:spcPts val="306"/>
              </a:spcBef>
              <a:spcAft>
                <a:spcPts val="0"/>
              </a:spcAft>
              <a:buNone/>
            </a:pPr>
            <a:r>
              <a:rPr b="1" i="0" lang="en-US" sz="1020" u="none" cap="none" strike="noStrike">
                <a:solidFill>
                  <a:schemeClr val="dk1"/>
                </a:solidFill>
                <a:latin typeface="Calibri"/>
                <a:ea typeface="Calibri"/>
                <a:cs typeface="Calibri"/>
                <a:sym typeface="Calibri"/>
              </a:rPr>
              <a:t>Employer sponsored: </a:t>
            </a:r>
            <a:r>
              <a:rPr b="0" i="0" lang="en-US" sz="1020" u="none" cap="none" strike="noStrike">
                <a:solidFill>
                  <a:schemeClr val="dk1"/>
                </a:solidFill>
                <a:latin typeface="Calibri"/>
                <a:ea typeface="Calibri"/>
                <a:cs typeface="Calibri"/>
                <a:sym typeface="Calibri"/>
              </a:rPr>
              <a:t>Tax-deferred accounts can be employer sponsored such as the Thrift Savings Plan and civilian retirement plans such as a 401(k), 403(b), Savings Incentive Match Plan for Employees (SIMPLE) IRA. An immediate benefit of these accounts is that the contributions made to them are deducted from paychecks before income taxes are calculated, so taxable pay is reduced today. Another advantage to employer-sponsored plans can be matching contributions. Matching contributions are essentially free money, if offered, and you should always try to take advantage of the matching maximum. </a:t>
            </a:r>
            <a:endParaRPr/>
          </a:p>
          <a:p>
            <a:pPr indent="0" lvl="0" marL="0" marR="0" rtl="0" algn="l">
              <a:lnSpc>
                <a:spcPct val="90000"/>
              </a:lnSpc>
              <a:spcBef>
                <a:spcPts val="306"/>
              </a:spcBef>
              <a:spcAft>
                <a:spcPts val="0"/>
              </a:spcAft>
              <a:buNone/>
            </a:pPr>
            <a:r>
              <a:t/>
            </a:r>
            <a:endParaRPr b="0" i="0" sz="1020" u="none" cap="none" strike="noStrike">
              <a:solidFill>
                <a:schemeClr val="dk1"/>
              </a:solidFill>
              <a:latin typeface="Calibri"/>
              <a:ea typeface="Calibri"/>
              <a:cs typeface="Calibri"/>
              <a:sym typeface="Calibri"/>
            </a:endParaRPr>
          </a:p>
          <a:p>
            <a:pPr indent="0" lvl="0" marL="0" marR="0" rtl="0" algn="l">
              <a:lnSpc>
                <a:spcPct val="90000"/>
              </a:lnSpc>
              <a:spcBef>
                <a:spcPts val="306"/>
              </a:spcBef>
              <a:spcAft>
                <a:spcPts val="0"/>
              </a:spcAft>
              <a:buNone/>
            </a:pPr>
            <a:r>
              <a:rPr b="1" i="0" lang="en-US" sz="1020" u="none" cap="none" strike="noStrike">
                <a:solidFill>
                  <a:schemeClr val="dk1"/>
                </a:solidFill>
                <a:latin typeface="Calibri"/>
                <a:ea typeface="Calibri"/>
                <a:cs typeface="Calibri"/>
                <a:sym typeface="Calibri"/>
              </a:rPr>
              <a:t>Individually sponsored: </a:t>
            </a:r>
            <a:r>
              <a:rPr b="0" i="0" lang="en-US" sz="1020" u="none" cap="none" strike="noStrike">
                <a:solidFill>
                  <a:schemeClr val="dk1"/>
                </a:solidFill>
                <a:latin typeface="Calibri"/>
                <a:ea typeface="Calibri"/>
                <a:cs typeface="Calibri"/>
                <a:sym typeface="Calibri"/>
              </a:rPr>
              <a:t>Tax-deferred accounts can also be individually sponsored such as a Traditional IRA, Spousal IRA (same as a Traditional IRA but funded for a spouse who has little or no earned income by the spouse with earned income) and Keogh plan or Simplified Employee Pension-Individual Retirement Account (SEP-IRA) for self-employed individuals. The money earned on these types of accounts is taxed when it is withdrawn at the investor’s ordinary income tax rate at the time of withdrawal. Additionally, the withdrawal may be subject to an additional 10% penalty if you are not yet age 59 ½. </a:t>
            </a:r>
            <a:endParaRPr/>
          </a:p>
          <a:p>
            <a:pPr indent="0" lvl="0" marL="0" marR="0" rtl="0" algn="l">
              <a:lnSpc>
                <a:spcPct val="90000"/>
              </a:lnSpc>
              <a:spcBef>
                <a:spcPts val="306"/>
              </a:spcBef>
              <a:spcAft>
                <a:spcPts val="0"/>
              </a:spcAft>
              <a:buNone/>
            </a:pPr>
            <a:r>
              <a:t/>
            </a:r>
            <a:endParaRPr b="0" i="0" sz="1020" u="none" cap="none" strike="noStrike">
              <a:solidFill>
                <a:schemeClr val="dk1"/>
              </a:solidFill>
              <a:latin typeface="Calibri"/>
              <a:ea typeface="Calibri"/>
              <a:cs typeface="Calibri"/>
              <a:sym typeface="Calibri"/>
            </a:endParaRPr>
          </a:p>
          <a:p>
            <a:pPr indent="0" lvl="0" marL="0" marR="0" rtl="0" algn="l">
              <a:lnSpc>
                <a:spcPct val="90000"/>
              </a:lnSpc>
              <a:spcBef>
                <a:spcPts val="306"/>
              </a:spcBef>
              <a:spcAft>
                <a:spcPts val="0"/>
              </a:spcAft>
              <a:buNone/>
            </a:pPr>
            <a:r>
              <a:rPr b="0" i="0" lang="en-US" sz="1020" u="none" cap="none" strike="noStrike">
                <a:solidFill>
                  <a:schemeClr val="dk1"/>
                </a:solidFill>
                <a:latin typeface="Calibri"/>
                <a:ea typeface="Calibri"/>
                <a:cs typeface="Calibri"/>
                <a:sym typeface="Calibri"/>
              </a:rPr>
              <a:t>There are two types of tax-advantaged IRA accounts: </a:t>
            </a:r>
            <a:endParaRPr/>
          </a:p>
          <a:p>
            <a:pPr indent="0" lvl="0" marL="0" marR="0" rtl="0" algn="l">
              <a:lnSpc>
                <a:spcPct val="90000"/>
              </a:lnSpc>
              <a:spcBef>
                <a:spcPts val="306"/>
              </a:spcBef>
              <a:spcAft>
                <a:spcPts val="0"/>
              </a:spcAft>
              <a:buNone/>
            </a:pPr>
            <a:r>
              <a:t/>
            </a:r>
            <a:endParaRPr b="0" i="0" sz="1020" u="none" cap="none" strike="noStrike">
              <a:solidFill>
                <a:schemeClr val="dk1"/>
              </a:solidFill>
              <a:latin typeface="Calibri"/>
              <a:ea typeface="Calibri"/>
              <a:cs typeface="Calibri"/>
              <a:sym typeface="Calibri"/>
            </a:endParaRPr>
          </a:p>
          <a:p>
            <a:pPr indent="0" lvl="0" marL="0" marR="0" rtl="0" algn="l">
              <a:lnSpc>
                <a:spcPct val="90000"/>
              </a:lnSpc>
              <a:spcBef>
                <a:spcPts val="306"/>
              </a:spcBef>
              <a:spcAft>
                <a:spcPts val="0"/>
              </a:spcAft>
              <a:buNone/>
            </a:pPr>
            <a:r>
              <a:rPr b="1" i="0" lang="en-US" sz="1020" u="none" cap="none" strike="noStrike">
                <a:solidFill>
                  <a:schemeClr val="dk1"/>
                </a:solidFill>
                <a:latin typeface="Calibri"/>
                <a:ea typeface="Calibri"/>
                <a:cs typeface="Calibri"/>
                <a:sym typeface="Calibri"/>
              </a:rPr>
              <a:t>Roth IRA account: </a:t>
            </a:r>
            <a:r>
              <a:rPr b="0" i="0" lang="en-US" sz="1020" u="none" cap="none" strike="noStrike">
                <a:solidFill>
                  <a:schemeClr val="dk1"/>
                </a:solidFill>
                <a:latin typeface="Calibri"/>
                <a:ea typeface="Calibri"/>
                <a:cs typeface="Calibri"/>
                <a:sym typeface="Calibri"/>
              </a:rPr>
              <a:t>The Roth IRA is a type of after-tax account. The money put into a Roth IRA cannot be deducted from income before taxes, so the contribution is considered an “after-tax” contribution. Contributions can be withdrawn at any time with no tax consequences. Earning withdrawn from an account less than five years old are subject to taxes like ordinary income and may be subject to an additional 10% penalty if you are less than 59 ½ years of age. All withdrawals (contributions and earnings) made after age 59 ½ are entirely tax exempt. </a:t>
            </a:r>
            <a:endParaRPr/>
          </a:p>
          <a:p>
            <a:pPr indent="0" lvl="0" marL="0" marR="0" rtl="0" algn="l">
              <a:lnSpc>
                <a:spcPct val="90000"/>
              </a:lnSpc>
              <a:spcBef>
                <a:spcPts val="306"/>
              </a:spcBef>
              <a:spcAft>
                <a:spcPts val="0"/>
              </a:spcAft>
              <a:buNone/>
            </a:pPr>
            <a:r>
              <a:t/>
            </a:r>
            <a:endParaRPr b="0" i="0" sz="1020" u="none" cap="none" strike="noStrike">
              <a:solidFill>
                <a:schemeClr val="dk1"/>
              </a:solidFill>
              <a:latin typeface="Calibri"/>
              <a:ea typeface="Calibri"/>
              <a:cs typeface="Calibri"/>
              <a:sym typeface="Calibri"/>
            </a:endParaRPr>
          </a:p>
          <a:p>
            <a:pPr indent="0" lvl="0" marL="0" marR="0" rtl="0" algn="l">
              <a:lnSpc>
                <a:spcPct val="90000"/>
              </a:lnSpc>
              <a:spcBef>
                <a:spcPts val="306"/>
              </a:spcBef>
              <a:spcAft>
                <a:spcPts val="0"/>
              </a:spcAft>
              <a:buNone/>
            </a:pPr>
            <a:r>
              <a:rPr b="1" i="0" lang="en-US" sz="1020" u="none" cap="none" strike="noStrike">
                <a:solidFill>
                  <a:schemeClr val="dk1"/>
                </a:solidFill>
                <a:latin typeface="Calibri"/>
                <a:ea typeface="Calibri"/>
                <a:cs typeface="Calibri"/>
                <a:sym typeface="Calibri"/>
              </a:rPr>
              <a:t>Non-deductible traditional IRA: </a:t>
            </a:r>
            <a:r>
              <a:rPr b="0" i="0" lang="en-US" sz="1020" u="none" cap="none" strike="noStrike">
                <a:solidFill>
                  <a:schemeClr val="dk1"/>
                </a:solidFill>
                <a:latin typeface="Calibri"/>
                <a:ea typeface="Calibri"/>
                <a:cs typeface="Calibri"/>
                <a:sym typeface="Calibri"/>
              </a:rPr>
              <a:t>This is a Traditional IRA account that consists of non-deductible contributions. If an individual is covered by a retirement plan at work and their modified adjusted gross income exceeds the IRS limitations, they cannot deduct their contributions to a Traditional IRA. Earnings on this type of account are taxed as ordinary income at the time of withdrawal. 	</a:t>
            </a:r>
            <a:r>
              <a:rPr b="1" i="0" lang="en-US" sz="1020" u="none" cap="none" strike="noStrike">
                <a:solidFill>
                  <a:schemeClr val="dk1"/>
                </a:solidFill>
                <a:latin typeface="Calibri"/>
                <a:ea typeface="Calibri"/>
                <a:cs typeface="Calibri"/>
                <a:sym typeface="Calibri"/>
              </a:rPr>
              <a:t>	</a:t>
            </a:r>
            <a:endParaRPr/>
          </a:p>
          <a:p>
            <a:pPr indent="0" lvl="0" marL="0" marR="0" rtl="0" algn="l">
              <a:lnSpc>
                <a:spcPct val="90000"/>
              </a:lnSpc>
              <a:spcBef>
                <a:spcPts val="306"/>
              </a:spcBef>
              <a:spcAft>
                <a:spcPts val="0"/>
              </a:spcAft>
              <a:buNone/>
            </a:pPr>
            <a:r>
              <a:t/>
            </a:r>
            <a:endParaRPr b="0" i="0" sz="1020" u="none" cap="none" strike="noStrike">
              <a:solidFill>
                <a:schemeClr val="dk1"/>
              </a:solidFill>
              <a:latin typeface="Calibri"/>
              <a:ea typeface="Calibri"/>
              <a:cs typeface="Calibri"/>
              <a:sym typeface="Calibri"/>
            </a:endParaRPr>
          </a:p>
        </p:txBody>
      </p:sp>
      <p:sp>
        <p:nvSpPr>
          <p:cNvPr id="238" name="Google Shape;238;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16:</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There are equities (stocks), fixed-income (bonds) and cash equivalents (money market instruments). Everything else is a combination of these three. When you invest in equity — when you buy a stock — you become an owner. When you invest in fixed-income — buy a bond — you become a lender. Often fixed-income securities also are known as debt securities, but this is good debt, the kind where people owe you money. A well-planned financial portfolio will have a combination of equities, fixed-income and cash, depending on investment goals, time frame and risk.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The Financial Planning Pyramid lists some of the better-known forms of equity and debt: stocks (equity); bonds (fixed-income or debt); mutual funds (explained below); real estate; hard assets (things you can touch) such as investment-grade precious metals (gold or silver) and collectible items; and a few others. Several of these are worthy of a more detailed discussion because they are the best investments for Marines and their families. As with any investment you must research these to determine if they are true investments. Not all items sold as “collectible items” are true investments and not all “jewelry” that are gold or silver are true investments.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46" name="Google Shape;246;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3" name="Google Shape;253;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17:</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The TSP is a retirement savings and investment plan sponsored by the federal government. It is a qualified defined-contribution plan; therefore, it has the same type of savings and tax benefits as a 401(k). The TSP is open to all members of the uniformed services, active-duty and Ready Reserve. With the TSP, you choose to join; you choose the contribution amount, which comes directly out of your pay; you choose the investments from 10 different options; and you own all of your contributions and any earnings.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54" name="Google Shape;254;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4" name="Google Shape;264;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18:</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Pre-tax contributions: </a:t>
            </a:r>
            <a:r>
              <a:rPr b="0" i="0" lang="en-US" sz="1200" u="none" cap="none" strike="noStrike">
                <a:solidFill>
                  <a:schemeClr val="dk1"/>
                </a:solidFill>
                <a:latin typeface="Calibri"/>
                <a:ea typeface="Calibri"/>
                <a:cs typeface="Calibri"/>
                <a:sym typeface="Calibri"/>
              </a:rPr>
              <a:t>This means the contribution amount is deducted from gross pay before federal income taxes are calculated, reducing your taxable pay and your annual tax bill.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Contributions grow tax-deferred: </a:t>
            </a:r>
            <a:r>
              <a:rPr b="0" i="0" lang="en-US" sz="1200" u="none" cap="none" strike="noStrike">
                <a:solidFill>
                  <a:schemeClr val="dk1"/>
                </a:solidFill>
                <a:latin typeface="Calibri"/>
                <a:ea typeface="Calibri"/>
                <a:cs typeface="Calibri"/>
                <a:sym typeface="Calibri"/>
              </a:rPr>
              <a:t>You are not taxed on the earnings in the TSP until you make withdrawals.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Contributions are set up to occur automatically: </a:t>
            </a:r>
            <a:r>
              <a:rPr b="0" i="0" lang="en-US" sz="1200" u="none" cap="none" strike="noStrike">
                <a:solidFill>
                  <a:schemeClr val="dk1"/>
                </a:solidFill>
                <a:latin typeface="Calibri"/>
                <a:ea typeface="Calibri"/>
                <a:cs typeface="Calibri"/>
                <a:sym typeface="Calibri"/>
              </a:rPr>
              <a:t>The opportunity for regular, disciplined investing. </a:t>
            </a:r>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The TSP has low administrative costs and expenses: </a:t>
            </a:r>
            <a:r>
              <a:rPr b="0" i="0" lang="en-US" sz="1200" u="none" cap="none" strike="noStrike">
                <a:solidFill>
                  <a:schemeClr val="dk1"/>
                </a:solidFill>
                <a:latin typeface="Calibri"/>
                <a:ea typeface="Calibri"/>
                <a:cs typeface="Calibri"/>
                <a:sym typeface="Calibri"/>
              </a:rPr>
              <a:t>High costs and expenses can reduce the rate of return. </a:t>
            </a:r>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The TSP is easy: </a:t>
            </a:r>
            <a:r>
              <a:rPr b="0" i="0" lang="en-US" sz="1200" u="none" cap="none" strike="noStrike">
                <a:solidFill>
                  <a:schemeClr val="dk1"/>
                </a:solidFill>
                <a:latin typeface="Calibri"/>
                <a:ea typeface="Calibri"/>
                <a:cs typeface="Calibri"/>
                <a:sym typeface="Calibri"/>
              </a:rPr>
              <a:t>It is easy to start and it is easy to allocate and re-allocate money. Most of the transactions can take place over the phone, at the TSP website or via myPay. </a:t>
            </a:r>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You can take the TSP with you: </a:t>
            </a:r>
            <a:r>
              <a:rPr b="0" i="0" lang="en-US" sz="1200" u="none" cap="none" strike="noStrike">
                <a:solidFill>
                  <a:schemeClr val="dk1"/>
                </a:solidFill>
                <a:latin typeface="Calibri"/>
                <a:ea typeface="Calibri"/>
                <a:cs typeface="Calibri"/>
                <a:sym typeface="Calibri"/>
              </a:rPr>
              <a:t>With the military’s regular retirement plan, a member must stay in the military 20 years to get it. With the TSP, the money always belongs to you, and if you leave the service before serving 20 years, the money remains yours. </a:t>
            </a:r>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You can designate beneficiaries: </a:t>
            </a:r>
            <a:r>
              <a:rPr b="0" i="0" lang="en-US" sz="1200" u="none" cap="none" strike="noStrike">
                <a:solidFill>
                  <a:schemeClr val="dk1"/>
                </a:solidFill>
                <a:latin typeface="Calibri"/>
                <a:ea typeface="Calibri"/>
                <a:cs typeface="Calibri"/>
                <a:sym typeface="Calibri"/>
              </a:rPr>
              <a:t>You choose who you would like to receive the funds in the TSP in the event of your death. </a:t>
            </a:r>
            <a:r>
              <a:rPr b="1" i="0" lang="en-US" sz="12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65" name="Google Shape;265;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10"/>
              <a:buFont typeface="Calibri"/>
              <a:buNone/>
            </a:pPr>
            <a:r>
              <a:rPr b="1" i="0" lang="en-US" sz="1110" u="none" cap="none" strike="noStrike">
                <a:solidFill>
                  <a:schemeClr val="dk1"/>
                </a:solidFill>
                <a:latin typeface="Calibri"/>
                <a:ea typeface="Calibri"/>
                <a:cs typeface="Calibri"/>
                <a:sym typeface="Calibri"/>
              </a:rPr>
              <a:t>Slide 19:</a:t>
            </a:r>
            <a:endParaRPr b="0" i="0" sz="1110" u="none" cap="none" strike="noStrike">
              <a:solidFill>
                <a:schemeClr val="dk1"/>
              </a:solidFill>
              <a:latin typeface="Calibri"/>
              <a:ea typeface="Calibri"/>
              <a:cs typeface="Calibri"/>
              <a:sym typeface="Calibri"/>
            </a:endParaRPr>
          </a:p>
          <a:p>
            <a:pPr indent="0" lvl="0" marL="0" marR="0" rtl="0" algn="l">
              <a:lnSpc>
                <a:spcPct val="100000"/>
              </a:lnSpc>
              <a:spcBef>
                <a:spcPts val="333"/>
              </a:spcBef>
              <a:spcAft>
                <a:spcPts val="0"/>
              </a:spcAft>
              <a:buClr>
                <a:schemeClr val="dk1"/>
              </a:buClr>
              <a:buSzPts val="1110"/>
              <a:buFont typeface="Calibri"/>
              <a:buNone/>
            </a:pPr>
            <a:r>
              <a:t/>
            </a:r>
            <a:endParaRPr b="0" i="0" sz="1110" u="none" cap="none" strike="noStrike">
              <a:solidFill>
                <a:schemeClr val="dk1"/>
              </a:solidFill>
              <a:latin typeface="Calibri"/>
              <a:ea typeface="Calibri"/>
              <a:cs typeface="Calibri"/>
              <a:sym typeface="Calibri"/>
            </a:endParaRPr>
          </a:p>
          <a:p>
            <a:pPr indent="0" lvl="0" marL="0" marR="0" rtl="0" algn="l">
              <a:lnSpc>
                <a:spcPct val="100000"/>
              </a:lnSpc>
              <a:spcBef>
                <a:spcPts val="333"/>
              </a:spcBef>
              <a:spcAft>
                <a:spcPts val="0"/>
              </a:spcAft>
              <a:buClr>
                <a:schemeClr val="dk1"/>
              </a:buClr>
              <a:buSzPts val="1110"/>
              <a:buFont typeface="Calibri"/>
              <a:buNone/>
            </a:pPr>
            <a:r>
              <a:rPr b="0" i="0" lang="en-US" sz="1110" u="none" cap="none" strike="noStrike">
                <a:solidFill>
                  <a:schemeClr val="dk1"/>
                </a:solidFill>
                <a:latin typeface="Calibri"/>
                <a:ea typeface="Calibri"/>
                <a:cs typeface="Calibri"/>
                <a:sym typeface="Calibri"/>
              </a:rPr>
              <a:t>You can enroll in the TSP via your myPay account at any time. The TSP has a telephone customer service line (the “Thriftline”) and a website that makes it simple to check on your account and conduct transactions. After you enroll, the TSP will send you a password and a Personal Identification Number (PIN). </a:t>
            </a:r>
            <a:endParaRPr/>
          </a:p>
          <a:p>
            <a:pPr indent="0" lvl="0" marL="0" marR="0" rtl="0" algn="l">
              <a:lnSpc>
                <a:spcPct val="100000"/>
              </a:lnSpc>
              <a:spcBef>
                <a:spcPts val="333"/>
              </a:spcBef>
              <a:spcAft>
                <a:spcPts val="0"/>
              </a:spcAft>
              <a:buClr>
                <a:schemeClr val="dk1"/>
              </a:buClr>
              <a:buSzPts val="1110"/>
              <a:buFont typeface="Calibri"/>
              <a:buNone/>
            </a:pPr>
            <a:r>
              <a:t/>
            </a:r>
            <a:endParaRPr b="0" i="0" sz="1110" u="none" cap="none" strike="noStrike">
              <a:solidFill>
                <a:schemeClr val="dk1"/>
              </a:solidFill>
              <a:latin typeface="Calibri"/>
              <a:ea typeface="Calibri"/>
              <a:cs typeface="Calibri"/>
              <a:sym typeface="Calibri"/>
            </a:endParaRPr>
          </a:p>
          <a:p>
            <a:pPr indent="0" lvl="0" marL="0" marR="0" rtl="0" algn="l">
              <a:lnSpc>
                <a:spcPct val="100000"/>
              </a:lnSpc>
              <a:spcBef>
                <a:spcPts val="333"/>
              </a:spcBef>
              <a:spcAft>
                <a:spcPts val="0"/>
              </a:spcAft>
              <a:buClr>
                <a:schemeClr val="dk1"/>
              </a:buClr>
              <a:buSzPts val="1110"/>
              <a:buFont typeface="Calibri"/>
              <a:buNone/>
            </a:pPr>
            <a:r>
              <a:rPr b="0" i="0" lang="en-US" sz="1110" u="none" cap="none" strike="noStrike">
                <a:solidFill>
                  <a:schemeClr val="dk1"/>
                </a:solidFill>
                <a:latin typeface="Calibri"/>
                <a:ea typeface="Calibri"/>
                <a:cs typeface="Calibri"/>
                <a:sym typeface="Calibri"/>
              </a:rPr>
              <a:t>Your TSP account number and password are your secure identification for accessing your account at the TSP website and on the Thriftline. The TSP website provides timely account and plan information. </a:t>
            </a:r>
            <a:endParaRPr/>
          </a:p>
          <a:p>
            <a:pPr indent="0" lvl="0" marL="0" marR="0" rtl="0" algn="l">
              <a:lnSpc>
                <a:spcPct val="100000"/>
              </a:lnSpc>
              <a:spcBef>
                <a:spcPts val="333"/>
              </a:spcBef>
              <a:spcAft>
                <a:spcPts val="0"/>
              </a:spcAft>
              <a:buClr>
                <a:schemeClr val="dk1"/>
              </a:buClr>
              <a:buSzPts val="1110"/>
              <a:buFont typeface="Calibri"/>
              <a:buNone/>
            </a:pPr>
            <a:r>
              <a:t/>
            </a:r>
            <a:endParaRPr b="0" i="0" sz="1110" u="none" cap="none" strike="noStrike">
              <a:solidFill>
                <a:schemeClr val="dk1"/>
              </a:solidFill>
              <a:latin typeface="Calibri"/>
              <a:ea typeface="Calibri"/>
              <a:cs typeface="Calibri"/>
              <a:sym typeface="Calibri"/>
            </a:endParaRPr>
          </a:p>
          <a:p>
            <a:pPr indent="0" lvl="0" marL="0" marR="0" rtl="0" algn="l">
              <a:lnSpc>
                <a:spcPct val="100000"/>
              </a:lnSpc>
              <a:spcBef>
                <a:spcPts val="333"/>
              </a:spcBef>
              <a:spcAft>
                <a:spcPts val="0"/>
              </a:spcAft>
              <a:buClr>
                <a:schemeClr val="dk1"/>
              </a:buClr>
              <a:buSzPts val="1110"/>
              <a:buFont typeface="Calibri"/>
              <a:buNone/>
            </a:pPr>
            <a:r>
              <a:rPr b="0" i="0" lang="en-US" sz="1110" u="none" cap="none" strike="noStrike">
                <a:solidFill>
                  <a:schemeClr val="dk1"/>
                </a:solidFill>
                <a:latin typeface="Calibri"/>
                <a:ea typeface="Calibri"/>
                <a:cs typeface="Calibri"/>
                <a:sym typeface="Calibri"/>
              </a:rPr>
              <a:t>Here you will find rates of return, performance history, daily share prices and fact sheets on each fund. You can view your participant statement online to check on the status of your account and to make changes to your account. However, to enroll in TSP or to start, change or cancel contribution amounts, you must go through your myPay account. 	</a:t>
            </a:r>
            <a:endParaRPr/>
          </a:p>
          <a:p>
            <a:pPr indent="0" lvl="0" marL="0" marR="0" rtl="0" algn="l">
              <a:lnSpc>
                <a:spcPct val="100000"/>
              </a:lnSpc>
              <a:spcBef>
                <a:spcPts val="333"/>
              </a:spcBef>
              <a:spcAft>
                <a:spcPts val="0"/>
              </a:spcAft>
              <a:buClr>
                <a:schemeClr val="dk1"/>
              </a:buClr>
              <a:buSzPts val="1110"/>
              <a:buFont typeface="Calibri"/>
              <a:buNone/>
            </a:pPr>
            <a:r>
              <a:rPr b="0" i="0" lang="en-US" sz="1110" u="none" cap="none" strike="noStrike">
                <a:solidFill>
                  <a:schemeClr val="dk1"/>
                </a:solidFill>
                <a:latin typeface="Calibri"/>
                <a:ea typeface="Calibri"/>
                <a:cs typeface="Calibri"/>
                <a:sym typeface="Calibri"/>
              </a:rPr>
              <a:t>	</a:t>
            </a:r>
            <a:endParaRPr/>
          </a:p>
          <a:p>
            <a:pPr indent="0" lvl="0" marL="0" marR="0" rtl="0" algn="l">
              <a:lnSpc>
                <a:spcPct val="100000"/>
              </a:lnSpc>
              <a:spcBef>
                <a:spcPts val="333"/>
              </a:spcBef>
              <a:spcAft>
                <a:spcPts val="0"/>
              </a:spcAft>
              <a:buClr>
                <a:schemeClr val="dk1"/>
              </a:buClr>
              <a:buSzPts val="1110"/>
              <a:buFont typeface="Calibri"/>
              <a:buNone/>
            </a:pPr>
            <a:r>
              <a:rPr b="0" i="0" lang="en-US" sz="1110" u="none" cap="none" strike="noStrike">
                <a:solidFill>
                  <a:schemeClr val="dk1"/>
                </a:solidFill>
                <a:latin typeface="Calibri"/>
                <a:ea typeface="Calibri"/>
                <a:cs typeface="Calibri"/>
                <a:sym typeface="Calibri"/>
              </a:rPr>
              <a:t>The TSP website provides calculators to help you determine the future value of your investment, estimate loan payments, and determine what monthly payments your account could provide in the future. In addition, the website provides a link to the American Savings Education Council (ASEC) retirement-planning calculator. 	</a:t>
            </a:r>
            <a:endParaRPr/>
          </a:p>
          <a:p>
            <a:pPr indent="0" lvl="0" marL="0" marR="0" rtl="0" algn="l">
              <a:spcBef>
                <a:spcPts val="333"/>
              </a:spcBef>
              <a:spcAft>
                <a:spcPts val="0"/>
              </a:spcAft>
              <a:buNone/>
            </a:pPr>
            <a:r>
              <a:t/>
            </a:r>
            <a:endParaRPr b="0" i="0" sz="1110" u="none" cap="none" strike="noStrike">
              <a:solidFill>
                <a:schemeClr val="dk1"/>
              </a:solidFill>
              <a:latin typeface="Calibri"/>
              <a:ea typeface="Calibri"/>
              <a:cs typeface="Calibri"/>
              <a:sym typeface="Calibri"/>
            </a:endParaRPr>
          </a:p>
        </p:txBody>
      </p:sp>
      <p:sp>
        <p:nvSpPr>
          <p:cNvPr id="280" name="Google Shape;280;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 name="Shape 42"/>
        <p:cNvGrpSpPr/>
        <p:nvPr/>
      </p:nvGrpSpPr>
      <p:grpSpPr>
        <a:xfrm>
          <a:off x="0" y="0"/>
          <a:ext cx="0" cy="0"/>
          <a:chOff x="0" y="0"/>
          <a:chExt cx="0" cy="0"/>
        </a:xfrm>
      </p:grpSpPr>
      <p:sp>
        <p:nvSpPr>
          <p:cNvPr id="43" name="Google Shape;4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 name="Google Shape;44;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2: </a:t>
            </a:r>
            <a:endParaRPr/>
          </a:p>
          <a:p>
            <a:pPr indent="0" lvl="0" marL="0" marR="0" rtl="0" algn="l">
              <a:lnSpc>
                <a:spcPct val="100000"/>
              </a:lnSpc>
              <a:spcBef>
                <a:spcPts val="360"/>
              </a:spcBef>
              <a:spcAft>
                <a:spcPts val="0"/>
              </a:spcAft>
              <a:buClr>
                <a:schemeClr val="dk1"/>
              </a:buClr>
              <a:buSzPts val="1200"/>
              <a:buFont typeface="Calibri"/>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What does this example show? The earlier you start to invest, the less you have to invest each month as you age. This is the “magic” of compound interest and time. The sooner you begin to put money aside, the longer your money will be working for you. In the same way that the key to building wealth is saving and investing, the keys to successful investing are pretty simple: start early in life, be consistent and disciplined, and let compound interest and time work for you.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5" name="Google Shape;45;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9" name="Google Shape;289;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20:</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TSP funds are all index-based investments. TSP investments do not have a fund manager who selects investments based on a changing market. Instead, TSP funds are a selection of a large, widely diversified number of stocks (or bonds) that represent the index chosen to track. Many financial experts maintain that this is one of the best ways to invest for the long term. </a:t>
            </a:r>
            <a:endParaRPr/>
          </a:p>
        </p:txBody>
      </p:sp>
      <p:sp>
        <p:nvSpPr>
          <p:cNvPr id="290" name="Google Shape;290;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7" name="Google Shape;297;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21:</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Lifecycle, or L Funds, consist of five pre-packaged portfolios with professionally determined asset allocation among the G, F, C, S and I Funds. The L Funds are professionally managed to meet your retirement timeline. Assets are rebalanced daily, maintaining your portfolio mix. Assets are reallocated quarterly (redistributed among the available funds), creating a more conservative (less risk) mix with age. When a fund reaches maturity (reaches the year it is named for), it rolls to the next more conservative fund and a new fund is added.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98" name="Google Shape;298;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5" name="Google Shape;305;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22:</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Pay Yourself First </a:t>
            </a:r>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Make sure you have adequate income to pursue a savings and investment plan and that you have adequate insurance. Save from the top of your spending plan versus the bottom (do not save whatever is left after your expenses are paid; make your savings and investments a regular expense, too.) Set up a savings allotment — you will not miss it if you do not see it — or join the TSP.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Participate in the Military Saves Campaign </a:t>
            </a:r>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This program is sponsored by the Consumer Federation of America through an agreement with the Department of Defense. It is designed to encourage you to set your savings goals and provide suggestions and information on how to make that happen. The goal of the program is to help service members and families become financially prepared and put them on the path toward financial freedom. Contact your Command Financial Specialist, Personal Financial Management Specialist (http://www.usmc-mccs.org/finance/), or http://www.militarysaves.com to enroll.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Maximize Any Tax-Deferred Investment Opportunities </a:t>
            </a:r>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When you have all the necessary savings funds in place, decide how much money you can invest regularly and how much of that amount will go into retirement accounts. Put the maximum amount possible into any tax-deferred opportunities. These would include the TSP, a 401(k) and an IRA. However, once money is put into retirement accounts, it cannot be withdrawn without a penalty. Therefore, it is wise to put some of your available dollars into retirement accounts and some into regular, taxable accounts.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Make Regular, Steady Investments </a:t>
            </a:r>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Earlier in this discussion, an example was used that showed the effect of spending money that had accumulated in an investment account. Even if you continue investing at the same rate, you never will catch up to what you could have had if you had not withdrawn your money early. Keep in mind that investment performance is not the same as investor performance. The stock market could be posting a return of 25 percent, but if you are not investing regularly, you will not see your investments grow.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If you have a lump sum of money to invest, research the options, consult a professional and invest it in an appropriate investment vehicle for your goals, time frame and risk tolerance. But if you are like most small investors, you do not have a large sum of money and are investing a smaller amount on a monthly basis. Keep at it, and do not stop the flow of money into your investments.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06" name="Google Shape;306;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1" name="Google Shape;7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Slide 3:</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The only way to overcome taxes and inflation is to put the power of compound interest and time to work with a long-term, disciplined investment plan. Here is one more example of how money can grow over time. Over 30 years, $100 saved monthly with no interest will equal $36,000.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The same amount accumulating earnings at 5 percent will grow to about $83,673. This amount with a 10 percent rate of return grows to about $228,033. This example, along with earlier examples, shows again that the greater the rate of return and the longer your money works for you, the more you eventually will earn. Compound interest is a powerful force.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2" name="Google Shape;72;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8" name="Google Shape;88;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4:</a:t>
            </a:r>
            <a:endParaRPr/>
          </a:p>
          <a:p>
            <a:pPr indent="0" lvl="0" marL="0" marR="0" rtl="0" algn="l">
              <a:lnSpc>
                <a:spcPct val="100000"/>
              </a:lnSpc>
              <a:spcBef>
                <a:spcPts val="0"/>
              </a:spcBef>
              <a:spcAft>
                <a:spcPts val="0"/>
              </a:spcAft>
              <a:buClr>
                <a:schemeClr val="dk1"/>
              </a:buClr>
              <a:buSzPts val="1200"/>
              <a:buFont typeface="Calibri"/>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What an investment can do on paper is often different from what investors do in real life. Unfortunately, when some people see their money begin to add up, they feel a temptation to spend. Using the above example, what if, after five years of saving, the investor decided to use the approximately $7,800 that had grown (at 10 percent) to buy a car? Continued investing at the same rate would grow only to $133,889 instead of the $228,033 if all of the money had been left to grow. In other words, you could say that the car did not cost you $7,800 but $94,144 when you account for the lost growth. The message? Save regularly, and leave it alone to grow. 	</a:t>
            </a:r>
            <a:endParaRPr/>
          </a:p>
        </p:txBody>
      </p:sp>
      <p:sp>
        <p:nvSpPr>
          <p:cNvPr id="89" name="Google Shape;89;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5:</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Compound interest, simply defined, is when the earnings on the dollars you save or invest accumulate earnings of their own.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In the first column, Plan A, $3,000 is committed each year for six years (a total of $18,000 out-of-pocket) starting at age 21. Without ever saving another cent, if the money was to grow at 10 percent per year with no withdrawals, the plan would be worth over $1 million by age 65.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6" name="Google Shape;106;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6:</a:t>
            </a:r>
            <a:endParaRPr/>
          </a:p>
          <a:p>
            <a:pPr indent="0" lvl="0" marL="0" marR="0" rtl="0" algn="l">
              <a:lnSpc>
                <a:spcPct val="100000"/>
              </a:lnSpc>
              <a:spcBef>
                <a:spcPts val="36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Rather than starting at age 21, an individual begins at age 31, investing $3,000 for six years (with the same total of $18,000 out-of-pocket). Without any additional contributions, a growth rate of 10 percent per year and no withdrawals, at age 65 that same $18,000 investment would grow to $403,898. That 10-year delay is the equivalent of a loss of 600,000 .</a:t>
            </a:r>
            <a:endParaRPr/>
          </a:p>
        </p:txBody>
      </p:sp>
      <p:sp>
        <p:nvSpPr>
          <p:cNvPr id="117" name="Google Shape;117;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7:</a:t>
            </a:r>
            <a:endParaRPr/>
          </a:p>
          <a:p>
            <a:pPr indent="0" lvl="0" marL="0" marR="0" rtl="0" algn="l">
              <a:lnSpc>
                <a:spcPct val="90000"/>
              </a:lnSpc>
              <a:spcBef>
                <a:spcPts val="360"/>
              </a:spcBef>
              <a:spcAft>
                <a:spcPts val="0"/>
              </a:spcAft>
              <a:buClr>
                <a:schemeClr val="dk1"/>
              </a:buClr>
              <a:buSzPts val="1200"/>
              <a:buFont typeface="Calibri"/>
              <a:buNone/>
            </a:pPr>
            <a:r>
              <a:t/>
            </a:r>
            <a:endParaRPr b="1"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Clr>
                <a:schemeClr val="dk1"/>
              </a:buClr>
              <a:buSzPts val="1200"/>
              <a:buFont typeface="Calibri"/>
              <a:buNone/>
            </a:pPr>
            <a:r>
              <a:t/>
            </a:r>
            <a:endParaRPr b="1"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Safety: </a:t>
            </a:r>
            <a:r>
              <a:rPr b="0" i="0" lang="en-US" sz="1200" u="none" cap="none" strike="noStrike">
                <a:solidFill>
                  <a:schemeClr val="dk1"/>
                </a:solidFill>
                <a:latin typeface="Calibri"/>
                <a:ea typeface="Calibri"/>
                <a:cs typeface="Calibri"/>
                <a:sym typeface="Calibri"/>
              </a:rPr>
              <a:t>When you save and/or invest $1, you want to be certain you at least will get your $1 back. Is the account insured? How safe is the principal? Some products guarantee you’ll get your money back, but others do not. You could lose some or all of what you invested. Another concept that is associated with safety is risk as is relates to level of uncertainty an individual can comfortably manage. Some individuals are somewhat risk-adverse and are looking for saving and investing vehicles with a large measure of safety and a low measure of risk. Others have a higher threshold for uncertainty and are comfortable with a lower measure of safety. </a:t>
            </a:r>
            <a:endParaRPr/>
          </a:p>
          <a:p>
            <a:pPr indent="0" lvl="0" marL="0" marR="0" rtl="0" algn="l">
              <a:lnSpc>
                <a:spcPct val="90000"/>
              </a:lnSpc>
              <a:spcBef>
                <a:spcPts val="36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Liquidity: </a:t>
            </a:r>
            <a:r>
              <a:rPr b="0" i="0" lang="en-US" sz="1200" u="none" cap="none" strike="noStrike">
                <a:solidFill>
                  <a:schemeClr val="dk1"/>
                </a:solidFill>
                <a:latin typeface="Calibri"/>
                <a:ea typeface="Calibri"/>
                <a:cs typeface="Calibri"/>
                <a:sym typeface="Calibri"/>
              </a:rPr>
              <a:t>How quickly and easily can you access your money? Some money is available immediately, such as money in a savings or checking account. Other money could take a long time to have in hand, such as equity in a real estate investment. </a:t>
            </a:r>
            <a:endParaRPr/>
          </a:p>
          <a:p>
            <a:pPr indent="0" lvl="0" marL="0" marR="0" rtl="0" algn="l">
              <a:lnSpc>
                <a:spcPct val="90000"/>
              </a:lnSpc>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Yield (or rate of return): </a:t>
            </a:r>
            <a:r>
              <a:rPr b="0" i="0" lang="en-US" sz="1200" u="none" cap="none" strike="noStrike">
                <a:solidFill>
                  <a:schemeClr val="dk1"/>
                </a:solidFill>
                <a:latin typeface="Calibri"/>
                <a:ea typeface="Calibri"/>
                <a:cs typeface="Calibri"/>
                <a:sym typeface="Calibri"/>
              </a:rPr>
              <a:t>The yield is how much money your savings or investments earn. Some financial vehicles, such as a savings account, usually have a low rate of return, while others, like a growth stock, have the potential for high returns. When considering the “S-L-Y” factors, it is important to know that you never can have all three working in your favor — there always will be a trade-off. The trade-off you are willing to accept will depend on your goals and your time frame for the money you have.	</a:t>
            </a:r>
            <a:endParaRPr/>
          </a:p>
        </p:txBody>
      </p:sp>
      <p:sp>
        <p:nvSpPr>
          <p:cNvPr id="128" name="Google Shape;128;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8:</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There are four basic options to save: savings accounts, certificates of deposit, money market accounts, and U.S. savings bonds. Each should be evaluated in view of safety, liquidity and yield: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Regular savings account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Certificates of deposit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Money market accounts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U.S. savings bonds (EE and I)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63" name="Google Shape;163;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9:</a:t>
            </a:r>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Safety: </a:t>
            </a:r>
            <a:r>
              <a:rPr b="0" i="0" lang="en-US" sz="1200" u="none" cap="none" strike="noStrike">
                <a:solidFill>
                  <a:schemeClr val="dk1"/>
                </a:solidFill>
                <a:latin typeface="Calibri"/>
                <a:ea typeface="Calibri"/>
                <a:cs typeface="Calibri"/>
                <a:sym typeface="Calibri"/>
              </a:rPr>
              <a:t>Guaranteed up to $250,000 (per Social Security number) if federally insured. </a:t>
            </a:r>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Liquidity: </a:t>
            </a:r>
            <a:r>
              <a:rPr b="0" i="0" lang="en-US" sz="1200" u="none" cap="none" strike="noStrike">
                <a:solidFill>
                  <a:schemeClr val="dk1"/>
                </a:solidFill>
                <a:latin typeface="Calibri"/>
                <a:ea typeface="Calibri"/>
                <a:cs typeface="Calibri"/>
                <a:sym typeface="Calibri"/>
              </a:rPr>
              <a:t>Restrictions on withdrawals will vary with the institution; some may charge for any withdrawal or for any withdrawal over a certain number. However, federal regulation limits the number of withdrawals and/or transfers that may be made from a savings account by telephone/PC transfer, pre-authorized transfer, debit card. You are limited to six withdrawals and/or transfers from your savings account each monthly statement cycle by pre-authorized transfer, or telephone/PC transfer (including bill payments). And, if the account permits transfers by debit card, no more than three of the six limited transfers may be by check or debit card. </a:t>
            </a:r>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Yield: </a:t>
            </a:r>
            <a:r>
              <a:rPr b="0" i="0" lang="en-US" sz="1200" u="none" cap="none" strike="noStrike">
                <a:solidFill>
                  <a:schemeClr val="dk1"/>
                </a:solidFill>
                <a:latin typeface="Calibri"/>
                <a:ea typeface="Calibri"/>
                <a:cs typeface="Calibri"/>
                <a:sym typeface="Calibri"/>
              </a:rPr>
              <a:t>Generally carry lowest rates of interest.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86" name="Google Shape;186;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6" name="Shape 16"/>
        <p:cNvGrpSpPr/>
        <p:nvPr/>
      </p:nvGrpSpPr>
      <p:grpSpPr>
        <a:xfrm>
          <a:off x="0" y="0"/>
          <a:ext cx="0" cy="0"/>
          <a:chOff x="0" y="0"/>
          <a:chExt cx="0" cy="0"/>
        </a:xfrm>
      </p:grpSpPr>
      <p:sp>
        <p:nvSpPr>
          <p:cNvPr id="17" name="Google Shape;17;p2"/>
          <p:cNvSpPr txBox="1"/>
          <p:nvPr>
            <p:ph type="title"/>
          </p:nvPr>
        </p:nvSpPr>
        <p:spPr>
          <a:xfrm>
            <a:off x="455876" y="130256"/>
            <a:ext cx="8688123" cy="1417638"/>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SzPts val="1400"/>
              <a:buNone/>
              <a:defRPr b="0" i="0" sz="6000" u="none" cap="none" strike="noStrike">
                <a:solidFill>
                  <a:schemeClr val="dk1"/>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18" name="Google Shape;18;p2"/>
          <p:cNvSpPr txBox="1"/>
          <p:nvPr>
            <p:ph idx="1" type="body"/>
          </p:nvPr>
        </p:nvSpPr>
        <p:spPr>
          <a:xfrm>
            <a:off x="457179" y="1717482"/>
            <a:ext cx="8375182" cy="4400214"/>
          </a:xfrm>
          <a:prstGeom prst="rect">
            <a:avLst/>
          </a:prstGeom>
          <a:noFill/>
          <a:ln>
            <a:noFill/>
          </a:ln>
        </p:spPr>
        <p:txBody>
          <a:bodyPr anchorCtr="0" anchor="t" bIns="0" lIns="0" spcFirstLastPara="1" rIns="0" wrap="square" tIns="0"/>
          <a:lstStyle>
            <a:lvl1pPr indent="-381000" lvl="0" marL="457200" marR="0" rtl="0" algn="l">
              <a:lnSpc>
                <a:spcPct val="118750"/>
              </a:lnSpc>
              <a:spcBef>
                <a:spcPts val="0"/>
              </a:spcBef>
              <a:spcAft>
                <a:spcPts val="0"/>
              </a:spcAft>
              <a:buClr>
                <a:schemeClr val="accent5"/>
              </a:buClr>
              <a:buSzPts val="2400"/>
              <a:buFont typeface="Noto Sans Symbols"/>
              <a:buChar char="◆"/>
              <a:defRPr b="0" i="0" sz="3200" u="none" cap="none" strike="noStrike">
                <a:solidFill>
                  <a:schemeClr val="dk1"/>
                </a:solidFill>
                <a:latin typeface="Source Sans Pro"/>
                <a:ea typeface="Source Sans Pro"/>
                <a:cs typeface="Source Sans Pro"/>
                <a:sym typeface="Source Sans Pro"/>
              </a:defRPr>
            </a:lvl1pPr>
            <a:lvl2pPr indent="-381000" lvl="1" marL="914400" marR="0" rtl="0" algn="l">
              <a:lnSpc>
                <a:spcPct val="118750"/>
              </a:lnSpc>
              <a:spcBef>
                <a:spcPts val="640"/>
              </a:spcBef>
              <a:spcAft>
                <a:spcPts val="0"/>
              </a:spcAft>
              <a:buClr>
                <a:schemeClr val="accent5"/>
              </a:buClr>
              <a:buSzPts val="2400"/>
              <a:buFont typeface="Arial"/>
              <a:buChar char="–"/>
              <a:defRPr b="0" i="0" sz="3200" u="none" cap="none" strike="noStrike">
                <a:solidFill>
                  <a:schemeClr val="dk1"/>
                </a:solidFill>
                <a:latin typeface="Source Sans Pro"/>
                <a:ea typeface="Source Sans Pro"/>
                <a:cs typeface="Source Sans Pro"/>
                <a:sym typeface="Source Sans Pro"/>
              </a:defRPr>
            </a:lvl2pPr>
            <a:lvl3pPr indent="-381000" lvl="2" marL="1371600" marR="0" rtl="0" algn="l">
              <a:lnSpc>
                <a:spcPct val="118750"/>
              </a:lnSpc>
              <a:spcBef>
                <a:spcPts val="640"/>
              </a:spcBef>
              <a:spcAft>
                <a:spcPts val="0"/>
              </a:spcAft>
              <a:buClr>
                <a:schemeClr val="accent5"/>
              </a:buClr>
              <a:buSzPts val="2400"/>
              <a:buFont typeface="Arial"/>
              <a:buChar char="•"/>
              <a:defRPr b="0" i="0" sz="3200" u="none" cap="none" strike="noStrike">
                <a:solidFill>
                  <a:schemeClr val="dk1"/>
                </a:solidFill>
                <a:latin typeface="Source Sans Pro"/>
                <a:ea typeface="Source Sans Pro"/>
                <a:cs typeface="Source Sans Pro"/>
                <a:sym typeface="Source Sans Pro"/>
              </a:defRPr>
            </a:lvl3pPr>
            <a:lvl4pPr indent="-381000" lvl="3" marL="1828800" marR="0" rtl="0" algn="l">
              <a:lnSpc>
                <a:spcPct val="118750"/>
              </a:lnSpc>
              <a:spcBef>
                <a:spcPts val="640"/>
              </a:spcBef>
              <a:spcAft>
                <a:spcPts val="0"/>
              </a:spcAft>
              <a:buClr>
                <a:schemeClr val="accent5"/>
              </a:buClr>
              <a:buSzPts val="2400"/>
              <a:buFont typeface="Arial"/>
              <a:buChar char="–"/>
              <a:defRPr b="0" i="0" sz="3200" u="none" cap="none" strike="noStrike">
                <a:solidFill>
                  <a:schemeClr val="dk1"/>
                </a:solidFill>
                <a:latin typeface="Source Sans Pro"/>
                <a:ea typeface="Source Sans Pro"/>
                <a:cs typeface="Source Sans Pro"/>
                <a:sym typeface="Source Sans Pro"/>
              </a:defRPr>
            </a:lvl4pPr>
            <a:lvl5pPr indent="-381000" lvl="4" marL="2286000" marR="0" rtl="0" algn="l">
              <a:lnSpc>
                <a:spcPct val="118750"/>
              </a:lnSpc>
              <a:spcBef>
                <a:spcPts val="640"/>
              </a:spcBef>
              <a:spcAft>
                <a:spcPts val="0"/>
              </a:spcAft>
              <a:buClr>
                <a:schemeClr val="accent5"/>
              </a:buClr>
              <a:buSzPts val="2400"/>
              <a:buFont typeface="Arial"/>
              <a:buChar char="»"/>
              <a:defRPr b="0" i="0" sz="3200" u="none" cap="none" strike="noStrike">
                <a:solidFill>
                  <a:schemeClr val="dk1"/>
                </a:solidFill>
                <a:latin typeface="Source Sans Pro"/>
                <a:ea typeface="Source Sans Pro"/>
                <a:cs typeface="Source Sans Pro"/>
                <a:sym typeface="Source Sans Pr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9pPr>
          </a:lstStyle>
          <a:p/>
        </p:txBody>
      </p:sp>
      <p:sp>
        <p:nvSpPr>
          <p:cNvPr id="19" name="Google Shape;19;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787863"/>
                </a:solidFill>
                <a:latin typeface="Source Sans Pro"/>
                <a:ea typeface="Source Sans Pro"/>
                <a:cs typeface="Source Sans Pro"/>
                <a:sym typeface="Source Sans Pro"/>
              </a:defRPr>
            </a:lvl1pPr>
            <a:lvl2pPr indent="0" lvl="1" marL="0" marR="0" rtl="0" algn="r">
              <a:spcBef>
                <a:spcPts val="0"/>
              </a:spcBef>
              <a:spcAft>
                <a:spcPts val="0"/>
              </a:spcAft>
              <a:buNone/>
              <a:defRPr b="0" i="0" sz="1200" u="none" cap="none" strike="noStrike">
                <a:solidFill>
                  <a:srgbClr val="787863"/>
                </a:solidFill>
                <a:latin typeface="Source Sans Pro"/>
                <a:ea typeface="Source Sans Pro"/>
                <a:cs typeface="Source Sans Pro"/>
                <a:sym typeface="Source Sans Pro"/>
              </a:defRPr>
            </a:lvl2pPr>
            <a:lvl3pPr indent="0" lvl="2" marL="0" marR="0" rtl="0" algn="r">
              <a:spcBef>
                <a:spcPts val="0"/>
              </a:spcBef>
              <a:spcAft>
                <a:spcPts val="0"/>
              </a:spcAft>
              <a:buNone/>
              <a:defRPr b="0" i="0" sz="1200" u="none" cap="none" strike="noStrike">
                <a:solidFill>
                  <a:srgbClr val="787863"/>
                </a:solidFill>
                <a:latin typeface="Source Sans Pro"/>
                <a:ea typeface="Source Sans Pro"/>
                <a:cs typeface="Source Sans Pro"/>
                <a:sym typeface="Source Sans Pro"/>
              </a:defRPr>
            </a:lvl3pPr>
            <a:lvl4pPr indent="0" lvl="3" marL="0" marR="0" rtl="0" algn="r">
              <a:spcBef>
                <a:spcPts val="0"/>
              </a:spcBef>
              <a:spcAft>
                <a:spcPts val="0"/>
              </a:spcAft>
              <a:buNone/>
              <a:defRPr b="0" i="0" sz="1200" u="none" cap="none" strike="noStrike">
                <a:solidFill>
                  <a:srgbClr val="787863"/>
                </a:solidFill>
                <a:latin typeface="Source Sans Pro"/>
                <a:ea typeface="Source Sans Pro"/>
                <a:cs typeface="Source Sans Pro"/>
                <a:sym typeface="Source Sans Pro"/>
              </a:defRPr>
            </a:lvl4pPr>
            <a:lvl5pPr indent="0" lvl="4" marL="0" marR="0" rtl="0" algn="r">
              <a:spcBef>
                <a:spcPts val="0"/>
              </a:spcBef>
              <a:spcAft>
                <a:spcPts val="0"/>
              </a:spcAft>
              <a:buNone/>
              <a:defRPr b="0" i="0" sz="1200" u="none" cap="none" strike="noStrike">
                <a:solidFill>
                  <a:srgbClr val="787863"/>
                </a:solidFill>
                <a:latin typeface="Source Sans Pro"/>
                <a:ea typeface="Source Sans Pro"/>
                <a:cs typeface="Source Sans Pro"/>
                <a:sym typeface="Source Sans Pro"/>
              </a:defRPr>
            </a:lvl5pPr>
            <a:lvl6pPr indent="0" lvl="5" marL="0" marR="0" rtl="0" algn="r">
              <a:spcBef>
                <a:spcPts val="0"/>
              </a:spcBef>
              <a:spcAft>
                <a:spcPts val="0"/>
              </a:spcAft>
              <a:buNone/>
              <a:defRPr b="0" i="0" sz="1200" u="none" cap="none" strike="noStrike">
                <a:solidFill>
                  <a:srgbClr val="787863"/>
                </a:solidFill>
                <a:latin typeface="Source Sans Pro"/>
                <a:ea typeface="Source Sans Pro"/>
                <a:cs typeface="Source Sans Pro"/>
                <a:sym typeface="Source Sans Pro"/>
              </a:defRPr>
            </a:lvl6pPr>
            <a:lvl7pPr indent="0" lvl="6" marL="0" marR="0" rtl="0" algn="r">
              <a:spcBef>
                <a:spcPts val="0"/>
              </a:spcBef>
              <a:spcAft>
                <a:spcPts val="0"/>
              </a:spcAft>
              <a:buNone/>
              <a:defRPr b="0" i="0" sz="1200" u="none" cap="none" strike="noStrike">
                <a:solidFill>
                  <a:srgbClr val="787863"/>
                </a:solidFill>
                <a:latin typeface="Source Sans Pro"/>
                <a:ea typeface="Source Sans Pro"/>
                <a:cs typeface="Source Sans Pro"/>
                <a:sym typeface="Source Sans Pro"/>
              </a:defRPr>
            </a:lvl7pPr>
            <a:lvl8pPr indent="0" lvl="7" marL="0" marR="0" rtl="0" algn="r">
              <a:spcBef>
                <a:spcPts val="0"/>
              </a:spcBef>
              <a:spcAft>
                <a:spcPts val="0"/>
              </a:spcAft>
              <a:buNone/>
              <a:defRPr b="0" i="0" sz="1200" u="none" cap="none" strike="noStrike">
                <a:solidFill>
                  <a:srgbClr val="787863"/>
                </a:solidFill>
                <a:latin typeface="Source Sans Pro"/>
                <a:ea typeface="Source Sans Pro"/>
                <a:cs typeface="Source Sans Pro"/>
                <a:sym typeface="Source Sans Pro"/>
              </a:defRPr>
            </a:lvl8pPr>
            <a:lvl9pPr indent="0" lvl="8" marL="0" marR="0" rtl="0" algn="r">
              <a:spcBef>
                <a:spcPts val="0"/>
              </a:spcBef>
              <a:spcAft>
                <a:spcPts val="0"/>
              </a:spcAft>
              <a:buNone/>
              <a:defRPr b="0" i="0" sz="1200" u="none" cap="none" strike="noStrike">
                <a:solidFill>
                  <a:srgbClr val="787863"/>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0" name="Shape 20"/>
        <p:cNvGrpSpPr/>
        <p:nvPr/>
      </p:nvGrpSpPr>
      <p:grpSpPr>
        <a:xfrm>
          <a:off x="0" y="0"/>
          <a:ext cx="0" cy="0"/>
          <a:chOff x="0" y="0"/>
          <a:chExt cx="0" cy="0"/>
        </a:xfrm>
      </p:grpSpPr>
      <p:sp>
        <p:nvSpPr>
          <p:cNvPr id="21" name="Google Shape;21;p3"/>
          <p:cNvSpPr txBox="1"/>
          <p:nvPr>
            <p:ph type="title"/>
          </p:nvPr>
        </p:nvSpPr>
        <p:spPr>
          <a:xfrm>
            <a:off x="358775" y="152400"/>
            <a:ext cx="8686800" cy="1265238"/>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SzPts val="1400"/>
              <a:buNone/>
              <a:defRPr b="0" i="0" sz="6000" u="none" cap="none" strike="noStrike">
                <a:solidFill>
                  <a:srgbClr val="000000"/>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787863"/>
                </a:solidFill>
                <a:latin typeface="Source Sans Pro"/>
                <a:ea typeface="Source Sans Pro"/>
                <a:cs typeface="Source Sans Pro"/>
                <a:sym typeface="Source Sans Pro"/>
              </a:defRPr>
            </a:lvl1pPr>
            <a:lvl2pPr indent="0" lvl="1" marL="0" marR="0" rtl="0" algn="r">
              <a:spcBef>
                <a:spcPts val="0"/>
              </a:spcBef>
              <a:spcAft>
                <a:spcPts val="0"/>
              </a:spcAft>
              <a:buNone/>
              <a:defRPr sz="1200">
                <a:solidFill>
                  <a:srgbClr val="787863"/>
                </a:solidFill>
                <a:latin typeface="Source Sans Pro"/>
                <a:ea typeface="Source Sans Pro"/>
                <a:cs typeface="Source Sans Pro"/>
                <a:sym typeface="Source Sans Pro"/>
              </a:defRPr>
            </a:lvl2pPr>
            <a:lvl3pPr indent="0" lvl="2" marL="0" marR="0" rtl="0" algn="r">
              <a:spcBef>
                <a:spcPts val="0"/>
              </a:spcBef>
              <a:spcAft>
                <a:spcPts val="0"/>
              </a:spcAft>
              <a:buNone/>
              <a:defRPr sz="1200">
                <a:solidFill>
                  <a:srgbClr val="787863"/>
                </a:solidFill>
                <a:latin typeface="Source Sans Pro"/>
                <a:ea typeface="Source Sans Pro"/>
                <a:cs typeface="Source Sans Pro"/>
                <a:sym typeface="Source Sans Pro"/>
              </a:defRPr>
            </a:lvl3pPr>
            <a:lvl4pPr indent="0" lvl="3" marL="0" marR="0" rtl="0" algn="r">
              <a:spcBef>
                <a:spcPts val="0"/>
              </a:spcBef>
              <a:spcAft>
                <a:spcPts val="0"/>
              </a:spcAft>
              <a:buNone/>
              <a:defRPr sz="1200">
                <a:solidFill>
                  <a:srgbClr val="787863"/>
                </a:solidFill>
                <a:latin typeface="Source Sans Pro"/>
                <a:ea typeface="Source Sans Pro"/>
                <a:cs typeface="Source Sans Pro"/>
                <a:sym typeface="Source Sans Pro"/>
              </a:defRPr>
            </a:lvl4pPr>
            <a:lvl5pPr indent="0" lvl="4" marL="0" marR="0" rtl="0" algn="r">
              <a:spcBef>
                <a:spcPts val="0"/>
              </a:spcBef>
              <a:spcAft>
                <a:spcPts val="0"/>
              </a:spcAft>
              <a:buNone/>
              <a:defRPr sz="1200">
                <a:solidFill>
                  <a:srgbClr val="787863"/>
                </a:solidFill>
                <a:latin typeface="Source Sans Pro"/>
                <a:ea typeface="Source Sans Pro"/>
                <a:cs typeface="Source Sans Pro"/>
                <a:sym typeface="Source Sans Pro"/>
              </a:defRPr>
            </a:lvl5pPr>
            <a:lvl6pPr indent="0" lvl="5" marL="0" marR="0" rtl="0" algn="r">
              <a:spcBef>
                <a:spcPts val="0"/>
              </a:spcBef>
              <a:spcAft>
                <a:spcPts val="0"/>
              </a:spcAft>
              <a:buNone/>
              <a:defRPr sz="1200">
                <a:solidFill>
                  <a:srgbClr val="787863"/>
                </a:solidFill>
                <a:latin typeface="Source Sans Pro"/>
                <a:ea typeface="Source Sans Pro"/>
                <a:cs typeface="Source Sans Pro"/>
                <a:sym typeface="Source Sans Pro"/>
              </a:defRPr>
            </a:lvl6pPr>
            <a:lvl7pPr indent="0" lvl="6" marL="0" marR="0" rtl="0" algn="r">
              <a:spcBef>
                <a:spcPts val="0"/>
              </a:spcBef>
              <a:spcAft>
                <a:spcPts val="0"/>
              </a:spcAft>
              <a:buNone/>
              <a:defRPr sz="1200">
                <a:solidFill>
                  <a:srgbClr val="787863"/>
                </a:solidFill>
                <a:latin typeface="Source Sans Pro"/>
                <a:ea typeface="Source Sans Pro"/>
                <a:cs typeface="Source Sans Pro"/>
                <a:sym typeface="Source Sans Pro"/>
              </a:defRPr>
            </a:lvl7pPr>
            <a:lvl8pPr indent="0" lvl="7" marL="0" marR="0" rtl="0" algn="r">
              <a:spcBef>
                <a:spcPts val="0"/>
              </a:spcBef>
              <a:spcAft>
                <a:spcPts val="0"/>
              </a:spcAft>
              <a:buNone/>
              <a:defRPr sz="1200">
                <a:solidFill>
                  <a:srgbClr val="787863"/>
                </a:solidFill>
                <a:latin typeface="Source Sans Pro"/>
                <a:ea typeface="Source Sans Pro"/>
                <a:cs typeface="Source Sans Pro"/>
                <a:sym typeface="Source Sans Pro"/>
              </a:defRPr>
            </a:lvl8pPr>
            <a:lvl9pPr indent="0" lvl="8" marL="0" marR="0" rtl="0" algn="r">
              <a:spcBef>
                <a:spcPts val="0"/>
              </a:spcBef>
              <a:spcAft>
                <a:spcPts val="0"/>
              </a:spcAft>
              <a:buNone/>
              <a:defRPr sz="1200">
                <a:solidFill>
                  <a:srgbClr val="787863"/>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3" name="Shape 23"/>
        <p:cNvGrpSpPr/>
        <p:nvPr/>
      </p:nvGrpSpPr>
      <p:grpSpPr>
        <a:xfrm>
          <a:off x="0" y="0"/>
          <a:ext cx="0" cy="0"/>
          <a:chOff x="0" y="0"/>
          <a:chExt cx="0" cy="0"/>
        </a:xfrm>
      </p:grpSpPr>
      <p:sp>
        <p:nvSpPr>
          <p:cNvPr id="24" name="Google Shape;24;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FFFFFF"/>
                </a:solidFill>
                <a:latin typeface="Source Sans Pro"/>
                <a:ea typeface="Source Sans Pro"/>
                <a:cs typeface="Source Sans Pro"/>
                <a:sym typeface="Source Sans Pro"/>
              </a:defRPr>
            </a:lvl1pPr>
            <a:lvl2pPr indent="0" lvl="1" marL="0" marR="0" rtl="0" algn="r">
              <a:spcBef>
                <a:spcPts val="0"/>
              </a:spcBef>
              <a:spcAft>
                <a:spcPts val="0"/>
              </a:spcAft>
              <a:buNone/>
              <a:defRPr sz="1200">
                <a:solidFill>
                  <a:srgbClr val="FFFFFF"/>
                </a:solidFill>
                <a:latin typeface="Source Sans Pro"/>
                <a:ea typeface="Source Sans Pro"/>
                <a:cs typeface="Source Sans Pro"/>
                <a:sym typeface="Source Sans Pro"/>
              </a:defRPr>
            </a:lvl2pPr>
            <a:lvl3pPr indent="0" lvl="2" marL="0" marR="0" rtl="0" algn="r">
              <a:spcBef>
                <a:spcPts val="0"/>
              </a:spcBef>
              <a:spcAft>
                <a:spcPts val="0"/>
              </a:spcAft>
              <a:buNone/>
              <a:defRPr sz="1200">
                <a:solidFill>
                  <a:srgbClr val="FFFFFF"/>
                </a:solidFill>
                <a:latin typeface="Source Sans Pro"/>
                <a:ea typeface="Source Sans Pro"/>
                <a:cs typeface="Source Sans Pro"/>
                <a:sym typeface="Source Sans Pro"/>
              </a:defRPr>
            </a:lvl3pPr>
            <a:lvl4pPr indent="0" lvl="3" marL="0" marR="0" rtl="0" algn="r">
              <a:spcBef>
                <a:spcPts val="0"/>
              </a:spcBef>
              <a:spcAft>
                <a:spcPts val="0"/>
              </a:spcAft>
              <a:buNone/>
              <a:defRPr sz="1200">
                <a:solidFill>
                  <a:srgbClr val="FFFFFF"/>
                </a:solidFill>
                <a:latin typeface="Source Sans Pro"/>
                <a:ea typeface="Source Sans Pro"/>
                <a:cs typeface="Source Sans Pro"/>
                <a:sym typeface="Source Sans Pro"/>
              </a:defRPr>
            </a:lvl4pPr>
            <a:lvl5pPr indent="0" lvl="4" marL="0" marR="0" rtl="0" algn="r">
              <a:spcBef>
                <a:spcPts val="0"/>
              </a:spcBef>
              <a:spcAft>
                <a:spcPts val="0"/>
              </a:spcAft>
              <a:buNone/>
              <a:defRPr sz="1200">
                <a:solidFill>
                  <a:srgbClr val="FFFFFF"/>
                </a:solidFill>
                <a:latin typeface="Source Sans Pro"/>
                <a:ea typeface="Source Sans Pro"/>
                <a:cs typeface="Source Sans Pro"/>
                <a:sym typeface="Source Sans Pro"/>
              </a:defRPr>
            </a:lvl5pPr>
            <a:lvl6pPr indent="0" lvl="5" marL="0" marR="0" rtl="0" algn="r">
              <a:spcBef>
                <a:spcPts val="0"/>
              </a:spcBef>
              <a:spcAft>
                <a:spcPts val="0"/>
              </a:spcAft>
              <a:buNone/>
              <a:defRPr sz="1200">
                <a:solidFill>
                  <a:srgbClr val="FFFFFF"/>
                </a:solidFill>
                <a:latin typeface="Source Sans Pro"/>
                <a:ea typeface="Source Sans Pro"/>
                <a:cs typeface="Source Sans Pro"/>
                <a:sym typeface="Source Sans Pro"/>
              </a:defRPr>
            </a:lvl6pPr>
            <a:lvl7pPr indent="0" lvl="6" marL="0" marR="0" rtl="0" algn="r">
              <a:spcBef>
                <a:spcPts val="0"/>
              </a:spcBef>
              <a:spcAft>
                <a:spcPts val="0"/>
              </a:spcAft>
              <a:buNone/>
              <a:defRPr sz="1200">
                <a:solidFill>
                  <a:srgbClr val="FFFFFF"/>
                </a:solidFill>
                <a:latin typeface="Source Sans Pro"/>
                <a:ea typeface="Source Sans Pro"/>
                <a:cs typeface="Source Sans Pro"/>
                <a:sym typeface="Source Sans Pro"/>
              </a:defRPr>
            </a:lvl7pPr>
            <a:lvl8pPr indent="0" lvl="7" marL="0" marR="0" rtl="0" algn="r">
              <a:spcBef>
                <a:spcPts val="0"/>
              </a:spcBef>
              <a:spcAft>
                <a:spcPts val="0"/>
              </a:spcAft>
              <a:buNone/>
              <a:defRPr sz="1200">
                <a:solidFill>
                  <a:srgbClr val="FFFFFF"/>
                </a:solidFill>
                <a:latin typeface="Source Sans Pro"/>
                <a:ea typeface="Source Sans Pro"/>
                <a:cs typeface="Source Sans Pro"/>
                <a:sym typeface="Source Sans Pro"/>
              </a:defRPr>
            </a:lvl8pPr>
            <a:lvl9pPr indent="0" lvl="8" marL="0" marR="0" rtl="0" algn="r">
              <a:spcBef>
                <a:spcPts val="0"/>
              </a:spcBef>
              <a:spcAft>
                <a:spcPts val="0"/>
              </a:spcAft>
              <a:buNone/>
              <a:defRPr sz="1200">
                <a:solidFill>
                  <a:srgbClr val="FFFFFF"/>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5" name="Shape 25"/>
        <p:cNvGrpSpPr/>
        <p:nvPr/>
      </p:nvGrpSpPr>
      <p:grpSpPr>
        <a:xfrm>
          <a:off x="0" y="0"/>
          <a:ext cx="0" cy="0"/>
          <a:chOff x="0" y="0"/>
          <a:chExt cx="0" cy="0"/>
        </a:xfrm>
      </p:grpSpPr>
      <p:sp>
        <p:nvSpPr>
          <p:cNvPr id="26" name="Google Shape;26;p5"/>
          <p:cNvSpPr txBox="1"/>
          <p:nvPr>
            <p:ph type="ctrTitle"/>
          </p:nvPr>
        </p:nvSpPr>
        <p:spPr>
          <a:xfrm>
            <a:off x="457201" y="225425"/>
            <a:ext cx="7772400" cy="1470025"/>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SzPts val="1400"/>
              <a:buNone/>
              <a:defRPr b="0" i="0" sz="6000" u="none" cap="none" strike="noStrike">
                <a:solidFill>
                  <a:schemeClr val="dk1"/>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27" name="Google Shape;27;p5"/>
          <p:cNvSpPr txBox="1"/>
          <p:nvPr>
            <p:ph idx="1" type="subTitle"/>
          </p:nvPr>
        </p:nvSpPr>
        <p:spPr>
          <a:xfrm>
            <a:off x="457199" y="1964275"/>
            <a:ext cx="7382933" cy="668858"/>
          </a:xfrm>
          <a:prstGeom prst="rect">
            <a:avLst/>
          </a:prstGeom>
          <a:noFill/>
          <a:ln>
            <a:noFill/>
          </a:ln>
        </p:spPr>
        <p:txBody>
          <a:bodyPr anchorCtr="0" anchor="t" bIns="0" lIns="0" spcFirstLastPara="1" rIns="0" wrap="square" tIns="0"/>
          <a:lstStyle>
            <a:lvl1pPr lvl="0" marR="0" rtl="0" algn="l">
              <a:lnSpc>
                <a:spcPct val="102500"/>
              </a:lnSpc>
              <a:spcBef>
                <a:spcPts val="0"/>
              </a:spcBef>
              <a:spcAft>
                <a:spcPts val="0"/>
              </a:spcAft>
              <a:buClr>
                <a:srgbClr val="78AC35"/>
              </a:buClr>
              <a:buSzPts val="3000"/>
              <a:buFont typeface="Noto Sans Symbols"/>
              <a:buNone/>
              <a:defRPr b="0" i="0" sz="4000" u="none" cap="none" strike="noStrike">
                <a:solidFill>
                  <a:schemeClr val="dk1"/>
                </a:solidFill>
                <a:latin typeface="Source Sans Pro"/>
                <a:ea typeface="Source Sans Pro"/>
                <a:cs typeface="Source Sans Pro"/>
                <a:sym typeface="Source Sans Pro"/>
              </a:defRPr>
            </a:lvl1pPr>
            <a:lvl2pPr lvl="1" marR="0" rtl="0" algn="ctr">
              <a:spcBef>
                <a:spcPts val="640"/>
              </a:spcBef>
              <a:spcAft>
                <a:spcPts val="0"/>
              </a:spcAft>
              <a:buClr>
                <a:srgbClr val="888888"/>
              </a:buClr>
              <a:buSzPts val="3200"/>
              <a:buFont typeface="Arial"/>
              <a:buNone/>
              <a:defRPr b="0" i="0" sz="3200" u="none" cap="none" strike="noStrike">
                <a:solidFill>
                  <a:srgbClr val="888888"/>
                </a:solidFill>
                <a:latin typeface="Source Sans Pro"/>
                <a:ea typeface="Source Sans Pro"/>
                <a:cs typeface="Source Sans Pro"/>
                <a:sym typeface="Source Sans Pro"/>
              </a:defRPr>
            </a:lvl2pPr>
            <a:lvl3pPr lvl="2" marR="0" rtl="0" algn="ctr">
              <a:spcBef>
                <a:spcPts val="640"/>
              </a:spcBef>
              <a:spcAft>
                <a:spcPts val="0"/>
              </a:spcAft>
              <a:buClr>
                <a:srgbClr val="888888"/>
              </a:buClr>
              <a:buSzPts val="3200"/>
              <a:buFont typeface="Arial"/>
              <a:buNone/>
              <a:defRPr b="0" i="0" sz="3200" u="none" cap="none" strike="noStrike">
                <a:solidFill>
                  <a:srgbClr val="888888"/>
                </a:solidFill>
                <a:latin typeface="Source Sans Pro"/>
                <a:ea typeface="Source Sans Pro"/>
                <a:cs typeface="Source Sans Pro"/>
                <a:sym typeface="Source Sans Pro"/>
              </a:defRPr>
            </a:lvl3pPr>
            <a:lvl4pPr lvl="3" marR="0" rtl="0" algn="ctr">
              <a:spcBef>
                <a:spcPts val="640"/>
              </a:spcBef>
              <a:spcAft>
                <a:spcPts val="0"/>
              </a:spcAft>
              <a:buClr>
                <a:srgbClr val="888888"/>
              </a:buClr>
              <a:buSzPts val="3200"/>
              <a:buFont typeface="Arial"/>
              <a:buNone/>
              <a:defRPr b="0" i="0" sz="3200" u="none" cap="none" strike="noStrike">
                <a:solidFill>
                  <a:srgbClr val="888888"/>
                </a:solidFill>
                <a:latin typeface="Source Sans Pro"/>
                <a:ea typeface="Source Sans Pro"/>
                <a:cs typeface="Source Sans Pro"/>
                <a:sym typeface="Source Sans Pro"/>
              </a:defRPr>
            </a:lvl4pPr>
            <a:lvl5pPr lvl="4" marR="0" rtl="0" algn="ctr">
              <a:spcBef>
                <a:spcPts val="640"/>
              </a:spcBef>
              <a:spcAft>
                <a:spcPts val="0"/>
              </a:spcAft>
              <a:buClr>
                <a:srgbClr val="888888"/>
              </a:buClr>
              <a:buSzPts val="3200"/>
              <a:buFont typeface="Arial"/>
              <a:buNone/>
              <a:defRPr b="0" i="0" sz="3200" u="none" cap="none" strike="noStrike">
                <a:solidFill>
                  <a:srgbClr val="888888"/>
                </a:solidFill>
                <a:latin typeface="Source Sans Pro"/>
                <a:ea typeface="Source Sans Pro"/>
                <a:cs typeface="Source Sans Pro"/>
                <a:sym typeface="Source Sans Pro"/>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Source Sans Pro"/>
                <a:ea typeface="Source Sans Pro"/>
                <a:cs typeface="Source Sans Pro"/>
                <a:sym typeface="Source Sans Pro"/>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Source Sans Pro"/>
                <a:ea typeface="Source Sans Pro"/>
                <a:cs typeface="Source Sans Pro"/>
                <a:sym typeface="Source Sans Pro"/>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Source Sans Pro"/>
                <a:ea typeface="Source Sans Pro"/>
                <a:cs typeface="Source Sans Pro"/>
                <a:sym typeface="Source Sans Pro"/>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Source Sans Pro"/>
                <a:ea typeface="Source Sans Pro"/>
                <a:cs typeface="Source Sans Pro"/>
                <a:sym typeface="Source Sans Pro"/>
              </a:defRPr>
            </a:lvl9pPr>
          </a:lstStyle>
          <a:p/>
        </p:txBody>
      </p:sp>
      <p:sp>
        <p:nvSpPr>
          <p:cNvPr id="28" name="Google Shape;28;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787863"/>
                </a:solidFill>
                <a:latin typeface="Source Sans Pro"/>
                <a:ea typeface="Source Sans Pro"/>
                <a:cs typeface="Source Sans Pro"/>
                <a:sym typeface="Source Sans Pro"/>
              </a:defRPr>
            </a:lvl1pPr>
            <a:lvl2pPr indent="0" lvl="1" marL="0" marR="0" rtl="0" algn="r">
              <a:spcBef>
                <a:spcPts val="0"/>
              </a:spcBef>
              <a:spcAft>
                <a:spcPts val="0"/>
              </a:spcAft>
              <a:buNone/>
              <a:defRPr sz="1200">
                <a:solidFill>
                  <a:srgbClr val="787863"/>
                </a:solidFill>
                <a:latin typeface="Source Sans Pro"/>
                <a:ea typeface="Source Sans Pro"/>
                <a:cs typeface="Source Sans Pro"/>
                <a:sym typeface="Source Sans Pro"/>
              </a:defRPr>
            </a:lvl2pPr>
            <a:lvl3pPr indent="0" lvl="2" marL="0" marR="0" rtl="0" algn="r">
              <a:spcBef>
                <a:spcPts val="0"/>
              </a:spcBef>
              <a:spcAft>
                <a:spcPts val="0"/>
              </a:spcAft>
              <a:buNone/>
              <a:defRPr sz="1200">
                <a:solidFill>
                  <a:srgbClr val="787863"/>
                </a:solidFill>
                <a:latin typeface="Source Sans Pro"/>
                <a:ea typeface="Source Sans Pro"/>
                <a:cs typeface="Source Sans Pro"/>
                <a:sym typeface="Source Sans Pro"/>
              </a:defRPr>
            </a:lvl3pPr>
            <a:lvl4pPr indent="0" lvl="3" marL="0" marR="0" rtl="0" algn="r">
              <a:spcBef>
                <a:spcPts val="0"/>
              </a:spcBef>
              <a:spcAft>
                <a:spcPts val="0"/>
              </a:spcAft>
              <a:buNone/>
              <a:defRPr sz="1200">
                <a:solidFill>
                  <a:srgbClr val="787863"/>
                </a:solidFill>
                <a:latin typeface="Source Sans Pro"/>
                <a:ea typeface="Source Sans Pro"/>
                <a:cs typeface="Source Sans Pro"/>
                <a:sym typeface="Source Sans Pro"/>
              </a:defRPr>
            </a:lvl4pPr>
            <a:lvl5pPr indent="0" lvl="4" marL="0" marR="0" rtl="0" algn="r">
              <a:spcBef>
                <a:spcPts val="0"/>
              </a:spcBef>
              <a:spcAft>
                <a:spcPts val="0"/>
              </a:spcAft>
              <a:buNone/>
              <a:defRPr sz="1200">
                <a:solidFill>
                  <a:srgbClr val="787863"/>
                </a:solidFill>
                <a:latin typeface="Source Sans Pro"/>
                <a:ea typeface="Source Sans Pro"/>
                <a:cs typeface="Source Sans Pro"/>
                <a:sym typeface="Source Sans Pro"/>
              </a:defRPr>
            </a:lvl5pPr>
            <a:lvl6pPr indent="0" lvl="5" marL="0" marR="0" rtl="0" algn="r">
              <a:spcBef>
                <a:spcPts val="0"/>
              </a:spcBef>
              <a:spcAft>
                <a:spcPts val="0"/>
              </a:spcAft>
              <a:buNone/>
              <a:defRPr sz="1200">
                <a:solidFill>
                  <a:srgbClr val="787863"/>
                </a:solidFill>
                <a:latin typeface="Source Sans Pro"/>
                <a:ea typeface="Source Sans Pro"/>
                <a:cs typeface="Source Sans Pro"/>
                <a:sym typeface="Source Sans Pro"/>
              </a:defRPr>
            </a:lvl6pPr>
            <a:lvl7pPr indent="0" lvl="6" marL="0" marR="0" rtl="0" algn="r">
              <a:spcBef>
                <a:spcPts val="0"/>
              </a:spcBef>
              <a:spcAft>
                <a:spcPts val="0"/>
              </a:spcAft>
              <a:buNone/>
              <a:defRPr sz="1200">
                <a:solidFill>
                  <a:srgbClr val="787863"/>
                </a:solidFill>
                <a:latin typeface="Source Sans Pro"/>
                <a:ea typeface="Source Sans Pro"/>
                <a:cs typeface="Source Sans Pro"/>
                <a:sym typeface="Source Sans Pro"/>
              </a:defRPr>
            </a:lvl7pPr>
            <a:lvl8pPr indent="0" lvl="7" marL="0" marR="0" rtl="0" algn="r">
              <a:spcBef>
                <a:spcPts val="0"/>
              </a:spcBef>
              <a:spcAft>
                <a:spcPts val="0"/>
              </a:spcAft>
              <a:buNone/>
              <a:defRPr sz="1200">
                <a:solidFill>
                  <a:srgbClr val="787863"/>
                </a:solidFill>
                <a:latin typeface="Source Sans Pro"/>
                <a:ea typeface="Source Sans Pro"/>
                <a:cs typeface="Source Sans Pro"/>
                <a:sym typeface="Source Sans Pro"/>
              </a:defRPr>
            </a:lvl8pPr>
            <a:lvl9pPr indent="0" lvl="8" marL="0" marR="0" rtl="0" algn="r">
              <a:spcBef>
                <a:spcPts val="0"/>
              </a:spcBef>
              <a:spcAft>
                <a:spcPts val="0"/>
              </a:spcAft>
              <a:buNone/>
              <a:defRPr sz="1200">
                <a:solidFill>
                  <a:srgbClr val="787863"/>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29" name="Shape 29"/>
        <p:cNvGrpSpPr/>
        <p:nvPr/>
      </p:nvGrpSpPr>
      <p:grpSpPr>
        <a:xfrm>
          <a:off x="0" y="0"/>
          <a:ext cx="0" cy="0"/>
          <a:chOff x="0" y="0"/>
          <a:chExt cx="0" cy="0"/>
        </a:xfrm>
      </p:grpSpPr>
      <p:sp>
        <p:nvSpPr>
          <p:cNvPr id="30" name="Google Shape;30;p6"/>
          <p:cNvSpPr txBox="1"/>
          <p:nvPr>
            <p:ph type="title"/>
          </p:nvPr>
        </p:nvSpPr>
        <p:spPr>
          <a:xfrm>
            <a:off x="358775" y="152400"/>
            <a:ext cx="8686800" cy="1265238"/>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SzPts val="1400"/>
              <a:buNone/>
              <a:defRPr b="0" i="0" sz="6000" u="none" cap="none" strike="noStrike">
                <a:solidFill>
                  <a:schemeClr val="dk1"/>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31" name="Google Shape;31;p6"/>
          <p:cNvSpPr txBox="1"/>
          <p:nvPr>
            <p:ph idx="1" type="body"/>
          </p:nvPr>
        </p:nvSpPr>
        <p:spPr>
          <a:xfrm>
            <a:off x="335085" y="1774796"/>
            <a:ext cx="4038600" cy="4351367"/>
          </a:xfrm>
          <a:prstGeom prst="rect">
            <a:avLst/>
          </a:prstGeom>
          <a:noFill/>
          <a:ln>
            <a:noFill/>
          </a:ln>
        </p:spPr>
        <p:txBody>
          <a:bodyPr anchorCtr="0" anchor="t" bIns="0" lIns="0" spcFirstLastPara="1" rIns="0" wrap="square" tIns="0"/>
          <a:lstStyle>
            <a:lvl1pPr indent="-361950" lvl="0" marL="457200" marR="0" rtl="0" algn="l">
              <a:lnSpc>
                <a:spcPct val="114285"/>
              </a:lnSpc>
              <a:spcBef>
                <a:spcPts val="0"/>
              </a:spcBef>
              <a:spcAft>
                <a:spcPts val="0"/>
              </a:spcAft>
              <a:buClr>
                <a:schemeClr val="accent5"/>
              </a:buClr>
              <a:buSzPts val="2100"/>
              <a:buFont typeface="Noto Sans Symbols"/>
              <a:buChar char="◆"/>
              <a:defRPr b="0" i="0" sz="2800" u="none" cap="none" strike="noStrike">
                <a:solidFill>
                  <a:srgbClr val="000000"/>
                </a:solidFill>
                <a:latin typeface="Source Sans Pro"/>
                <a:ea typeface="Source Sans Pro"/>
                <a:cs typeface="Source Sans Pro"/>
                <a:sym typeface="Source Sans Pro"/>
              </a:defRPr>
            </a:lvl1pPr>
            <a:lvl2pPr indent="-342900" lvl="1" marL="914400" marR="0" rtl="0" algn="l">
              <a:lnSpc>
                <a:spcPct val="133333"/>
              </a:lnSpc>
              <a:spcBef>
                <a:spcPts val="480"/>
              </a:spcBef>
              <a:spcAft>
                <a:spcPts val="0"/>
              </a:spcAft>
              <a:buClr>
                <a:schemeClr val="accent5"/>
              </a:buClr>
              <a:buSzPts val="1800"/>
              <a:buFont typeface="Arial"/>
              <a:buChar char="–"/>
              <a:defRPr b="0" i="0" sz="2400" u="none" cap="none" strike="noStrike">
                <a:solidFill>
                  <a:srgbClr val="000000"/>
                </a:solidFill>
                <a:latin typeface="Source Sans Pro"/>
                <a:ea typeface="Source Sans Pro"/>
                <a:cs typeface="Source Sans Pro"/>
                <a:sym typeface="Source Sans Pro"/>
              </a:defRPr>
            </a:lvl2pPr>
            <a:lvl3pPr indent="-323850" lvl="2" marL="1371600" marR="0" rtl="0" algn="l">
              <a:lnSpc>
                <a:spcPct val="160000"/>
              </a:lnSpc>
              <a:spcBef>
                <a:spcPts val="400"/>
              </a:spcBef>
              <a:spcAft>
                <a:spcPts val="0"/>
              </a:spcAft>
              <a:buClr>
                <a:schemeClr val="accent5"/>
              </a:buClr>
              <a:buSzPts val="1500"/>
              <a:buFont typeface="Arial"/>
              <a:buChar char="•"/>
              <a:defRPr b="0" i="0" sz="2000" u="none" cap="none" strike="noStrike">
                <a:solidFill>
                  <a:srgbClr val="000000"/>
                </a:solidFill>
                <a:latin typeface="Source Sans Pro"/>
                <a:ea typeface="Source Sans Pro"/>
                <a:cs typeface="Source Sans Pro"/>
                <a:sym typeface="Source Sans Pro"/>
              </a:defRPr>
            </a:lvl3pPr>
            <a:lvl4pPr indent="-314325" lvl="3" marL="1828800" marR="0" rtl="0" algn="l">
              <a:lnSpc>
                <a:spcPct val="177777"/>
              </a:lnSpc>
              <a:spcBef>
                <a:spcPts val="360"/>
              </a:spcBef>
              <a:spcAft>
                <a:spcPts val="0"/>
              </a:spcAft>
              <a:buClr>
                <a:schemeClr val="accent5"/>
              </a:buClr>
              <a:buSzPts val="1350"/>
              <a:buFont typeface="Arial"/>
              <a:buChar char="–"/>
              <a:defRPr b="0" i="0" sz="1800" u="none" cap="none" strike="noStrike">
                <a:solidFill>
                  <a:srgbClr val="000000"/>
                </a:solidFill>
                <a:latin typeface="Source Sans Pro"/>
                <a:ea typeface="Source Sans Pro"/>
                <a:cs typeface="Source Sans Pro"/>
                <a:sym typeface="Source Sans Pro"/>
              </a:defRPr>
            </a:lvl4pPr>
            <a:lvl5pPr indent="-314325" lvl="4" marL="2286000" marR="0" rtl="0" algn="l">
              <a:lnSpc>
                <a:spcPct val="177777"/>
              </a:lnSpc>
              <a:spcBef>
                <a:spcPts val="360"/>
              </a:spcBef>
              <a:spcAft>
                <a:spcPts val="0"/>
              </a:spcAft>
              <a:buClr>
                <a:schemeClr val="accent5"/>
              </a:buClr>
              <a:buSzPts val="1350"/>
              <a:buFont typeface="Arial"/>
              <a:buChar char="»"/>
              <a:defRPr b="0" i="0" sz="1800" u="none" cap="none" strike="noStrike">
                <a:solidFill>
                  <a:srgbClr val="000000"/>
                </a:solidFill>
                <a:latin typeface="Source Sans Pro"/>
                <a:ea typeface="Source Sans Pro"/>
                <a:cs typeface="Source Sans Pro"/>
                <a:sym typeface="Source Sans Pro"/>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9pPr>
          </a:lstStyle>
          <a:p/>
        </p:txBody>
      </p:sp>
      <p:sp>
        <p:nvSpPr>
          <p:cNvPr id="32" name="Google Shape;32;p6"/>
          <p:cNvSpPr txBox="1"/>
          <p:nvPr>
            <p:ph idx="2" type="body"/>
          </p:nvPr>
        </p:nvSpPr>
        <p:spPr>
          <a:xfrm>
            <a:off x="4761333" y="1756229"/>
            <a:ext cx="4038600" cy="4351367"/>
          </a:xfrm>
          <a:prstGeom prst="rect">
            <a:avLst/>
          </a:prstGeom>
          <a:noFill/>
          <a:ln>
            <a:noFill/>
          </a:ln>
        </p:spPr>
        <p:txBody>
          <a:bodyPr anchorCtr="0" anchor="t" bIns="0" lIns="0" spcFirstLastPara="1" rIns="0" wrap="square" tIns="0"/>
          <a:lstStyle>
            <a:lvl1pPr indent="-361950" lvl="0" marL="457200" marR="0" rtl="0" algn="l">
              <a:lnSpc>
                <a:spcPct val="114285"/>
              </a:lnSpc>
              <a:spcBef>
                <a:spcPts val="0"/>
              </a:spcBef>
              <a:spcAft>
                <a:spcPts val="0"/>
              </a:spcAft>
              <a:buClr>
                <a:schemeClr val="accent5"/>
              </a:buClr>
              <a:buSzPts val="2100"/>
              <a:buFont typeface="Noto Sans Symbols"/>
              <a:buChar char="◆"/>
              <a:defRPr b="0" i="0" sz="2800" u="none" cap="none" strike="noStrike">
                <a:solidFill>
                  <a:srgbClr val="000000"/>
                </a:solidFill>
                <a:latin typeface="Source Sans Pro"/>
                <a:ea typeface="Source Sans Pro"/>
                <a:cs typeface="Source Sans Pro"/>
                <a:sym typeface="Source Sans Pro"/>
              </a:defRPr>
            </a:lvl1pPr>
            <a:lvl2pPr indent="-342900" lvl="1" marL="914400" marR="0" rtl="0" algn="l">
              <a:lnSpc>
                <a:spcPct val="133333"/>
              </a:lnSpc>
              <a:spcBef>
                <a:spcPts val="480"/>
              </a:spcBef>
              <a:spcAft>
                <a:spcPts val="0"/>
              </a:spcAft>
              <a:buClr>
                <a:schemeClr val="accent5"/>
              </a:buClr>
              <a:buSzPts val="1800"/>
              <a:buFont typeface="Arial"/>
              <a:buChar char="–"/>
              <a:defRPr b="0" i="0" sz="2400" u="none" cap="none" strike="noStrike">
                <a:solidFill>
                  <a:srgbClr val="000000"/>
                </a:solidFill>
                <a:latin typeface="Source Sans Pro"/>
                <a:ea typeface="Source Sans Pro"/>
                <a:cs typeface="Source Sans Pro"/>
                <a:sym typeface="Source Sans Pro"/>
              </a:defRPr>
            </a:lvl2pPr>
            <a:lvl3pPr indent="-323850" lvl="2" marL="1371600" marR="0" rtl="0" algn="l">
              <a:lnSpc>
                <a:spcPct val="160000"/>
              </a:lnSpc>
              <a:spcBef>
                <a:spcPts val="400"/>
              </a:spcBef>
              <a:spcAft>
                <a:spcPts val="0"/>
              </a:spcAft>
              <a:buClr>
                <a:schemeClr val="accent5"/>
              </a:buClr>
              <a:buSzPts val="1500"/>
              <a:buFont typeface="Arial"/>
              <a:buChar char="•"/>
              <a:defRPr b="0" i="0" sz="2000" u="none" cap="none" strike="noStrike">
                <a:solidFill>
                  <a:srgbClr val="000000"/>
                </a:solidFill>
                <a:latin typeface="Source Sans Pro"/>
                <a:ea typeface="Source Sans Pro"/>
                <a:cs typeface="Source Sans Pro"/>
                <a:sym typeface="Source Sans Pro"/>
              </a:defRPr>
            </a:lvl3pPr>
            <a:lvl4pPr indent="-314325" lvl="3" marL="1828800" marR="0" rtl="0" algn="l">
              <a:lnSpc>
                <a:spcPct val="177777"/>
              </a:lnSpc>
              <a:spcBef>
                <a:spcPts val="360"/>
              </a:spcBef>
              <a:spcAft>
                <a:spcPts val="0"/>
              </a:spcAft>
              <a:buClr>
                <a:schemeClr val="accent5"/>
              </a:buClr>
              <a:buSzPts val="1350"/>
              <a:buFont typeface="Arial"/>
              <a:buChar char="–"/>
              <a:defRPr b="0" i="0" sz="1800" u="none" cap="none" strike="noStrike">
                <a:solidFill>
                  <a:srgbClr val="000000"/>
                </a:solidFill>
                <a:latin typeface="Source Sans Pro"/>
                <a:ea typeface="Source Sans Pro"/>
                <a:cs typeface="Source Sans Pro"/>
                <a:sym typeface="Source Sans Pro"/>
              </a:defRPr>
            </a:lvl4pPr>
            <a:lvl5pPr indent="-314325" lvl="4" marL="2286000" marR="0" rtl="0" algn="l">
              <a:lnSpc>
                <a:spcPct val="177777"/>
              </a:lnSpc>
              <a:spcBef>
                <a:spcPts val="360"/>
              </a:spcBef>
              <a:spcAft>
                <a:spcPts val="0"/>
              </a:spcAft>
              <a:buClr>
                <a:schemeClr val="accent5"/>
              </a:buClr>
              <a:buSzPts val="1350"/>
              <a:buFont typeface="Arial"/>
              <a:buChar char="»"/>
              <a:defRPr b="0" i="0" sz="1800" u="none" cap="none" strike="noStrike">
                <a:solidFill>
                  <a:srgbClr val="000000"/>
                </a:solidFill>
                <a:latin typeface="Source Sans Pro"/>
                <a:ea typeface="Source Sans Pro"/>
                <a:cs typeface="Source Sans Pro"/>
                <a:sym typeface="Source Sans Pro"/>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9pPr>
          </a:lstStyle>
          <a:p/>
        </p:txBody>
      </p:sp>
      <p:sp>
        <p:nvSpPr>
          <p:cNvPr id="33" name="Google Shape;3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787863"/>
                </a:solidFill>
                <a:latin typeface="Source Sans Pro"/>
                <a:ea typeface="Source Sans Pro"/>
                <a:cs typeface="Source Sans Pro"/>
                <a:sym typeface="Source Sans Pro"/>
              </a:defRPr>
            </a:lvl1pPr>
            <a:lvl2pPr indent="0" lvl="1" marL="0" marR="0" rtl="0" algn="r">
              <a:spcBef>
                <a:spcPts val="0"/>
              </a:spcBef>
              <a:spcAft>
                <a:spcPts val="0"/>
              </a:spcAft>
              <a:buNone/>
              <a:defRPr sz="1200">
                <a:solidFill>
                  <a:srgbClr val="787863"/>
                </a:solidFill>
                <a:latin typeface="Source Sans Pro"/>
                <a:ea typeface="Source Sans Pro"/>
                <a:cs typeface="Source Sans Pro"/>
                <a:sym typeface="Source Sans Pro"/>
              </a:defRPr>
            </a:lvl2pPr>
            <a:lvl3pPr indent="0" lvl="2" marL="0" marR="0" rtl="0" algn="r">
              <a:spcBef>
                <a:spcPts val="0"/>
              </a:spcBef>
              <a:spcAft>
                <a:spcPts val="0"/>
              </a:spcAft>
              <a:buNone/>
              <a:defRPr sz="1200">
                <a:solidFill>
                  <a:srgbClr val="787863"/>
                </a:solidFill>
                <a:latin typeface="Source Sans Pro"/>
                <a:ea typeface="Source Sans Pro"/>
                <a:cs typeface="Source Sans Pro"/>
                <a:sym typeface="Source Sans Pro"/>
              </a:defRPr>
            </a:lvl3pPr>
            <a:lvl4pPr indent="0" lvl="3" marL="0" marR="0" rtl="0" algn="r">
              <a:spcBef>
                <a:spcPts val="0"/>
              </a:spcBef>
              <a:spcAft>
                <a:spcPts val="0"/>
              </a:spcAft>
              <a:buNone/>
              <a:defRPr sz="1200">
                <a:solidFill>
                  <a:srgbClr val="787863"/>
                </a:solidFill>
                <a:latin typeface="Source Sans Pro"/>
                <a:ea typeface="Source Sans Pro"/>
                <a:cs typeface="Source Sans Pro"/>
                <a:sym typeface="Source Sans Pro"/>
              </a:defRPr>
            </a:lvl4pPr>
            <a:lvl5pPr indent="0" lvl="4" marL="0" marR="0" rtl="0" algn="r">
              <a:spcBef>
                <a:spcPts val="0"/>
              </a:spcBef>
              <a:spcAft>
                <a:spcPts val="0"/>
              </a:spcAft>
              <a:buNone/>
              <a:defRPr sz="1200">
                <a:solidFill>
                  <a:srgbClr val="787863"/>
                </a:solidFill>
                <a:latin typeface="Source Sans Pro"/>
                <a:ea typeface="Source Sans Pro"/>
                <a:cs typeface="Source Sans Pro"/>
                <a:sym typeface="Source Sans Pro"/>
              </a:defRPr>
            </a:lvl5pPr>
            <a:lvl6pPr indent="0" lvl="5" marL="0" marR="0" rtl="0" algn="r">
              <a:spcBef>
                <a:spcPts val="0"/>
              </a:spcBef>
              <a:spcAft>
                <a:spcPts val="0"/>
              </a:spcAft>
              <a:buNone/>
              <a:defRPr sz="1200">
                <a:solidFill>
                  <a:srgbClr val="787863"/>
                </a:solidFill>
                <a:latin typeface="Source Sans Pro"/>
                <a:ea typeface="Source Sans Pro"/>
                <a:cs typeface="Source Sans Pro"/>
                <a:sym typeface="Source Sans Pro"/>
              </a:defRPr>
            </a:lvl6pPr>
            <a:lvl7pPr indent="0" lvl="6" marL="0" marR="0" rtl="0" algn="r">
              <a:spcBef>
                <a:spcPts val="0"/>
              </a:spcBef>
              <a:spcAft>
                <a:spcPts val="0"/>
              </a:spcAft>
              <a:buNone/>
              <a:defRPr sz="1200">
                <a:solidFill>
                  <a:srgbClr val="787863"/>
                </a:solidFill>
                <a:latin typeface="Source Sans Pro"/>
                <a:ea typeface="Source Sans Pro"/>
                <a:cs typeface="Source Sans Pro"/>
                <a:sym typeface="Source Sans Pro"/>
              </a:defRPr>
            </a:lvl7pPr>
            <a:lvl8pPr indent="0" lvl="7" marL="0" marR="0" rtl="0" algn="r">
              <a:spcBef>
                <a:spcPts val="0"/>
              </a:spcBef>
              <a:spcAft>
                <a:spcPts val="0"/>
              </a:spcAft>
              <a:buNone/>
              <a:defRPr sz="1200">
                <a:solidFill>
                  <a:srgbClr val="787863"/>
                </a:solidFill>
                <a:latin typeface="Source Sans Pro"/>
                <a:ea typeface="Source Sans Pro"/>
                <a:cs typeface="Source Sans Pro"/>
                <a:sym typeface="Source Sans Pro"/>
              </a:defRPr>
            </a:lvl8pPr>
            <a:lvl9pPr indent="0" lvl="8" marL="0" marR="0" rtl="0" algn="r">
              <a:spcBef>
                <a:spcPts val="0"/>
              </a:spcBef>
              <a:spcAft>
                <a:spcPts val="0"/>
              </a:spcAft>
              <a:buNone/>
              <a:defRPr sz="1200">
                <a:solidFill>
                  <a:srgbClr val="787863"/>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9E9DB"/>
            </a:gs>
            <a:gs pos="100000">
              <a:srgbClr val="828279"/>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58775" y="152400"/>
            <a:ext cx="8686800" cy="126523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11" name="Google Shape;11;p1"/>
          <p:cNvSpPr txBox="1"/>
          <p:nvPr>
            <p:ph idx="1" type="body"/>
          </p:nvPr>
        </p:nvSpPr>
        <p:spPr>
          <a:xfrm>
            <a:off x="533400" y="2133600"/>
            <a:ext cx="8153400" cy="3992563"/>
          </a:xfrm>
          <a:prstGeom prst="rect">
            <a:avLst/>
          </a:prstGeom>
          <a:noFill/>
          <a:ln>
            <a:noFill/>
          </a:ln>
        </p:spPr>
        <p:txBody>
          <a:bodyPr anchorCtr="0" anchor="t" bIns="45700" lIns="91425" spcFirstLastPara="1" rIns="91425" wrap="square" tIns="45700"/>
          <a:lstStyle>
            <a:lvl1pPr indent="-381000" lvl="0" marL="457200" marR="0" rtl="0" algn="l">
              <a:lnSpc>
                <a:spcPct val="140625"/>
              </a:lnSpc>
              <a:spcBef>
                <a:spcPts val="0"/>
              </a:spcBef>
              <a:spcAft>
                <a:spcPts val="0"/>
              </a:spcAft>
              <a:buClr>
                <a:srgbClr val="78AC35"/>
              </a:buClr>
              <a:buSzPts val="2400"/>
              <a:buFont typeface="Noto Sans Symbols"/>
              <a:buChar char="◆"/>
              <a:defRPr b="0" i="0" sz="3200" u="none" cap="none" strike="noStrike">
                <a:solidFill>
                  <a:srgbClr val="FFFFFF"/>
                </a:solidFill>
                <a:latin typeface="Source Sans Pro"/>
                <a:ea typeface="Source Sans Pro"/>
                <a:cs typeface="Source Sans Pro"/>
                <a:sym typeface="Source Sans Pro"/>
              </a:defRPr>
            </a:lvl1pPr>
            <a:lvl2pPr indent="-431800" lvl="1" marL="914400" marR="0" rtl="0" algn="l">
              <a:spcBef>
                <a:spcPts val="640"/>
              </a:spcBef>
              <a:spcAft>
                <a:spcPts val="0"/>
              </a:spcAft>
              <a:buClr>
                <a:srgbClr val="700070"/>
              </a:buClr>
              <a:buSzPts val="3200"/>
              <a:buFont typeface="Arial"/>
              <a:buChar char="–"/>
              <a:defRPr b="0" i="0" sz="3200" u="none" cap="none" strike="noStrike">
                <a:solidFill>
                  <a:srgbClr val="700070"/>
                </a:solidFill>
                <a:latin typeface="Source Sans Pro"/>
                <a:ea typeface="Source Sans Pro"/>
                <a:cs typeface="Source Sans Pro"/>
                <a:sym typeface="Source Sans Pro"/>
              </a:defRPr>
            </a:lvl2pPr>
            <a:lvl3pPr indent="-431800" lvl="2" marL="1371600" marR="0" rtl="0" algn="l">
              <a:spcBef>
                <a:spcPts val="640"/>
              </a:spcBef>
              <a:spcAft>
                <a:spcPts val="0"/>
              </a:spcAft>
              <a:buClr>
                <a:srgbClr val="700070"/>
              </a:buClr>
              <a:buSzPts val="3200"/>
              <a:buFont typeface="Arial"/>
              <a:buChar char="•"/>
              <a:defRPr b="0" i="0" sz="3200" u="none" cap="none" strike="noStrike">
                <a:solidFill>
                  <a:srgbClr val="700070"/>
                </a:solidFill>
                <a:latin typeface="Source Sans Pro"/>
                <a:ea typeface="Source Sans Pro"/>
                <a:cs typeface="Source Sans Pro"/>
                <a:sym typeface="Source Sans Pro"/>
              </a:defRPr>
            </a:lvl3pPr>
            <a:lvl4pPr indent="-431800" lvl="3" marL="1828800" marR="0" rtl="0" algn="l">
              <a:spcBef>
                <a:spcPts val="640"/>
              </a:spcBef>
              <a:spcAft>
                <a:spcPts val="0"/>
              </a:spcAft>
              <a:buClr>
                <a:srgbClr val="700070"/>
              </a:buClr>
              <a:buSzPts val="3200"/>
              <a:buFont typeface="Arial"/>
              <a:buChar char="–"/>
              <a:defRPr b="0" i="0" sz="3200" u="none" cap="none" strike="noStrike">
                <a:solidFill>
                  <a:srgbClr val="700070"/>
                </a:solidFill>
                <a:latin typeface="Source Sans Pro"/>
                <a:ea typeface="Source Sans Pro"/>
                <a:cs typeface="Source Sans Pro"/>
                <a:sym typeface="Source Sans Pro"/>
              </a:defRPr>
            </a:lvl4pPr>
            <a:lvl5pPr indent="-431800" lvl="4" marL="2286000" marR="0" rtl="0" algn="l">
              <a:spcBef>
                <a:spcPts val="640"/>
              </a:spcBef>
              <a:spcAft>
                <a:spcPts val="0"/>
              </a:spcAft>
              <a:buClr>
                <a:srgbClr val="700070"/>
              </a:buClr>
              <a:buSzPts val="3200"/>
              <a:buFont typeface="Arial"/>
              <a:buChar char="»"/>
              <a:defRPr b="0" i="0" sz="3200" u="none" cap="none" strike="noStrike">
                <a:solidFill>
                  <a:srgbClr val="700070"/>
                </a:solidFill>
                <a:latin typeface="Source Sans Pro"/>
                <a:ea typeface="Source Sans Pro"/>
                <a:cs typeface="Source Sans Pro"/>
                <a:sym typeface="Source Sans Pr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9pPr>
          </a:lstStyle>
          <a:p/>
        </p:txBody>
      </p:sp>
      <p:sp>
        <p:nvSpPr>
          <p:cNvPr id="12" name="Google Shape;12;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1pPr>
            <a:lvl2pPr indent="0" lvl="1"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2pPr>
            <a:lvl3pPr indent="0" lvl="2"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3pPr>
            <a:lvl4pPr indent="0" lvl="3"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4pPr>
            <a:lvl5pPr indent="0" lvl="4"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5pPr>
            <a:lvl6pPr indent="0" lvl="5"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6pPr>
            <a:lvl7pPr indent="0" lvl="6"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7pPr>
            <a:lvl8pPr indent="0" lvl="7"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8pPr>
            <a:lvl9pPr indent="0" lvl="8"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cxnSp>
        <p:nvCxnSpPr>
          <p:cNvPr id="13" name="Google Shape;13;p1"/>
          <p:cNvCxnSpPr/>
          <p:nvPr/>
        </p:nvCxnSpPr>
        <p:spPr>
          <a:xfrm>
            <a:off x="0" y="6789738"/>
            <a:ext cx="9144000" cy="1587"/>
          </a:xfrm>
          <a:prstGeom prst="straightConnector1">
            <a:avLst/>
          </a:prstGeom>
          <a:noFill/>
          <a:ln cap="flat" cmpd="sng" w="127000">
            <a:solidFill>
              <a:srgbClr val="8E887C"/>
            </a:solidFill>
            <a:prstDash val="solid"/>
            <a:round/>
            <a:headEnd len="med" w="med" type="none"/>
            <a:tailEnd len="med" w="med" type="none"/>
          </a:ln>
          <a:effectLst>
            <a:outerShdw rotWithShape="0" dir="5400000" dist="20000">
              <a:srgbClr val="808080">
                <a:alpha val="37647"/>
              </a:srgbClr>
            </a:outerShdw>
          </a:effectLst>
        </p:spPr>
      </p:cxnSp>
      <p:pic>
        <p:nvPicPr>
          <p:cNvPr descr="LIGHT YELLOW BABY BCK.jpg" id="14" name="Google Shape;14;p1"/>
          <p:cNvPicPr preferRelativeResize="0"/>
          <p:nvPr/>
        </p:nvPicPr>
        <p:blipFill rotWithShape="1">
          <a:blip r:embed="rId1">
            <a:alphaModFix/>
          </a:blip>
          <a:srcRect b="0" l="0" r="0" t="0"/>
          <a:stretch/>
        </p:blipFill>
        <p:spPr>
          <a:xfrm>
            <a:off x="1588" y="0"/>
            <a:ext cx="9140825" cy="6858000"/>
          </a:xfrm>
          <a:prstGeom prst="rect">
            <a:avLst/>
          </a:prstGeom>
          <a:noFill/>
          <a:ln>
            <a:noFill/>
          </a:ln>
        </p:spPr>
      </p:pic>
      <p:cxnSp>
        <p:nvCxnSpPr>
          <p:cNvPr id="15" name="Google Shape;15;p1"/>
          <p:cNvCxnSpPr/>
          <p:nvPr/>
        </p:nvCxnSpPr>
        <p:spPr>
          <a:xfrm>
            <a:off x="0" y="6781800"/>
            <a:ext cx="9144000" cy="1588"/>
          </a:xfrm>
          <a:prstGeom prst="straightConnector1">
            <a:avLst/>
          </a:prstGeom>
          <a:noFill/>
          <a:ln cap="flat" cmpd="sng" w="152400">
            <a:solidFill>
              <a:srgbClr val="515234"/>
            </a:solidFill>
            <a:prstDash val="solid"/>
            <a:round/>
            <a:headEnd len="med" w="med" type="none"/>
            <a:tailEnd len="med" w="med" type="none"/>
          </a:ln>
          <a:effectLst>
            <a:outerShdw rotWithShape="0" dir="5400000" dist="20000">
              <a:srgbClr val="808080">
                <a:alpha val="37647"/>
              </a:srgbClr>
            </a:outerShdw>
          </a:effectLst>
        </p:spPr>
      </p:cxn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3.png"/><Relationship Id="rId5"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 name="Shape 38"/>
        <p:cNvGrpSpPr/>
        <p:nvPr/>
      </p:nvGrpSpPr>
      <p:grpSpPr>
        <a:xfrm>
          <a:off x="0" y="0"/>
          <a:ext cx="0" cy="0"/>
          <a:chOff x="0" y="0"/>
          <a:chExt cx="0" cy="0"/>
        </a:xfrm>
      </p:grpSpPr>
      <p:sp>
        <p:nvSpPr>
          <p:cNvPr id="39" name="Google Shape;39;p7"/>
          <p:cNvSpPr txBox="1"/>
          <p:nvPr>
            <p:ph idx="1" type="body"/>
          </p:nvPr>
        </p:nvSpPr>
        <p:spPr>
          <a:xfrm>
            <a:off x="457179" y="1717482"/>
            <a:ext cx="8375182" cy="4400214"/>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chemeClr val="accent5"/>
              </a:buClr>
              <a:buSzPts val="2400"/>
              <a:buFont typeface="Noto Sans Symbols"/>
              <a:buNone/>
            </a:pPr>
            <a:r>
              <a:rPr b="0" i="0" lang="en-US" sz="3200" u="none" cap="none" strike="noStrike">
                <a:solidFill>
                  <a:schemeClr val="dk1"/>
                </a:solidFill>
                <a:latin typeface="Source Sans Pro"/>
                <a:ea typeface="Source Sans Pro"/>
                <a:cs typeface="Source Sans Pro"/>
                <a:sym typeface="Source Sans Pro"/>
              </a:rPr>
              <a:t> </a:t>
            </a:r>
            <a:endParaRPr b="0" i="0" sz="3200" u="none" cap="none" strike="noStrike">
              <a:solidFill>
                <a:schemeClr val="dk1"/>
              </a:solidFill>
              <a:latin typeface="Source Sans Pro"/>
              <a:ea typeface="Source Sans Pro"/>
              <a:cs typeface="Source Sans Pro"/>
              <a:sym typeface="Source Sans Pro"/>
            </a:endParaRPr>
          </a:p>
        </p:txBody>
      </p:sp>
      <p:sp>
        <p:nvSpPr>
          <p:cNvPr id="40" name="Google Shape;40;p7"/>
          <p:cNvSpPr txBox="1"/>
          <p:nvPr/>
        </p:nvSpPr>
        <p:spPr>
          <a:xfrm>
            <a:off x="760021" y="5165763"/>
            <a:ext cx="7303325"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4000" u="none" cap="none" strike="noStrike">
                <a:solidFill>
                  <a:schemeClr val="dk1"/>
                </a:solidFill>
                <a:latin typeface="Arial"/>
                <a:ea typeface="Arial"/>
                <a:cs typeface="Arial"/>
                <a:sym typeface="Arial"/>
              </a:rPr>
              <a:t>Lejeune Leadership Institute </a:t>
            </a:r>
            <a:endParaRPr sz="4000">
              <a:solidFill>
                <a:schemeClr val="dk1"/>
              </a:solidFill>
              <a:latin typeface="Arial"/>
              <a:ea typeface="Arial"/>
              <a:cs typeface="Arial"/>
              <a:sym typeface="Arial"/>
            </a:endParaRPr>
          </a:p>
        </p:txBody>
      </p:sp>
      <p:sp>
        <p:nvSpPr>
          <p:cNvPr id="41" name="Google Shape;41;p7"/>
          <p:cNvSpPr txBox="1"/>
          <p:nvPr>
            <p:ph idx="4294967295" type="ctrTitle"/>
          </p:nvPr>
        </p:nvSpPr>
        <p:spPr>
          <a:xfrm>
            <a:off x="316089" y="1027289"/>
            <a:ext cx="8827911" cy="392853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Saving and Investing</a:t>
            </a:r>
            <a:endParaRPr b="0" i="0" sz="6000" u="none" cap="none" strike="noStrike">
              <a:solidFill>
                <a:schemeClr val="dk1"/>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pic>
        <p:nvPicPr>
          <p:cNvPr descr="SLD 13 B.jpg" id="197" name="Google Shape;197;p16"/>
          <p:cNvPicPr preferRelativeResize="0"/>
          <p:nvPr/>
        </p:nvPicPr>
        <p:blipFill rotWithShape="1">
          <a:blip r:embed="rId3">
            <a:alphaModFix/>
          </a:blip>
          <a:srcRect b="2932" l="0" r="0" t="0"/>
          <a:stretch/>
        </p:blipFill>
        <p:spPr>
          <a:xfrm>
            <a:off x="1588" y="39688"/>
            <a:ext cx="9140825" cy="6657975"/>
          </a:xfrm>
          <a:prstGeom prst="rect">
            <a:avLst/>
          </a:prstGeom>
          <a:noFill/>
          <a:ln>
            <a:noFill/>
          </a:ln>
        </p:spPr>
      </p:pic>
      <p:sp>
        <p:nvSpPr>
          <p:cNvPr id="198" name="Google Shape;198;p16"/>
          <p:cNvSpPr txBox="1"/>
          <p:nvPr>
            <p:ph type="title"/>
          </p:nvPr>
        </p:nvSpPr>
        <p:spPr>
          <a:xfrm>
            <a:off x="455613" y="130175"/>
            <a:ext cx="8688387" cy="8270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Certificates of Deposit</a:t>
            </a:r>
            <a:endParaRPr/>
          </a:p>
        </p:txBody>
      </p:sp>
      <p:sp>
        <p:nvSpPr>
          <p:cNvPr id="199" name="Google Shape;199;p16"/>
          <p:cNvSpPr txBox="1"/>
          <p:nvPr>
            <p:ph idx="1" type="body"/>
          </p:nvPr>
        </p:nvSpPr>
        <p:spPr>
          <a:xfrm>
            <a:off x="384175" y="1046163"/>
            <a:ext cx="8375650" cy="4400550"/>
          </a:xfrm>
          <a:prstGeom prst="rect">
            <a:avLst/>
          </a:prstGeom>
          <a:noFill/>
          <a:ln>
            <a:noFill/>
          </a:ln>
        </p:spPr>
        <p:txBody>
          <a:bodyPr anchorCtr="0" anchor="t" bIns="0" lIns="0" spcFirstLastPara="1" rIns="0" wrap="square" tIns="0">
            <a:noAutofit/>
          </a:bodyPr>
          <a:lstStyle/>
          <a:p>
            <a:pPr indent="-438150" lvl="0" marL="438150" marR="0" rtl="0" algn="l">
              <a:lnSpc>
                <a:spcPct val="113687"/>
              </a:lnSpc>
              <a:spcBef>
                <a:spcPts val="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Safety: FDIC Guaranteed up to $250,000, </a:t>
            </a:r>
            <a:br>
              <a:rPr b="0" i="0" lang="en-US" sz="3200" u="none" cap="none" strike="noStrike">
                <a:solidFill>
                  <a:schemeClr val="dk1"/>
                </a:solidFill>
                <a:latin typeface="Source Sans Pro"/>
                <a:ea typeface="Source Sans Pro"/>
                <a:cs typeface="Source Sans Pro"/>
                <a:sym typeface="Source Sans Pro"/>
              </a:rPr>
            </a:br>
            <a:r>
              <a:rPr b="0" i="0" lang="en-US" sz="3200" u="none" cap="none" strike="noStrike">
                <a:solidFill>
                  <a:schemeClr val="dk1"/>
                </a:solidFill>
                <a:latin typeface="Source Sans Pro"/>
                <a:ea typeface="Source Sans Pro"/>
                <a:cs typeface="Source Sans Pro"/>
                <a:sym typeface="Source Sans Pro"/>
              </a:rPr>
              <a:t>if insured</a:t>
            </a:r>
            <a:endParaRPr/>
          </a:p>
          <a:p>
            <a:pPr indent="-438150" lvl="0" marL="438150" marR="0" rtl="0" algn="l">
              <a:lnSpc>
                <a:spcPct val="113687"/>
              </a:lnSpc>
              <a:spcBef>
                <a:spcPts val="12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Liquidity: Invested for a fixed period, if liquidated before that - some interest </a:t>
            </a:r>
            <a:br>
              <a:rPr b="0" i="0" lang="en-US" sz="3200" u="none" cap="none" strike="noStrike">
                <a:solidFill>
                  <a:schemeClr val="dk1"/>
                </a:solidFill>
                <a:latin typeface="Source Sans Pro"/>
                <a:ea typeface="Source Sans Pro"/>
                <a:cs typeface="Source Sans Pro"/>
                <a:sym typeface="Source Sans Pro"/>
              </a:rPr>
            </a:br>
            <a:r>
              <a:rPr b="0" i="0" lang="en-US" sz="3200" u="none" cap="none" strike="noStrike">
                <a:solidFill>
                  <a:schemeClr val="dk1"/>
                </a:solidFill>
                <a:latin typeface="Source Sans Pro"/>
                <a:ea typeface="Source Sans Pro"/>
                <a:cs typeface="Source Sans Pro"/>
                <a:sym typeface="Source Sans Pro"/>
              </a:rPr>
              <a:t>may be forfeited</a:t>
            </a:r>
            <a:endParaRPr/>
          </a:p>
          <a:p>
            <a:pPr indent="-438150" lvl="0" marL="438150" marR="0" rtl="0" algn="l">
              <a:lnSpc>
                <a:spcPct val="113687"/>
              </a:lnSpc>
              <a:spcBef>
                <a:spcPts val="12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Yield: Average for 1-year is .90 %</a:t>
            </a:r>
            <a:endParaRPr/>
          </a:p>
          <a:p>
            <a:pPr indent="-438150" lvl="0" marL="438150" marR="0" rtl="0" algn="l">
              <a:lnSpc>
                <a:spcPct val="113687"/>
              </a:lnSpc>
              <a:spcBef>
                <a:spcPts val="12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Bank, Credit Union or brokerage</a:t>
            </a:r>
            <a:endParaRPr/>
          </a:p>
          <a:p>
            <a:pPr indent="-438150" lvl="0" marL="438150" marR="0" rtl="0" algn="l">
              <a:lnSpc>
                <a:spcPct val="113687"/>
              </a:lnSpc>
              <a:spcBef>
                <a:spcPts val="12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Usually a minimum of $500</a:t>
            </a:r>
            <a:endParaRPr/>
          </a:p>
          <a:p>
            <a:pPr indent="-285750" lvl="0" marL="438150" marR="0" rtl="0" algn="l">
              <a:lnSpc>
                <a:spcPct val="118750"/>
              </a:lnSpc>
              <a:spcBef>
                <a:spcPts val="1200"/>
              </a:spcBef>
              <a:spcAft>
                <a:spcPts val="0"/>
              </a:spcAft>
              <a:buClr>
                <a:srgbClr val="5A1705"/>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p:txBody>
      </p:sp>
      <p:sp>
        <p:nvSpPr>
          <p:cNvPr id="200" name="Google Shape;20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787863"/>
                </a:solidFill>
                <a:latin typeface="Source Sans Pro"/>
                <a:ea typeface="Source Sans Pro"/>
                <a:cs typeface="Source Sans Pro"/>
                <a:sym typeface="Source Sans Pro"/>
              </a:rPr>
              <a:t>‹#›</a:t>
            </a:fld>
            <a:endParaRPr sz="1200">
              <a:solidFill>
                <a:srgbClr val="787863"/>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pic>
        <p:nvPicPr>
          <p:cNvPr descr="SLD 14.jpg" id="206" name="Google Shape;206;p17"/>
          <p:cNvPicPr preferRelativeResize="0"/>
          <p:nvPr/>
        </p:nvPicPr>
        <p:blipFill rotWithShape="1">
          <a:blip r:embed="rId3">
            <a:alphaModFix/>
          </a:blip>
          <a:srcRect b="2265" l="0" r="0" t="0"/>
          <a:stretch/>
        </p:blipFill>
        <p:spPr>
          <a:xfrm>
            <a:off x="1588" y="0"/>
            <a:ext cx="9140825" cy="6702425"/>
          </a:xfrm>
          <a:prstGeom prst="rect">
            <a:avLst/>
          </a:prstGeom>
          <a:noFill/>
          <a:ln>
            <a:noFill/>
          </a:ln>
        </p:spPr>
      </p:pic>
      <p:sp>
        <p:nvSpPr>
          <p:cNvPr id="207" name="Google Shape;207;p17"/>
          <p:cNvSpPr txBox="1"/>
          <p:nvPr>
            <p:ph type="title"/>
          </p:nvPr>
        </p:nvSpPr>
        <p:spPr>
          <a:xfrm>
            <a:off x="455613" y="130175"/>
            <a:ext cx="8688387" cy="97472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Money Market Accounts</a:t>
            </a:r>
            <a:endParaRPr/>
          </a:p>
        </p:txBody>
      </p:sp>
      <p:sp>
        <p:nvSpPr>
          <p:cNvPr id="208" name="Google Shape;208;p17"/>
          <p:cNvSpPr txBox="1"/>
          <p:nvPr>
            <p:ph idx="1" type="body"/>
          </p:nvPr>
        </p:nvSpPr>
        <p:spPr>
          <a:xfrm>
            <a:off x="384175" y="1036638"/>
            <a:ext cx="8375650" cy="4400550"/>
          </a:xfrm>
          <a:prstGeom prst="rect">
            <a:avLst/>
          </a:prstGeom>
          <a:noFill/>
          <a:ln>
            <a:noFill/>
          </a:ln>
        </p:spPr>
        <p:txBody>
          <a:bodyPr anchorCtr="0" anchor="t" bIns="0" lIns="0" spcFirstLastPara="1" rIns="0" wrap="square" tIns="0">
            <a:noAutofit/>
          </a:bodyPr>
          <a:lstStyle/>
          <a:p>
            <a:pPr indent="-438150" lvl="0" marL="438150" marR="0" rtl="0" algn="l">
              <a:lnSpc>
                <a:spcPct val="104312"/>
              </a:lnSpc>
              <a:spcBef>
                <a:spcPts val="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Safety: FDIC Guaranteed up to $250,000, </a:t>
            </a:r>
            <a:br>
              <a:rPr b="0" i="0" lang="en-US" sz="3200" u="none" cap="none" strike="noStrike">
                <a:solidFill>
                  <a:schemeClr val="dk1"/>
                </a:solidFill>
                <a:latin typeface="Source Sans Pro"/>
                <a:ea typeface="Source Sans Pro"/>
                <a:cs typeface="Source Sans Pro"/>
                <a:sym typeface="Source Sans Pro"/>
              </a:rPr>
            </a:br>
            <a:r>
              <a:rPr b="0" i="0" lang="en-US" sz="3200" u="none" cap="none" strike="noStrike">
                <a:solidFill>
                  <a:schemeClr val="dk1"/>
                </a:solidFill>
                <a:latin typeface="Source Sans Pro"/>
                <a:ea typeface="Source Sans Pro"/>
                <a:cs typeface="Source Sans Pro"/>
                <a:sym typeface="Source Sans Pro"/>
              </a:rPr>
              <a:t>if insured</a:t>
            </a:r>
            <a:endParaRPr/>
          </a:p>
          <a:p>
            <a:pPr indent="-438150" lvl="0" marL="438150" marR="0" rtl="0" algn="l">
              <a:lnSpc>
                <a:spcPct val="104312"/>
              </a:lnSpc>
              <a:spcBef>
                <a:spcPts val="12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Liquidity: Generally no restriction </a:t>
            </a:r>
            <a:br>
              <a:rPr b="0" i="0" lang="en-US" sz="3200" u="none" cap="none" strike="noStrike">
                <a:solidFill>
                  <a:schemeClr val="dk1"/>
                </a:solidFill>
                <a:latin typeface="Source Sans Pro"/>
                <a:ea typeface="Source Sans Pro"/>
                <a:cs typeface="Source Sans Pro"/>
                <a:sym typeface="Source Sans Pro"/>
              </a:rPr>
            </a:br>
            <a:r>
              <a:rPr b="0" i="0" lang="en-US" sz="3200" u="none" cap="none" strike="noStrike">
                <a:solidFill>
                  <a:schemeClr val="dk1"/>
                </a:solidFill>
                <a:latin typeface="Source Sans Pro"/>
                <a:ea typeface="Source Sans Pro"/>
                <a:cs typeface="Source Sans Pro"/>
                <a:sym typeface="Source Sans Pro"/>
              </a:rPr>
              <a:t>on withdrawals</a:t>
            </a:r>
            <a:endParaRPr/>
          </a:p>
          <a:p>
            <a:pPr indent="-438150" lvl="0" marL="438150" marR="0" rtl="0" algn="l">
              <a:lnSpc>
                <a:spcPct val="104312"/>
              </a:lnSpc>
              <a:spcBef>
                <a:spcPts val="12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Yield: Low but higher than savings </a:t>
            </a:r>
            <a:br>
              <a:rPr b="0" i="0" lang="en-US" sz="3200" u="none" cap="none" strike="noStrike">
                <a:solidFill>
                  <a:schemeClr val="dk1"/>
                </a:solidFill>
                <a:latin typeface="Source Sans Pro"/>
                <a:ea typeface="Source Sans Pro"/>
                <a:cs typeface="Source Sans Pro"/>
                <a:sym typeface="Source Sans Pro"/>
              </a:rPr>
            </a:br>
            <a:r>
              <a:rPr b="0" i="0" lang="en-US" sz="3200" u="none" cap="none" strike="noStrike">
                <a:solidFill>
                  <a:schemeClr val="dk1"/>
                </a:solidFill>
                <a:latin typeface="Source Sans Pro"/>
                <a:ea typeface="Source Sans Pro"/>
                <a:cs typeface="Source Sans Pro"/>
                <a:sym typeface="Source Sans Pro"/>
              </a:rPr>
              <a:t>account -  Average is .71 %</a:t>
            </a:r>
            <a:endParaRPr/>
          </a:p>
          <a:p>
            <a:pPr indent="-438150" lvl="0" marL="438150" marR="0" rtl="0" algn="l">
              <a:lnSpc>
                <a:spcPct val="104312"/>
              </a:lnSpc>
              <a:spcBef>
                <a:spcPts val="12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Bank, Credit Union or brokerage</a:t>
            </a:r>
            <a:endParaRPr/>
          </a:p>
          <a:p>
            <a:pPr indent="-438150" lvl="0" marL="438150" marR="0" rtl="0" algn="l">
              <a:lnSpc>
                <a:spcPct val="104312"/>
              </a:lnSpc>
              <a:spcBef>
                <a:spcPts val="12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May have a large minimum deposit, </a:t>
            </a:r>
            <a:br>
              <a:rPr b="0" i="0" lang="en-US" sz="3200" u="none" cap="none" strike="noStrike">
                <a:solidFill>
                  <a:schemeClr val="dk1"/>
                </a:solidFill>
                <a:latin typeface="Source Sans Pro"/>
                <a:ea typeface="Source Sans Pro"/>
                <a:cs typeface="Source Sans Pro"/>
                <a:sym typeface="Source Sans Pro"/>
              </a:rPr>
            </a:br>
            <a:r>
              <a:rPr b="0" i="0" lang="en-US" sz="3200" u="none" cap="none" strike="noStrike">
                <a:solidFill>
                  <a:schemeClr val="dk1"/>
                </a:solidFill>
                <a:latin typeface="Source Sans Pro"/>
                <a:ea typeface="Source Sans Pro"/>
                <a:cs typeface="Source Sans Pro"/>
                <a:sym typeface="Source Sans Pro"/>
              </a:rPr>
              <a:t>required minimum balance, and fees </a:t>
            </a:r>
            <a:br>
              <a:rPr b="0" i="0" lang="en-US" sz="3200" u="none" cap="none" strike="noStrike">
                <a:solidFill>
                  <a:schemeClr val="dk1"/>
                </a:solidFill>
                <a:latin typeface="Source Sans Pro"/>
                <a:ea typeface="Source Sans Pro"/>
                <a:cs typeface="Source Sans Pro"/>
                <a:sym typeface="Source Sans Pro"/>
              </a:rPr>
            </a:br>
            <a:r>
              <a:rPr b="0" i="0" lang="en-US" sz="3200" u="none" cap="none" strike="noStrike">
                <a:solidFill>
                  <a:schemeClr val="dk1"/>
                </a:solidFill>
                <a:latin typeface="Source Sans Pro"/>
                <a:ea typeface="Source Sans Pro"/>
                <a:cs typeface="Source Sans Pro"/>
                <a:sym typeface="Source Sans Pro"/>
              </a:rPr>
              <a:t>for withdrawals</a:t>
            </a:r>
            <a:endParaRPr/>
          </a:p>
          <a:p>
            <a:pPr indent="-285750" lvl="0" marL="438150" marR="0" rtl="0" algn="l">
              <a:lnSpc>
                <a:spcPct val="118750"/>
              </a:lnSpc>
              <a:spcBef>
                <a:spcPts val="1200"/>
              </a:spcBef>
              <a:spcAft>
                <a:spcPts val="0"/>
              </a:spcAft>
              <a:buClr>
                <a:srgbClr val="5A1705"/>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p:txBody>
      </p:sp>
      <p:sp>
        <p:nvSpPr>
          <p:cNvPr id="209" name="Google Shape;209;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787863"/>
                </a:solidFill>
                <a:latin typeface="Source Sans Pro"/>
                <a:ea typeface="Source Sans Pro"/>
                <a:cs typeface="Source Sans Pro"/>
                <a:sym typeface="Source Sans Pro"/>
              </a:rPr>
              <a:t>‹#›</a:t>
            </a:fld>
            <a:endParaRPr sz="1200">
              <a:solidFill>
                <a:srgbClr val="787863"/>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18"/>
          <p:cNvSpPr txBox="1"/>
          <p:nvPr>
            <p:ph type="title"/>
          </p:nvPr>
        </p:nvSpPr>
        <p:spPr>
          <a:xfrm>
            <a:off x="455613" y="130175"/>
            <a:ext cx="8688387" cy="965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U.S. Savings Bonds: EE</a:t>
            </a:r>
            <a:endParaRPr/>
          </a:p>
        </p:txBody>
      </p:sp>
      <p:sp>
        <p:nvSpPr>
          <p:cNvPr id="216" name="Google Shape;216;p18"/>
          <p:cNvSpPr txBox="1"/>
          <p:nvPr>
            <p:ph idx="1" type="body"/>
          </p:nvPr>
        </p:nvSpPr>
        <p:spPr>
          <a:xfrm>
            <a:off x="384175" y="990600"/>
            <a:ext cx="8375650" cy="4400550"/>
          </a:xfrm>
          <a:prstGeom prst="rect">
            <a:avLst/>
          </a:prstGeom>
          <a:noFill/>
          <a:ln>
            <a:noFill/>
          </a:ln>
        </p:spPr>
        <p:txBody>
          <a:bodyPr anchorCtr="0" anchor="t" bIns="0" lIns="0" spcFirstLastPara="1" rIns="0" wrap="square" tIns="0">
            <a:noAutofit/>
          </a:bodyPr>
          <a:lstStyle/>
          <a:p>
            <a:pPr indent="-438150" lvl="0" marL="438150" marR="0" rtl="0" algn="l">
              <a:lnSpc>
                <a:spcPct val="110562"/>
              </a:lnSpc>
              <a:spcBef>
                <a:spcPts val="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Safety: FDIC Guaranteed</a:t>
            </a:r>
            <a:endParaRPr/>
          </a:p>
          <a:p>
            <a:pPr indent="-438150" lvl="0" marL="438150" marR="0" rtl="0" algn="l">
              <a:lnSpc>
                <a:spcPct val="110562"/>
              </a:lnSpc>
              <a:spcBef>
                <a:spcPts val="12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Liquidity: Can be redeemed after 12 months, subject to a 3 month interest penalty if held for less than 5 years</a:t>
            </a:r>
            <a:endParaRPr/>
          </a:p>
          <a:p>
            <a:pPr indent="-438150" lvl="0" marL="438150" marR="0" rtl="0" algn="l">
              <a:lnSpc>
                <a:spcPct val="110562"/>
              </a:lnSpc>
              <a:spcBef>
                <a:spcPts val="12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Yield: Fixed rate of return determined twice a year</a:t>
            </a:r>
            <a:endParaRPr/>
          </a:p>
          <a:p>
            <a:pPr indent="-438150" lvl="0" marL="438150" marR="0" rtl="0" algn="l">
              <a:lnSpc>
                <a:spcPct val="110562"/>
              </a:lnSpc>
              <a:spcBef>
                <a:spcPts val="12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Bank, Credit Union or savingsbonds.gov</a:t>
            </a:r>
            <a:endParaRPr/>
          </a:p>
          <a:p>
            <a:pPr indent="-438150" lvl="0" marL="438150" marR="0" rtl="0" algn="l">
              <a:lnSpc>
                <a:spcPct val="110562"/>
              </a:lnSpc>
              <a:spcBef>
                <a:spcPts val="12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Minimum investment of $25</a:t>
            </a:r>
            <a:endParaRPr/>
          </a:p>
          <a:p>
            <a:pPr indent="-438150" lvl="0" marL="438150" marR="0" rtl="0" algn="l">
              <a:lnSpc>
                <a:spcPct val="110562"/>
              </a:lnSpc>
              <a:spcBef>
                <a:spcPts val="12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No commissions or fees</a:t>
            </a:r>
            <a:endParaRPr/>
          </a:p>
          <a:p>
            <a:pPr indent="-285750" lvl="0" marL="438150" marR="0" rtl="0" algn="l">
              <a:lnSpc>
                <a:spcPct val="118750"/>
              </a:lnSpc>
              <a:spcBef>
                <a:spcPts val="1200"/>
              </a:spcBef>
              <a:spcAft>
                <a:spcPts val="0"/>
              </a:spcAft>
              <a:buClr>
                <a:srgbClr val="5A1705"/>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p:txBody>
      </p:sp>
      <p:sp>
        <p:nvSpPr>
          <p:cNvPr id="217" name="Google Shape;217;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787863"/>
                </a:solidFill>
                <a:latin typeface="Source Sans Pro"/>
                <a:ea typeface="Source Sans Pro"/>
                <a:cs typeface="Source Sans Pro"/>
                <a:sym typeface="Source Sans Pro"/>
              </a:rPr>
              <a:t>‹#›</a:t>
            </a:fld>
            <a:endParaRPr sz="1200">
              <a:solidFill>
                <a:srgbClr val="787863"/>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19"/>
          <p:cNvSpPr txBox="1"/>
          <p:nvPr>
            <p:ph type="title"/>
          </p:nvPr>
        </p:nvSpPr>
        <p:spPr>
          <a:xfrm>
            <a:off x="455613" y="130175"/>
            <a:ext cx="8688387" cy="965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U.S. Savings Bonds: I</a:t>
            </a:r>
            <a:endParaRPr/>
          </a:p>
        </p:txBody>
      </p:sp>
      <p:sp>
        <p:nvSpPr>
          <p:cNvPr id="224" name="Google Shape;224;p19"/>
          <p:cNvSpPr txBox="1"/>
          <p:nvPr>
            <p:ph idx="1" type="body"/>
          </p:nvPr>
        </p:nvSpPr>
        <p:spPr>
          <a:xfrm>
            <a:off x="384175" y="990600"/>
            <a:ext cx="8375650" cy="4400550"/>
          </a:xfrm>
          <a:prstGeom prst="rect">
            <a:avLst/>
          </a:prstGeom>
          <a:noFill/>
          <a:ln>
            <a:noFill/>
          </a:ln>
        </p:spPr>
        <p:txBody>
          <a:bodyPr anchorCtr="0" anchor="t" bIns="0" lIns="0" spcFirstLastPara="1" rIns="0" wrap="square" tIns="0">
            <a:noAutofit/>
          </a:bodyPr>
          <a:lstStyle/>
          <a:p>
            <a:pPr indent="-438150" lvl="0" marL="438150" marR="0" rtl="0" algn="l">
              <a:lnSpc>
                <a:spcPct val="110562"/>
              </a:lnSpc>
              <a:spcBef>
                <a:spcPts val="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Safety: FDIC Guaranteed</a:t>
            </a:r>
            <a:endParaRPr/>
          </a:p>
          <a:p>
            <a:pPr indent="-438150" lvl="0" marL="438150" marR="0" rtl="0" algn="l">
              <a:lnSpc>
                <a:spcPct val="110562"/>
              </a:lnSpc>
              <a:spcBef>
                <a:spcPts val="12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Liquidity: Can be redeemed after 12 months, subject to a 3 month interest penalty if held for less than 5 years</a:t>
            </a:r>
            <a:endParaRPr/>
          </a:p>
          <a:p>
            <a:pPr indent="-438150" lvl="0" marL="438150" marR="0" rtl="0" algn="l">
              <a:lnSpc>
                <a:spcPct val="110562"/>
              </a:lnSpc>
              <a:spcBef>
                <a:spcPts val="12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Yield: Has two parts--a fixed rate of return and a variable, semi-annual inflation rate</a:t>
            </a:r>
            <a:endParaRPr/>
          </a:p>
          <a:p>
            <a:pPr indent="-438150" lvl="0" marL="438150" marR="0" rtl="0" algn="l">
              <a:lnSpc>
                <a:spcPct val="110562"/>
              </a:lnSpc>
              <a:spcBef>
                <a:spcPts val="12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Bank, Credit Union or savingsbonds.gov</a:t>
            </a:r>
            <a:endParaRPr/>
          </a:p>
          <a:p>
            <a:pPr indent="-438150" lvl="0" marL="438150" marR="0" rtl="0" algn="l">
              <a:lnSpc>
                <a:spcPct val="110562"/>
              </a:lnSpc>
              <a:spcBef>
                <a:spcPts val="12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Minimum investment is $25 (electronic form) or $50 (paper form)</a:t>
            </a:r>
            <a:endParaRPr/>
          </a:p>
          <a:p>
            <a:pPr indent="-438150" lvl="0" marL="438150" marR="0" rtl="0" algn="l">
              <a:lnSpc>
                <a:spcPct val="110562"/>
              </a:lnSpc>
              <a:spcBef>
                <a:spcPts val="12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No commissions or fees</a:t>
            </a:r>
            <a:endParaRPr/>
          </a:p>
          <a:p>
            <a:pPr indent="-285750" lvl="0" marL="438150" marR="0" rtl="0" algn="l">
              <a:lnSpc>
                <a:spcPct val="118750"/>
              </a:lnSpc>
              <a:spcBef>
                <a:spcPts val="1200"/>
              </a:spcBef>
              <a:spcAft>
                <a:spcPts val="0"/>
              </a:spcAft>
              <a:buClr>
                <a:srgbClr val="5A1705"/>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p:txBody>
      </p:sp>
      <p:sp>
        <p:nvSpPr>
          <p:cNvPr id="225" name="Google Shape;225;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787863"/>
                </a:solidFill>
                <a:latin typeface="Source Sans Pro"/>
                <a:ea typeface="Source Sans Pro"/>
                <a:cs typeface="Source Sans Pro"/>
                <a:sym typeface="Source Sans Pro"/>
              </a:rPr>
              <a:t>‹#›</a:t>
            </a:fld>
            <a:endParaRPr sz="1200">
              <a:solidFill>
                <a:srgbClr val="787863"/>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20"/>
          <p:cNvSpPr txBox="1"/>
          <p:nvPr>
            <p:ph type="title"/>
          </p:nvPr>
        </p:nvSpPr>
        <p:spPr>
          <a:xfrm>
            <a:off x="455613" y="130175"/>
            <a:ext cx="8688387" cy="8540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Savings vs. Investing</a:t>
            </a:r>
            <a:endParaRPr/>
          </a:p>
        </p:txBody>
      </p:sp>
      <p:sp>
        <p:nvSpPr>
          <p:cNvPr id="232" name="Google Shape;232;p20"/>
          <p:cNvSpPr txBox="1"/>
          <p:nvPr>
            <p:ph idx="1" type="body"/>
          </p:nvPr>
        </p:nvSpPr>
        <p:spPr>
          <a:xfrm>
            <a:off x="3709988" y="1203325"/>
            <a:ext cx="5102225" cy="5005388"/>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Different Time Frames</a:t>
            </a:r>
            <a:endParaRPr/>
          </a:p>
          <a:p>
            <a:pPr indent="-438150" lvl="0" marL="438150" marR="0" rtl="0" algn="l">
              <a:lnSpc>
                <a:spcPct val="118750"/>
              </a:lnSpc>
              <a:spcBef>
                <a:spcPts val="12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Different Risks</a:t>
            </a:r>
            <a:endParaRPr/>
          </a:p>
          <a:p>
            <a:pPr indent="-438150" lvl="0" marL="438150" marR="0" rtl="0" algn="l">
              <a:lnSpc>
                <a:spcPct val="118750"/>
              </a:lnSpc>
              <a:spcBef>
                <a:spcPts val="12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Inflation ($100 in 1984 = $215 in 2007)</a:t>
            </a:r>
            <a:endParaRPr/>
          </a:p>
          <a:p>
            <a:pPr indent="-438150" lvl="0" marL="438150" marR="0" rtl="0" algn="l">
              <a:lnSpc>
                <a:spcPct val="118750"/>
              </a:lnSpc>
              <a:spcBef>
                <a:spcPts val="12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Taxes</a:t>
            </a:r>
            <a:endParaRPr/>
          </a:p>
          <a:p>
            <a:pPr indent="-438150" lvl="0" marL="438150" marR="0" rtl="0" algn="l">
              <a:lnSpc>
                <a:spcPct val="118750"/>
              </a:lnSpc>
              <a:spcBef>
                <a:spcPts val="12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The Effect of Compound</a:t>
            </a:r>
            <a:br>
              <a:rPr b="0" i="0" lang="en-US" sz="3200" u="none" cap="none" strike="noStrike">
                <a:solidFill>
                  <a:schemeClr val="dk1"/>
                </a:solidFill>
                <a:latin typeface="Source Sans Pro"/>
                <a:ea typeface="Source Sans Pro"/>
                <a:cs typeface="Source Sans Pro"/>
                <a:sym typeface="Source Sans Pro"/>
              </a:rPr>
            </a:br>
            <a:r>
              <a:rPr b="0" i="0" lang="en-US" sz="3200" u="none" cap="none" strike="noStrike">
                <a:solidFill>
                  <a:schemeClr val="dk1"/>
                </a:solidFill>
                <a:latin typeface="Source Sans Pro"/>
                <a:ea typeface="Source Sans Pro"/>
                <a:cs typeface="Source Sans Pro"/>
                <a:sym typeface="Source Sans Pro"/>
              </a:rPr>
              <a:t>Interest and Time</a:t>
            </a:r>
            <a:endParaRPr/>
          </a:p>
          <a:p>
            <a:pPr indent="-285750" lvl="0" marL="438150" marR="0" rtl="0" algn="l">
              <a:lnSpc>
                <a:spcPct val="118750"/>
              </a:lnSpc>
              <a:spcBef>
                <a:spcPts val="1200"/>
              </a:spcBef>
              <a:spcAft>
                <a:spcPts val="0"/>
              </a:spcAft>
              <a:buClr>
                <a:srgbClr val="5A1705"/>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p:txBody>
      </p:sp>
      <p:pic>
        <p:nvPicPr>
          <p:cNvPr descr="SLD 16 0560024.jpg" id="233" name="Google Shape;233;p20"/>
          <p:cNvPicPr preferRelativeResize="0"/>
          <p:nvPr/>
        </p:nvPicPr>
        <p:blipFill rotWithShape="1">
          <a:blip r:embed="rId3">
            <a:alphaModFix/>
          </a:blip>
          <a:srcRect b="0" l="9232" r="4613" t="0"/>
          <a:stretch/>
        </p:blipFill>
        <p:spPr>
          <a:xfrm>
            <a:off x="468313" y="1109663"/>
            <a:ext cx="2874962" cy="4108450"/>
          </a:xfrm>
          <a:prstGeom prst="rect">
            <a:avLst/>
          </a:prstGeom>
          <a:noFill/>
          <a:ln cap="flat" cmpd="sng" w="9525">
            <a:solidFill>
              <a:srgbClr val="BFBFBF"/>
            </a:solidFill>
            <a:prstDash val="solid"/>
            <a:miter lim="800000"/>
            <a:headEnd len="sm" w="sm" type="none"/>
            <a:tailEnd len="sm" w="sm" type="none"/>
          </a:ln>
          <a:effectLst>
            <a:outerShdw rotWithShape="0" dir="2700000" dist="38100">
              <a:srgbClr val="808080">
                <a:alpha val="42745"/>
              </a:srgbClr>
            </a:outerShdw>
          </a:effectLst>
        </p:spPr>
      </p:pic>
      <p:sp>
        <p:nvSpPr>
          <p:cNvPr id="234" name="Google Shape;234;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787863"/>
                </a:solidFill>
                <a:latin typeface="Source Sans Pro"/>
                <a:ea typeface="Source Sans Pro"/>
                <a:cs typeface="Source Sans Pro"/>
                <a:sym typeface="Source Sans Pro"/>
              </a:rPr>
              <a:t>‹#›</a:t>
            </a:fld>
            <a:endParaRPr sz="1200">
              <a:solidFill>
                <a:srgbClr val="787863"/>
              </a:solidFill>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21"/>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Taxes on Tax-Advantaged Accounts</a:t>
            </a:r>
            <a:endParaRPr/>
          </a:p>
        </p:txBody>
      </p:sp>
      <p:sp>
        <p:nvSpPr>
          <p:cNvPr id="241" name="Google Shape;241;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787863"/>
                </a:solidFill>
                <a:latin typeface="Source Sans Pro"/>
                <a:ea typeface="Source Sans Pro"/>
                <a:cs typeface="Source Sans Pro"/>
                <a:sym typeface="Source Sans Pro"/>
              </a:rPr>
              <a:t>‹#›</a:t>
            </a:fld>
            <a:endParaRPr sz="1200">
              <a:solidFill>
                <a:srgbClr val="787863"/>
              </a:solidFill>
              <a:latin typeface="Source Sans Pro"/>
              <a:ea typeface="Source Sans Pro"/>
              <a:cs typeface="Source Sans Pro"/>
              <a:sym typeface="Source Sans Pro"/>
            </a:endParaRPr>
          </a:p>
        </p:txBody>
      </p:sp>
      <p:sp>
        <p:nvSpPr>
          <p:cNvPr id="242" name="Google Shape;242;p21"/>
          <p:cNvSpPr txBox="1"/>
          <p:nvPr/>
        </p:nvSpPr>
        <p:spPr>
          <a:xfrm>
            <a:off x="414338" y="1822450"/>
            <a:ext cx="8032750" cy="4398963"/>
          </a:xfrm>
          <a:prstGeom prst="rect">
            <a:avLst/>
          </a:prstGeom>
          <a:noFill/>
          <a:ln>
            <a:noFill/>
          </a:ln>
        </p:spPr>
        <p:txBody>
          <a:bodyPr anchorCtr="0" anchor="t" bIns="0" lIns="0" spcFirstLastPara="1" rIns="0" wrap="square" tIns="0">
            <a:noAutofit/>
          </a:bodyPr>
          <a:lstStyle/>
          <a:p>
            <a:pPr indent="-438150" lvl="0" marL="438150" marR="0" rtl="0" algn="l">
              <a:spcBef>
                <a:spcPts val="0"/>
              </a:spcBef>
              <a:spcAft>
                <a:spcPts val="0"/>
              </a:spcAft>
              <a:buClr>
                <a:srgbClr val="5A1705"/>
              </a:buClr>
              <a:buSzPts val="2400"/>
              <a:buFont typeface="Noto Sans Symbols"/>
              <a:buNone/>
            </a:pPr>
            <a:r>
              <a:rPr lang="en-US" sz="3200">
                <a:solidFill>
                  <a:srgbClr val="595959"/>
                </a:solidFill>
                <a:latin typeface="Source Sans Pro"/>
                <a:ea typeface="Source Sans Pro"/>
                <a:cs typeface="Source Sans Pro"/>
                <a:sym typeface="Source Sans Pro"/>
              </a:rPr>
              <a:t>Tax-deferred:</a:t>
            </a:r>
            <a:endParaRPr/>
          </a:p>
          <a:p>
            <a:pPr indent="-438150" lvl="0" marL="438150" marR="0" rtl="0" algn="l">
              <a:spcBef>
                <a:spcPts val="0"/>
              </a:spcBef>
              <a:spcAft>
                <a:spcPts val="0"/>
              </a:spcAft>
              <a:buClr>
                <a:srgbClr val="5A1705"/>
              </a:buClr>
              <a:buSzPts val="2400"/>
              <a:buFont typeface="Noto Sans Symbols"/>
              <a:buChar char="◆"/>
            </a:pPr>
            <a:r>
              <a:rPr lang="en-US" sz="3200">
                <a:solidFill>
                  <a:schemeClr val="dk1"/>
                </a:solidFill>
                <a:latin typeface="Source Sans Pro"/>
                <a:ea typeface="Source Sans Pro"/>
                <a:cs typeface="Source Sans Pro"/>
                <a:sym typeface="Source Sans Pro"/>
              </a:rPr>
              <a:t>Taxes are deferred until you withdraw money</a:t>
            </a:r>
            <a:endParaRPr/>
          </a:p>
          <a:p>
            <a:pPr indent="-438150" lvl="0" marL="438150" marR="0" rtl="0" algn="l">
              <a:spcBef>
                <a:spcPts val="0"/>
              </a:spcBef>
              <a:spcAft>
                <a:spcPts val="0"/>
              </a:spcAft>
              <a:buClr>
                <a:srgbClr val="5A1705"/>
              </a:buClr>
              <a:buSzPts val="2400"/>
              <a:buFont typeface="Noto Sans Symbols"/>
              <a:buChar char="◆"/>
            </a:pPr>
            <a:r>
              <a:rPr lang="en-US" sz="3200">
                <a:solidFill>
                  <a:schemeClr val="dk1"/>
                </a:solidFill>
                <a:latin typeface="Source Sans Pro"/>
                <a:ea typeface="Source Sans Pro"/>
                <a:cs typeface="Source Sans Pro"/>
                <a:sym typeface="Source Sans Pro"/>
              </a:rPr>
              <a:t>Employer or individually sponsored</a:t>
            </a:r>
            <a:endParaRPr/>
          </a:p>
          <a:p>
            <a:pPr indent="-438150" lvl="0" marL="438150" marR="0" rtl="0" algn="l">
              <a:spcBef>
                <a:spcPts val="0"/>
              </a:spcBef>
              <a:spcAft>
                <a:spcPts val="0"/>
              </a:spcAft>
              <a:buClr>
                <a:srgbClr val="5A1705"/>
              </a:buClr>
              <a:buSzPts val="2400"/>
              <a:buFont typeface="Noto Sans Symbols"/>
              <a:buChar char="◆"/>
            </a:pPr>
            <a:r>
              <a:rPr lang="en-US" sz="3200">
                <a:solidFill>
                  <a:schemeClr val="dk1"/>
                </a:solidFill>
                <a:latin typeface="Source Sans Pro"/>
                <a:ea typeface="Source Sans Pro"/>
                <a:cs typeface="Source Sans Pro"/>
                <a:sym typeface="Source Sans Pro"/>
              </a:rPr>
              <a:t>TSP, 401(k), SIMPLE IRA, Traditional IRA, SEP-IRA</a:t>
            </a:r>
            <a:endParaRPr/>
          </a:p>
          <a:p>
            <a:pPr indent="-438150" lvl="0" marL="438150" marR="0" rtl="0" algn="l">
              <a:spcBef>
                <a:spcPts val="0"/>
              </a:spcBef>
              <a:spcAft>
                <a:spcPts val="0"/>
              </a:spcAft>
              <a:buClr>
                <a:srgbClr val="5A1705"/>
              </a:buClr>
              <a:buSzPts val="2400"/>
              <a:buFont typeface="Noto Sans Symbols"/>
              <a:buNone/>
            </a:pPr>
            <a:r>
              <a:rPr lang="en-US" sz="3200">
                <a:solidFill>
                  <a:srgbClr val="595959"/>
                </a:solidFill>
                <a:latin typeface="Source Sans Pro"/>
                <a:ea typeface="Source Sans Pro"/>
                <a:cs typeface="Source Sans Pro"/>
                <a:sym typeface="Source Sans Pro"/>
              </a:rPr>
              <a:t>Tax-advantaged:</a:t>
            </a:r>
            <a:endParaRPr/>
          </a:p>
          <a:p>
            <a:pPr indent="-438150" lvl="0" marL="438150" marR="0" rtl="0" algn="l">
              <a:spcBef>
                <a:spcPts val="0"/>
              </a:spcBef>
              <a:spcAft>
                <a:spcPts val="0"/>
              </a:spcAft>
              <a:buClr>
                <a:srgbClr val="5A1705"/>
              </a:buClr>
              <a:buSzPts val="2400"/>
              <a:buFont typeface="Noto Sans Symbols"/>
              <a:buChar char="◆"/>
            </a:pPr>
            <a:r>
              <a:rPr lang="en-US" sz="3200">
                <a:solidFill>
                  <a:schemeClr val="dk1"/>
                </a:solidFill>
                <a:latin typeface="Source Sans Pro"/>
                <a:ea typeface="Source Sans Pro"/>
                <a:cs typeface="Source Sans Pro"/>
                <a:sym typeface="Source Sans Pro"/>
              </a:rPr>
              <a:t>Roth IRA</a:t>
            </a:r>
            <a:endParaRPr/>
          </a:p>
          <a:p>
            <a:pPr indent="-438150" lvl="0" marL="438150" marR="0" rtl="0" algn="l">
              <a:spcBef>
                <a:spcPts val="0"/>
              </a:spcBef>
              <a:spcAft>
                <a:spcPts val="0"/>
              </a:spcAft>
              <a:buClr>
                <a:srgbClr val="5A1705"/>
              </a:buClr>
              <a:buSzPts val="2400"/>
              <a:buFont typeface="Noto Sans Symbols"/>
              <a:buChar char="◆"/>
            </a:pPr>
            <a:r>
              <a:rPr lang="en-US" sz="3200">
                <a:solidFill>
                  <a:schemeClr val="dk1"/>
                </a:solidFill>
                <a:latin typeface="Source Sans Pro"/>
                <a:ea typeface="Source Sans Pro"/>
                <a:cs typeface="Source Sans Pro"/>
                <a:sym typeface="Source Sans Pro"/>
              </a:rPr>
              <a:t>Non-deductible Traditional IRA</a:t>
            </a:r>
            <a:endParaRPr/>
          </a:p>
          <a:p>
            <a:pPr indent="-285750" lvl="0" marL="438150" marR="0" rtl="0" algn="l">
              <a:spcBef>
                <a:spcPts val="0"/>
              </a:spcBef>
              <a:spcAft>
                <a:spcPts val="0"/>
              </a:spcAft>
              <a:buClr>
                <a:srgbClr val="5A1705"/>
              </a:buClr>
              <a:buSzPts val="2400"/>
              <a:buFont typeface="Noto Sans Symbols"/>
              <a:buNone/>
            </a:pPr>
            <a:r>
              <a:t/>
            </a:r>
            <a:endParaRPr sz="3200">
              <a:solidFill>
                <a:schemeClr val="dk1"/>
              </a:solidFill>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22"/>
          <p:cNvSpPr txBox="1"/>
          <p:nvPr/>
        </p:nvSpPr>
        <p:spPr>
          <a:xfrm>
            <a:off x="417513" y="158750"/>
            <a:ext cx="9045575" cy="7270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US" sz="6000">
                <a:solidFill>
                  <a:srgbClr val="000000"/>
                </a:solidFill>
                <a:latin typeface="Source Sans Pro"/>
                <a:ea typeface="Source Sans Pro"/>
                <a:cs typeface="Source Sans Pro"/>
                <a:sym typeface="Source Sans Pro"/>
              </a:rPr>
              <a:t>Asset Classes and </a:t>
            </a:r>
            <a:br>
              <a:rPr lang="en-US" sz="6000">
                <a:solidFill>
                  <a:srgbClr val="000000"/>
                </a:solidFill>
                <a:latin typeface="Source Sans Pro"/>
                <a:ea typeface="Source Sans Pro"/>
                <a:cs typeface="Source Sans Pro"/>
                <a:sym typeface="Source Sans Pro"/>
              </a:rPr>
            </a:br>
            <a:r>
              <a:rPr lang="en-US" sz="6000">
                <a:solidFill>
                  <a:srgbClr val="000000"/>
                </a:solidFill>
                <a:latin typeface="Source Sans Pro"/>
                <a:ea typeface="Source Sans Pro"/>
                <a:cs typeface="Source Sans Pro"/>
                <a:sym typeface="Source Sans Pro"/>
              </a:rPr>
              <a:t>Related Mutual Funds</a:t>
            </a:r>
            <a:endParaRPr/>
          </a:p>
        </p:txBody>
      </p:sp>
      <p:sp>
        <p:nvSpPr>
          <p:cNvPr id="249" name="Google Shape;249;p22"/>
          <p:cNvSpPr/>
          <p:nvPr/>
        </p:nvSpPr>
        <p:spPr>
          <a:xfrm>
            <a:off x="452966" y="800100"/>
            <a:ext cx="8238067" cy="4986868"/>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Stocks</a:t>
            </a:r>
            <a:endParaRPr b="0" i="0" sz="18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Stock Mutual Funds</a:t>
            </a:r>
            <a:endParaRPr b="0" i="0" sz="1800" u="none" cap="none" strike="noStrike">
              <a:solidFill>
                <a:schemeClr val="dk1"/>
              </a:solidFill>
              <a:latin typeface="Source Sans Pro"/>
              <a:ea typeface="Source Sans Pro"/>
              <a:cs typeface="Source Sans Pro"/>
              <a:sym typeface="Source Sans Pro"/>
            </a:endParaRPr>
          </a:p>
          <a:p>
            <a:pPr indent="0" lvl="2" marL="2286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Balanced Mutual Funds</a:t>
            </a:r>
            <a:endParaRPr b="0" i="0" sz="1800" u="none" cap="none" strike="noStrike">
              <a:solidFill>
                <a:schemeClr val="dk1"/>
              </a:solidFill>
              <a:latin typeface="Source Sans Pro"/>
              <a:ea typeface="Source Sans Pro"/>
              <a:cs typeface="Source Sans Pro"/>
              <a:sym typeface="Source Sans Pro"/>
            </a:endParaRPr>
          </a:p>
          <a:p>
            <a:pPr indent="0" lvl="2" marL="2286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14300" lvl="1" marL="1143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Bonds</a:t>
            </a:r>
            <a:endParaRPr b="0" i="0" sz="18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Balanced Mutual Funds</a:t>
            </a:r>
            <a:endParaRPr b="0" i="0" sz="1800" u="none" cap="none" strike="noStrike">
              <a:solidFill>
                <a:schemeClr val="dk1"/>
              </a:solidFill>
              <a:latin typeface="Source Sans Pro"/>
              <a:ea typeface="Source Sans Pro"/>
              <a:cs typeface="Source Sans Pro"/>
              <a:sym typeface="Source Sans Pro"/>
            </a:endParaRPr>
          </a:p>
          <a:p>
            <a:pPr indent="0" lvl="2" marL="2286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Bond Mutual Funds</a:t>
            </a:r>
            <a:endParaRPr b="0" i="0" sz="1800" u="none" cap="none" strike="noStrike">
              <a:solidFill>
                <a:schemeClr val="dk1"/>
              </a:solidFill>
              <a:latin typeface="Source Sans Pro"/>
              <a:ea typeface="Source Sans Pro"/>
              <a:cs typeface="Source Sans Pro"/>
              <a:sym typeface="Source Sans Pro"/>
            </a:endParaRPr>
          </a:p>
          <a:p>
            <a:pPr indent="0" lvl="2" marL="2286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14300" lvl="1" marL="1143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Real Estate</a:t>
            </a:r>
            <a:endParaRPr b="0" i="0" sz="18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Sector Funds</a:t>
            </a:r>
            <a:endParaRPr b="0" i="0" sz="1800" u="none" cap="none" strike="noStrike">
              <a:solidFill>
                <a:schemeClr val="dk1"/>
              </a:solidFill>
              <a:latin typeface="Source Sans Pro"/>
              <a:ea typeface="Source Sans Pro"/>
              <a:cs typeface="Source Sans Pro"/>
              <a:sym typeface="Source Sans Pro"/>
            </a:endParaRPr>
          </a:p>
          <a:p>
            <a:pPr indent="0" lvl="2" marL="2286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14300" lvl="1" marL="1143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Hard Assets</a:t>
            </a:r>
            <a:endParaRPr b="0" i="0" sz="18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Sector Funds</a:t>
            </a:r>
            <a:endParaRPr b="0" i="0" sz="1800" u="none" cap="none" strike="noStrike">
              <a:solidFill>
                <a:schemeClr val="dk1"/>
              </a:solidFill>
              <a:latin typeface="Source Sans Pro"/>
              <a:ea typeface="Source Sans Pro"/>
              <a:cs typeface="Source Sans Pro"/>
              <a:sym typeface="Source Sans Pro"/>
            </a:endParaRPr>
          </a:p>
          <a:p>
            <a:pPr indent="0" lvl="2" marL="2286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14300" lvl="1" marL="1143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Money Market Instruments</a:t>
            </a:r>
            <a:endParaRPr b="0" i="0" sz="18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Money Market Funds</a:t>
            </a:r>
            <a:endParaRPr b="0" i="0" sz="1800" u="none" cap="none" strike="noStrike">
              <a:solidFill>
                <a:schemeClr val="dk1"/>
              </a:solidFill>
              <a:latin typeface="Source Sans Pro"/>
              <a:ea typeface="Source Sans Pro"/>
              <a:cs typeface="Source Sans Pro"/>
              <a:sym typeface="Source Sans Pro"/>
            </a:endParaRPr>
          </a:p>
          <a:p>
            <a:pPr indent="0" lvl="2" marL="2286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0" name="Google Shape;250;p22"/>
          <p:cNvSpPr txBox="1"/>
          <p:nvPr/>
        </p:nvSpPr>
        <p:spPr>
          <a:xfrm>
            <a:off x="982133" y="4662309"/>
            <a:ext cx="7484534" cy="16312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*For Detailed Investment Advice consult your PFM or Financial Institution Investment Profess</a:t>
            </a:r>
            <a:r>
              <a:rPr b="1" lang="en-US" sz="3600">
                <a:solidFill>
                  <a:schemeClr val="dk1"/>
                </a:solidFill>
                <a:latin typeface="Arial"/>
                <a:ea typeface="Arial"/>
                <a:cs typeface="Arial"/>
                <a:sym typeface="Arial"/>
              </a:rPr>
              <a:t>ional</a:t>
            </a:r>
            <a:endParaRPr b="1" sz="36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pic>
        <p:nvPicPr>
          <p:cNvPr descr="TSP.JPG" id="256" name="Google Shape;256;p23"/>
          <p:cNvPicPr preferRelativeResize="0"/>
          <p:nvPr/>
        </p:nvPicPr>
        <p:blipFill rotWithShape="1">
          <a:blip r:embed="rId3">
            <a:alphaModFix/>
          </a:blip>
          <a:srcRect b="4166" l="1198" r="70116" t="2817"/>
          <a:stretch/>
        </p:blipFill>
        <p:spPr>
          <a:xfrm>
            <a:off x="423863" y="1249363"/>
            <a:ext cx="1635125" cy="1463675"/>
          </a:xfrm>
          <a:prstGeom prst="rect">
            <a:avLst/>
          </a:prstGeom>
          <a:noFill/>
          <a:ln>
            <a:noFill/>
          </a:ln>
        </p:spPr>
      </p:pic>
      <p:sp>
        <p:nvSpPr>
          <p:cNvPr id="257" name="Google Shape;257;p23"/>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The TSP Funds</a:t>
            </a:r>
            <a:endParaRPr/>
          </a:p>
        </p:txBody>
      </p:sp>
      <p:sp>
        <p:nvSpPr>
          <p:cNvPr id="258" name="Google Shape;258;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787863"/>
                </a:solidFill>
                <a:latin typeface="Source Sans Pro"/>
                <a:ea typeface="Source Sans Pro"/>
                <a:cs typeface="Source Sans Pro"/>
                <a:sym typeface="Source Sans Pro"/>
              </a:rPr>
              <a:t>‹#›</a:t>
            </a:fld>
            <a:endParaRPr sz="1200">
              <a:solidFill>
                <a:srgbClr val="787863"/>
              </a:solidFill>
              <a:latin typeface="Source Sans Pro"/>
              <a:ea typeface="Source Sans Pro"/>
              <a:cs typeface="Source Sans Pro"/>
              <a:sym typeface="Source Sans Pro"/>
            </a:endParaRPr>
          </a:p>
        </p:txBody>
      </p:sp>
      <p:sp>
        <p:nvSpPr>
          <p:cNvPr id="259" name="Google Shape;259;p23"/>
          <p:cNvSpPr txBox="1"/>
          <p:nvPr>
            <p:ph idx="4294967295" type="body"/>
          </p:nvPr>
        </p:nvSpPr>
        <p:spPr>
          <a:xfrm>
            <a:off x="2112963" y="2382838"/>
            <a:ext cx="6650037" cy="2717800"/>
          </a:xfrm>
          <a:prstGeom prst="rect">
            <a:avLst/>
          </a:prstGeom>
          <a:noFill/>
          <a:ln>
            <a:noFill/>
          </a:ln>
        </p:spPr>
        <p:txBody>
          <a:bodyPr anchorCtr="0" anchor="t" bIns="45700" lIns="91425" spcFirstLastPara="1" rIns="91425" wrap="square" tIns="45700">
            <a:noAutofit/>
          </a:bodyPr>
          <a:lstStyle/>
          <a:p>
            <a:pPr indent="-438150" lvl="0" marL="438150" marR="0" rtl="0" algn="l">
              <a:lnSpc>
                <a:spcPct val="118750"/>
              </a:lnSpc>
              <a:spcBef>
                <a:spcPts val="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Defined contribution vs. defined benefit</a:t>
            </a:r>
            <a:endParaRPr/>
          </a:p>
          <a:p>
            <a:pPr indent="-438150" lvl="0" marL="438150" marR="0" rtl="0" algn="l">
              <a:lnSpc>
                <a:spcPct val="118750"/>
              </a:lnSpc>
              <a:spcBef>
                <a:spcPts val="6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Similar to a 401(k)</a:t>
            </a:r>
            <a:endParaRPr/>
          </a:p>
          <a:p>
            <a:pPr indent="-438150" lvl="0" marL="438150" marR="0" rtl="0" algn="l">
              <a:lnSpc>
                <a:spcPct val="118750"/>
              </a:lnSpc>
              <a:spcBef>
                <a:spcPts val="6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Open to all military service members</a:t>
            </a:r>
            <a:endParaRPr/>
          </a:p>
          <a:p>
            <a:pPr indent="-438150" lvl="0" marL="438150" marR="0" rtl="0" algn="l">
              <a:lnSpc>
                <a:spcPct val="118750"/>
              </a:lnSpc>
              <a:spcBef>
                <a:spcPts val="6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Purpose: To provide retirement income</a:t>
            </a:r>
            <a:endParaRPr/>
          </a:p>
        </p:txBody>
      </p:sp>
      <p:sp>
        <p:nvSpPr>
          <p:cNvPr id="260" name="Google Shape;260;p23"/>
          <p:cNvSpPr txBox="1"/>
          <p:nvPr/>
        </p:nvSpPr>
        <p:spPr>
          <a:xfrm>
            <a:off x="2173288" y="1260475"/>
            <a:ext cx="5365750" cy="1431925"/>
          </a:xfrm>
          <a:prstGeom prst="rect">
            <a:avLst/>
          </a:prstGeom>
          <a:noFill/>
          <a:ln>
            <a:noFill/>
          </a:ln>
        </p:spPr>
        <p:txBody>
          <a:bodyPr anchorCtr="0" anchor="t" bIns="45700" lIns="91425" spcFirstLastPara="1" rIns="91425" wrap="square" tIns="45700">
            <a:noAutofit/>
          </a:bodyPr>
          <a:lstStyle/>
          <a:p>
            <a:pPr indent="-438150" lvl="0" marL="438150" marR="0" rtl="0" algn="l">
              <a:lnSpc>
                <a:spcPct val="118750"/>
              </a:lnSpc>
              <a:spcBef>
                <a:spcPts val="0"/>
              </a:spcBef>
              <a:spcAft>
                <a:spcPts val="0"/>
              </a:spcAft>
              <a:buClr>
                <a:srgbClr val="5A1705"/>
              </a:buClr>
              <a:buSzPts val="2400"/>
              <a:buFont typeface="Noto Sans Symbols"/>
              <a:buChar char="◆"/>
            </a:pPr>
            <a:r>
              <a:rPr lang="en-US" sz="3200">
                <a:solidFill>
                  <a:srgbClr val="000000"/>
                </a:solidFill>
                <a:latin typeface="Source Sans Pro"/>
                <a:ea typeface="Source Sans Pro"/>
                <a:cs typeface="Source Sans Pro"/>
                <a:sym typeface="Source Sans Pro"/>
              </a:rPr>
              <a:t>Government-sponsored retirement plan</a:t>
            </a:r>
            <a:endParaRPr/>
          </a:p>
          <a:p>
            <a:pPr indent="-438150" lvl="0" marL="438150" marR="0" rtl="0" algn="l">
              <a:spcBef>
                <a:spcPts val="600"/>
              </a:spcBef>
              <a:spcAft>
                <a:spcPts val="0"/>
              </a:spcAft>
              <a:buNone/>
            </a:pPr>
            <a:r>
              <a:t/>
            </a:r>
            <a:endParaRPr sz="1800">
              <a:solidFill>
                <a:schemeClr val="dk1"/>
              </a:solidFill>
              <a:latin typeface="Arial"/>
              <a:ea typeface="Arial"/>
              <a:cs typeface="Arial"/>
              <a:sym typeface="Arial"/>
            </a:endParaRPr>
          </a:p>
        </p:txBody>
      </p:sp>
      <p:sp>
        <p:nvSpPr>
          <p:cNvPr id="261" name="Google Shape;261;p23"/>
          <p:cNvSpPr txBox="1"/>
          <p:nvPr/>
        </p:nvSpPr>
        <p:spPr>
          <a:xfrm>
            <a:off x="203199" y="2777067"/>
            <a:ext cx="209973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WWW.TSP.GOV</a:t>
            </a:r>
            <a:endParaRPr b="1" sz="1800">
              <a:solidFill>
                <a:schemeClr val="dk1"/>
              </a:solidFill>
              <a:latin typeface="Arial"/>
              <a:ea typeface="Arial"/>
              <a:cs typeface="Arial"/>
              <a:sym typeface="Aria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pic>
        <p:nvPicPr>
          <p:cNvPr descr="SLD 37.psd" id="267" name="Google Shape;267;p24"/>
          <p:cNvPicPr preferRelativeResize="0"/>
          <p:nvPr/>
        </p:nvPicPr>
        <p:blipFill rotWithShape="1">
          <a:blip r:embed="rId3">
            <a:alphaModFix/>
          </a:blip>
          <a:srcRect b="2265" l="0" r="0" t="0"/>
          <a:stretch/>
        </p:blipFill>
        <p:spPr>
          <a:xfrm>
            <a:off x="1588" y="0"/>
            <a:ext cx="9140825" cy="6702425"/>
          </a:xfrm>
          <a:prstGeom prst="rect">
            <a:avLst/>
          </a:prstGeom>
          <a:noFill/>
          <a:ln>
            <a:noFill/>
          </a:ln>
        </p:spPr>
      </p:pic>
      <p:sp>
        <p:nvSpPr>
          <p:cNvPr id="268" name="Google Shape;268;p24"/>
          <p:cNvSpPr/>
          <p:nvPr/>
        </p:nvSpPr>
        <p:spPr>
          <a:xfrm>
            <a:off x="880243" y="1117963"/>
            <a:ext cx="5235400" cy="628248"/>
          </a:xfrm>
          <a:prstGeom prst="roundRect">
            <a:avLst>
              <a:gd fmla="val 16667" name="adj"/>
            </a:avLst>
          </a:prstGeom>
          <a:gradFill>
            <a:gsLst>
              <a:gs pos="0">
                <a:srgbClr val="4B0A00"/>
              </a:gs>
              <a:gs pos="80000">
                <a:srgbClr val="630E00"/>
              </a:gs>
              <a:gs pos="100000">
                <a:srgbClr val="650D00"/>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Contributions are BEFORE TAX</a:t>
            </a:r>
            <a:endParaRPr sz="1800">
              <a:solidFill>
                <a:schemeClr val="lt1"/>
              </a:solidFill>
              <a:latin typeface="Source Sans Pro"/>
              <a:ea typeface="Source Sans Pro"/>
              <a:cs typeface="Source Sans Pro"/>
              <a:sym typeface="Source Sans Pro"/>
            </a:endParaRPr>
          </a:p>
        </p:txBody>
      </p:sp>
      <p:sp>
        <p:nvSpPr>
          <p:cNvPr id="269" name="Google Shape;269;p24"/>
          <p:cNvSpPr/>
          <p:nvPr/>
        </p:nvSpPr>
        <p:spPr>
          <a:xfrm>
            <a:off x="880243" y="1840448"/>
            <a:ext cx="5235400" cy="628248"/>
          </a:xfrm>
          <a:prstGeom prst="roundRect">
            <a:avLst>
              <a:gd fmla="val 16667" name="adj"/>
            </a:avLst>
          </a:prstGeom>
          <a:gradFill>
            <a:gsLst>
              <a:gs pos="0">
                <a:srgbClr val="7A7C48"/>
              </a:gs>
              <a:gs pos="80000">
                <a:srgbClr val="A1A25E"/>
              </a:gs>
              <a:gs pos="100000">
                <a:srgbClr val="A3A55D"/>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Contributions grow TAX-DEFERRED</a:t>
            </a:r>
            <a:endParaRPr sz="1800">
              <a:solidFill>
                <a:schemeClr val="lt1"/>
              </a:solidFill>
              <a:latin typeface="Source Sans Pro"/>
              <a:ea typeface="Source Sans Pro"/>
              <a:cs typeface="Source Sans Pro"/>
              <a:sym typeface="Source Sans Pro"/>
            </a:endParaRPr>
          </a:p>
        </p:txBody>
      </p:sp>
      <p:sp>
        <p:nvSpPr>
          <p:cNvPr id="270" name="Google Shape;270;p24"/>
          <p:cNvSpPr/>
          <p:nvPr/>
        </p:nvSpPr>
        <p:spPr>
          <a:xfrm>
            <a:off x="880243" y="2562933"/>
            <a:ext cx="5235400" cy="628248"/>
          </a:xfrm>
          <a:prstGeom prst="roundRect">
            <a:avLst>
              <a:gd fmla="val 16667" name="adj"/>
            </a:avLst>
          </a:prstGeom>
          <a:gradFill>
            <a:gsLst>
              <a:gs pos="0">
                <a:srgbClr val="4B0A00"/>
              </a:gs>
              <a:gs pos="80000">
                <a:srgbClr val="630E00"/>
              </a:gs>
              <a:gs pos="100000">
                <a:srgbClr val="650D00"/>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Automatic contributions</a:t>
            </a:r>
            <a:endParaRPr sz="1800">
              <a:solidFill>
                <a:schemeClr val="lt1"/>
              </a:solidFill>
              <a:latin typeface="Source Sans Pro"/>
              <a:ea typeface="Source Sans Pro"/>
              <a:cs typeface="Source Sans Pro"/>
              <a:sym typeface="Source Sans Pro"/>
            </a:endParaRPr>
          </a:p>
        </p:txBody>
      </p:sp>
      <p:sp>
        <p:nvSpPr>
          <p:cNvPr id="271" name="Google Shape;271;p24"/>
          <p:cNvSpPr/>
          <p:nvPr/>
        </p:nvSpPr>
        <p:spPr>
          <a:xfrm>
            <a:off x="880243" y="3285418"/>
            <a:ext cx="5235400" cy="628248"/>
          </a:xfrm>
          <a:prstGeom prst="roundRect">
            <a:avLst>
              <a:gd fmla="val 16667" name="adj"/>
            </a:avLst>
          </a:prstGeom>
          <a:gradFill>
            <a:gsLst>
              <a:gs pos="0">
                <a:srgbClr val="7A7C48"/>
              </a:gs>
              <a:gs pos="80000">
                <a:srgbClr val="A1A25E"/>
              </a:gs>
              <a:gs pos="100000">
                <a:srgbClr val="A3A55D"/>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Low administrative costs</a:t>
            </a:r>
            <a:endParaRPr sz="1800">
              <a:solidFill>
                <a:schemeClr val="lt1"/>
              </a:solidFill>
              <a:latin typeface="Source Sans Pro"/>
              <a:ea typeface="Source Sans Pro"/>
              <a:cs typeface="Source Sans Pro"/>
              <a:sym typeface="Source Sans Pro"/>
            </a:endParaRPr>
          </a:p>
        </p:txBody>
      </p:sp>
      <p:sp>
        <p:nvSpPr>
          <p:cNvPr id="272" name="Google Shape;272;p24"/>
          <p:cNvSpPr/>
          <p:nvPr/>
        </p:nvSpPr>
        <p:spPr>
          <a:xfrm>
            <a:off x="880243" y="4007903"/>
            <a:ext cx="5235400" cy="628248"/>
          </a:xfrm>
          <a:prstGeom prst="roundRect">
            <a:avLst>
              <a:gd fmla="val 16667" name="adj"/>
            </a:avLst>
          </a:prstGeom>
          <a:gradFill>
            <a:gsLst>
              <a:gs pos="0">
                <a:srgbClr val="4B0A00"/>
              </a:gs>
              <a:gs pos="80000">
                <a:srgbClr val="630E00"/>
              </a:gs>
              <a:gs pos="100000">
                <a:srgbClr val="650D00"/>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Easy to start and make allocations</a:t>
            </a:r>
            <a:endParaRPr sz="1800">
              <a:solidFill>
                <a:schemeClr val="lt1"/>
              </a:solidFill>
              <a:latin typeface="Source Sans Pro"/>
              <a:ea typeface="Source Sans Pro"/>
              <a:cs typeface="Source Sans Pro"/>
              <a:sym typeface="Source Sans Pro"/>
            </a:endParaRPr>
          </a:p>
        </p:txBody>
      </p:sp>
      <p:sp>
        <p:nvSpPr>
          <p:cNvPr id="273" name="Google Shape;273;p24"/>
          <p:cNvSpPr/>
          <p:nvPr/>
        </p:nvSpPr>
        <p:spPr>
          <a:xfrm>
            <a:off x="880243" y="4730388"/>
            <a:ext cx="5235400" cy="628248"/>
          </a:xfrm>
          <a:prstGeom prst="roundRect">
            <a:avLst>
              <a:gd fmla="val 16667" name="adj"/>
            </a:avLst>
          </a:prstGeom>
          <a:gradFill>
            <a:gsLst>
              <a:gs pos="0">
                <a:srgbClr val="7A7C48"/>
              </a:gs>
              <a:gs pos="80000">
                <a:srgbClr val="A1A25E"/>
              </a:gs>
              <a:gs pos="100000">
                <a:srgbClr val="A3A55D"/>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You take it with you</a:t>
            </a:r>
            <a:endParaRPr sz="1800">
              <a:solidFill>
                <a:schemeClr val="lt1"/>
              </a:solidFill>
              <a:latin typeface="Source Sans Pro"/>
              <a:ea typeface="Source Sans Pro"/>
              <a:cs typeface="Source Sans Pro"/>
              <a:sym typeface="Source Sans Pro"/>
            </a:endParaRPr>
          </a:p>
        </p:txBody>
      </p:sp>
      <p:sp>
        <p:nvSpPr>
          <p:cNvPr id="274" name="Google Shape;274;p24"/>
          <p:cNvSpPr/>
          <p:nvPr/>
        </p:nvSpPr>
        <p:spPr>
          <a:xfrm>
            <a:off x="880243" y="5452873"/>
            <a:ext cx="5235400" cy="628248"/>
          </a:xfrm>
          <a:prstGeom prst="roundRect">
            <a:avLst>
              <a:gd fmla="val 16667" name="adj"/>
            </a:avLst>
          </a:prstGeom>
          <a:gradFill>
            <a:gsLst>
              <a:gs pos="0">
                <a:srgbClr val="4B0A00"/>
              </a:gs>
              <a:gs pos="80000">
                <a:srgbClr val="630E00"/>
              </a:gs>
              <a:gs pos="100000">
                <a:srgbClr val="650D00"/>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You choose the beneficiary</a:t>
            </a:r>
            <a:endParaRPr sz="1800">
              <a:solidFill>
                <a:schemeClr val="lt1"/>
              </a:solidFill>
              <a:latin typeface="Source Sans Pro"/>
              <a:ea typeface="Source Sans Pro"/>
              <a:cs typeface="Source Sans Pro"/>
              <a:sym typeface="Source Sans Pro"/>
            </a:endParaRPr>
          </a:p>
        </p:txBody>
      </p:sp>
      <p:sp>
        <p:nvSpPr>
          <p:cNvPr id="275" name="Google Shape;275;p24"/>
          <p:cNvSpPr txBox="1"/>
          <p:nvPr>
            <p:ph type="title"/>
          </p:nvPr>
        </p:nvSpPr>
        <p:spPr>
          <a:xfrm>
            <a:off x="358775" y="152400"/>
            <a:ext cx="8686800" cy="88106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TSP Benefits</a:t>
            </a:r>
            <a:endParaRPr/>
          </a:p>
        </p:txBody>
      </p:sp>
      <p:sp>
        <p:nvSpPr>
          <p:cNvPr id="276" name="Google Shape;276;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787863"/>
                </a:solidFill>
                <a:latin typeface="Source Sans Pro"/>
                <a:ea typeface="Source Sans Pro"/>
                <a:cs typeface="Source Sans Pro"/>
                <a:sym typeface="Source Sans Pro"/>
              </a:rPr>
              <a:t>‹#›</a:t>
            </a:fld>
            <a:endParaRPr sz="1200">
              <a:solidFill>
                <a:srgbClr val="787863"/>
              </a:solidFill>
              <a:latin typeface="Source Sans Pro"/>
              <a:ea typeface="Source Sans Pro"/>
              <a:cs typeface="Source Sans Pro"/>
              <a:sym typeface="Source Sans Pro"/>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pic>
        <p:nvPicPr>
          <p:cNvPr descr="SLD 38.psd" id="282" name="Google Shape;282;p25"/>
          <p:cNvPicPr preferRelativeResize="0"/>
          <p:nvPr/>
        </p:nvPicPr>
        <p:blipFill rotWithShape="1">
          <a:blip r:embed="rId3">
            <a:alphaModFix/>
          </a:blip>
          <a:srcRect b="2265" l="0" r="0" t="0"/>
          <a:stretch/>
        </p:blipFill>
        <p:spPr>
          <a:xfrm>
            <a:off x="1588" y="0"/>
            <a:ext cx="9140825" cy="6702425"/>
          </a:xfrm>
          <a:prstGeom prst="rect">
            <a:avLst/>
          </a:prstGeom>
          <a:noFill/>
          <a:ln>
            <a:noFill/>
          </a:ln>
        </p:spPr>
      </p:pic>
      <p:sp>
        <p:nvSpPr>
          <p:cNvPr id="283" name="Google Shape;283;p25"/>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81666"/>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TSP Enrollment and Account Access</a:t>
            </a:r>
            <a:endParaRPr/>
          </a:p>
        </p:txBody>
      </p:sp>
      <p:sp>
        <p:nvSpPr>
          <p:cNvPr id="284" name="Google Shape;284;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787863"/>
                </a:solidFill>
                <a:latin typeface="Source Sans Pro"/>
                <a:ea typeface="Source Sans Pro"/>
                <a:cs typeface="Source Sans Pro"/>
                <a:sym typeface="Source Sans Pro"/>
              </a:rPr>
              <a:t>‹#›</a:t>
            </a:fld>
            <a:endParaRPr sz="1200">
              <a:solidFill>
                <a:srgbClr val="787863"/>
              </a:solidFill>
              <a:latin typeface="Source Sans Pro"/>
              <a:ea typeface="Source Sans Pro"/>
              <a:cs typeface="Source Sans Pro"/>
              <a:sym typeface="Source Sans Pro"/>
            </a:endParaRPr>
          </a:p>
        </p:txBody>
      </p:sp>
      <p:sp>
        <p:nvSpPr>
          <p:cNvPr id="285" name="Google Shape;285;p25"/>
          <p:cNvSpPr/>
          <p:nvPr/>
        </p:nvSpPr>
        <p:spPr>
          <a:xfrm>
            <a:off x="384628" y="707117"/>
            <a:ext cx="7924800" cy="4632325"/>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Enrollment</a:t>
            </a:r>
            <a:endParaRPr b="0" i="0" sz="18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myPay website</a:t>
            </a:r>
            <a:endParaRPr b="0" i="0" sz="1800" u="none" cap="none" strike="noStrike">
              <a:solidFill>
                <a:schemeClr val="dk1"/>
              </a:solidFill>
              <a:latin typeface="Source Sans Pro"/>
              <a:ea typeface="Source Sans Pro"/>
              <a:cs typeface="Source Sans Pro"/>
              <a:sym typeface="Source Sans Pro"/>
            </a:endParaRPr>
          </a:p>
          <a:p>
            <a:pPr indent="0" lvl="2" marL="2286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Password and PIN</a:t>
            </a:r>
            <a:endParaRPr b="0" i="0" sz="1800" u="none" cap="none" strike="noStrike">
              <a:solidFill>
                <a:schemeClr val="dk1"/>
              </a:solidFill>
              <a:latin typeface="Source Sans Pro"/>
              <a:ea typeface="Source Sans Pro"/>
              <a:cs typeface="Source Sans Pro"/>
              <a:sym typeface="Source Sans Pro"/>
            </a:endParaRPr>
          </a:p>
          <a:p>
            <a:pPr indent="0" lvl="2" marL="2286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14300" lvl="1" marL="1143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Account Access</a:t>
            </a:r>
            <a:endParaRPr b="0" i="0" sz="18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TSP website</a:t>
            </a:r>
            <a:endParaRPr b="0" i="0" sz="1800" u="none" cap="none" strike="noStrike">
              <a:solidFill>
                <a:schemeClr val="dk1"/>
              </a:solidFill>
              <a:latin typeface="Source Sans Pro"/>
              <a:ea typeface="Source Sans Pro"/>
              <a:cs typeface="Source Sans Pro"/>
              <a:sym typeface="Source Sans Pro"/>
            </a:endParaRPr>
          </a:p>
          <a:p>
            <a:pPr indent="0" lvl="2" marL="2286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Thriftline</a:t>
            </a:r>
            <a:endParaRPr b="0" i="0" sz="1800" u="none" cap="none" strike="noStrike">
              <a:solidFill>
                <a:schemeClr val="dk1"/>
              </a:solidFill>
              <a:latin typeface="Source Sans Pro"/>
              <a:ea typeface="Source Sans Pro"/>
              <a:cs typeface="Source Sans Pro"/>
              <a:sym typeface="Source Sans Pro"/>
            </a:endParaRPr>
          </a:p>
          <a:p>
            <a:pPr indent="0" lvl="2" marL="2286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6" name="Google Shape;286;p25"/>
          <p:cNvSpPr txBox="1"/>
          <p:nvPr/>
        </p:nvSpPr>
        <p:spPr>
          <a:xfrm>
            <a:off x="203199" y="4672075"/>
            <a:ext cx="2698045"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WWW.TSP.GOV</a:t>
            </a:r>
            <a:endParaRPr b="1" sz="20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 name="Shape 46"/>
        <p:cNvGrpSpPr/>
        <p:nvPr/>
      </p:nvGrpSpPr>
      <p:grpSpPr>
        <a:xfrm>
          <a:off x="0" y="0"/>
          <a:ext cx="0" cy="0"/>
          <a:chOff x="0" y="0"/>
          <a:chExt cx="0" cy="0"/>
        </a:xfrm>
      </p:grpSpPr>
      <p:sp>
        <p:nvSpPr>
          <p:cNvPr id="47" name="Google Shape;47;p8"/>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Start Early</a:t>
            </a:r>
            <a:endParaRPr/>
          </a:p>
        </p:txBody>
      </p:sp>
      <p:sp>
        <p:nvSpPr>
          <p:cNvPr id="48" name="Google Shape;48;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787863"/>
                </a:solidFill>
                <a:latin typeface="Source Sans Pro"/>
                <a:ea typeface="Source Sans Pro"/>
                <a:cs typeface="Source Sans Pro"/>
                <a:sym typeface="Source Sans Pro"/>
              </a:rPr>
              <a:t>‹#›</a:t>
            </a:fld>
            <a:endParaRPr sz="1200">
              <a:solidFill>
                <a:srgbClr val="787863"/>
              </a:solidFill>
              <a:latin typeface="Source Sans Pro"/>
              <a:ea typeface="Source Sans Pro"/>
              <a:cs typeface="Source Sans Pro"/>
              <a:sym typeface="Source Sans Pro"/>
            </a:endParaRPr>
          </a:p>
        </p:txBody>
      </p:sp>
      <p:sp>
        <p:nvSpPr>
          <p:cNvPr id="49" name="Google Shape;49;p8"/>
          <p:cNvSpPr txBox="1"/>
          <p:nvPr/>
        </p:nvSpPr>
        <p:spPr>
          <a:xfrm>
            <a:off x="331788" y="880533"/>
            <a:ext cx="8054975" cy="15696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404040"/>
                </a:solidFill>
                <a:latin typeface="Source Sans Pro"/>
                <a:ea typeface="Source Sans Pro"/>
                <a:cs typeface="Source Sans Pro"/>
                <a:sym typeface="Source Sans Pro"/>
              </a:rPr>
              <a:t>What will it take to have ½ million dollars at retirement…starting at age 25?  35?  45?</a:t>
            </a:r>
            <a:endParaRPr/>
          </a:p>
          <a:p>
            <a:pPr indent="0" lvl="0" marL="0" marR="0" rtl="0" algn="l">
              <a:spcBef>
                <a:spcPts val="0"/>
              </a:spcBef>
              <a:spcAft>
                <a:spcPts val="0"/>
              </a:spcAft>
              <a:buNone/>
            </a:pPr>
            <a:r>
              <a:t/>
            </a:r>
            <a:endParaRPr sz="3200">
              <a:solidFill>
                <a:srgbClr val="262626"/>
              </a:solidFill>
              <a:latin typeface="Source Sans Pro"/>
              <a:ea typeface="Source Sans Pro"/>
              <a:cs typeface="Source Sans Pro"/>
              <a:sym typeface="Source Sans Pro"/>
            </a:endParaRPr>
          </a:p>
        </p:txBody>
      </p:sp>
      <p:grpSp>
        <p:nvGrpSpPr>
          <p:cNvPr id="50" name="Google Shape;50;p8"/>
          <p:cNvGrpSpPr/>
          <p:nvPr/>
        </p:nvGrpSpPr>
        <p:grpSpPr>
          <a:xfrm>
            <a:off x="134938" y="2224088"/>
            <a:ext cx="2879725" cy="3225800"/>
            <a:chOff x="176213" y="3128961"/>
            <a:chExt cx="2879725" cy="3224729"/>
          </a:xfrm>
        </p:grpSpPr>
        <p:grpSp>
          <p:nvGrpSpPr>
            <p:cNvPr id="51" name="Google Shape;51;p8"/>
            <p:cNvGrpSpPr/>
            <p:nvPr/>
          </p:nvGrpSpPr>
          <p:grpSpPr>
            <a:xfrm>
              <a:off x="176213" y="3128961"/>
              <a:ext cx="2879725" cy="2624136"/>
              <a:chOff x="176463" y="3128211"/>
              <a:chExt cx="2879558" cy="2624889"/>
            </a:xfrm>
          </p:grpSpPr>
          <p:pic>
            <p:nvPicPr>
              <p:cNvPr id="52" name="Google Shape;52;p8"/>
              <p:cNvPicPr preferRelativeResize="0"/>
              <p:nvPr/>
            </p:nvPicPr>
            <p:blipFill rotWithShape="1">
              <a:blip r:embed="rId3">
                <a:alphaModFix/>
              </a:blip>
              <a:srcRect b="0" l="0" r="0" t="0"/>
              <a:stretch/>
            </p:blipFill>
            <p:spPr>
              <a:xfrm>
                <a:off x="176463" y="3128211"/>
                <a:ext cx="2879558" cy="2624889"/>
              </a:xfrm>
              <a:prstGeom prst="rect">
                <a:avLst/>
              </a:prstGeom>
              <a:noFill/>
              <a:ln>
                <a:noFill/>
              </a:ln>
            </p:spPr>
          </p:pic>
          <p:sp>
            <p:nvSpPr>
              <p:cNvPr id="53" name="Google Shape;53;p8"/>
              <p:cNvSpPr txBox="1"/>
              <p:nvPr/>
            </p:nvSpPr>
            <p:spPr>
              <a:xfrm>
                <a:off x="384414" y="4431491"/>
                <a:ext cx="2582712" cy="906617"/>
              </a:xfrm>
              <a:prstGeom prst="rect">
                <a:avLst/>
              </a:prstGeom>
              <a:noFill/>
              <a:ln>
                <a:noFill/>
              </a:ln>
            </p:spPr>
            <p:txBody>
              <a:bodyPr anchorCtr="0" anchor="t" bIns="45700" lIns="91425" spcFirstLastPara="1" rIns="91425" wrap="square" tIns="45700">
                <a:noAutofit/>
              </a:bodyPr>
              <a:lstStyle/>
              <a:p>
                <a:pPr indent="0" lvl="0" marL="0" marR="0" rtl="0" algn="ctr">
                  <a:lnSpc>
                    <a:spcPct val="66812"/>
                  </a:lnSpc>
                  <a:spcBef>
                    <a:spcPts val="0"/>
                  </a:spcBef>
                  <a:spcAft>
                    <a:spcPts val="0"/>
                  </a:spcAft>
                  <a:buNone/>
                </a:pPr>
                <a:r>
                  <a:rPr b="1" lang="en-US" sz="3200">
                    <a:solidFill>
                      <a:srgbClr val="FFFFFF"/>
                    </a:solidFill>
                    <a:latin typeface="Source Sans Pro"/>
                    <a:ea typeface="Source Sans Pro"/>
                    <a:cs typeface="Source Sans Pro"/>
                    <a:sym typeface="Source Sans Pro"/>
                  </a:rPr>
                  <a:t>$79 </a:t>
                </a:r>
                <a:r>
                  <a:rPr lang="en-US" sz="2000">
                    <a:solidFill>
                      <a:srgbClr val="FFFFFF"/>
                    </a:solidFill>
                    <a:latin typeface="Source Sans Pro"/>
                    <a:ea typeface="Source Sans Pro"/>
                    <a:cs typeface="Source Sans Pro"/>
                    <a:sym typeface="Source Sans Pro"/>
                  </a:rPr>
                  <a:t>per month</a:t>
                </a:r>
                <a:endParaRPr/>
              </a:p>
              <a:p>
                <a:pPr indent="0" lvl="0" marL="0" marR="0" rtl="0" algn="ctr">
                  <a:lnSpc>
                    <a:spcPct val="106900"/>
                  </a:lnSpc>
                  <a:spcBef>
                    <a:spcPts val="0"/>
                  </a:spcBef>
                  <a:spcAft>
                    <a:spcPts val="0"/>
                  </a:spcAft>
                  <a:buNone/>
                </a:pPr>
                <a:r>
                  <a:rPr lang="en-US" sz="2000">
                    <a:solidFill>
                      <a:srgbClr val="FFFFFF"/>
                    </a:solidFill>
                    <a:latin typeface="Source Sans Pro"/>
                    <a:ea typeface="Source Sans Pro"/>
                    <a:cs typeface="Source Sans Pro"/>
                    <a:sym typeface="Source Sans Pro"/>
                  </a:rPr>
                  <a:t>$37,920 </a:t>
                </a:r>
                <a:br>
                  <a:rPr lang="en-US" sz="2000">
                    <a:solidFill>
                      <a:srgbClr val="FFFFFF"/>
                    </a:solidFill>
                    <a:latin typeface="Source Sans Pro"/>
                    <a:ea typeface="Source Sans Pro"/>
                    <a:cs typeface="Source Sans Pro"/>
                    <a:sym typeface="Source Sans Pro"/>
                  </a:rPr>
                </a:br>
                <a:r>
                  <a:rPr lang="en-US" sz="2000">
                    <a:solidFill>
                      <a:srgbClr val="FFFFFF"/>
                    </a:solidFill>
                    <a:latin typeface="Source Sans Pro"/>
                    <a:ea typeface="Source Sans Pro"/>
                    <a:cs typeface="Source Sans Pro"/>
                    <a:sym typeface="Source Sans Pro"/>
                  </a:rPr>
                  <a:t>Out of Pocket</a:t>
                </a:r>
                <a:endParaRPr/>
              </a:p>
            </p:txBody>
          </p:sp>
          <p:sp>
            <p:nvSpPr>
              <p:cNvPr id="54" name="Google Shape;54;p8"/>
              <p:cNvSpPr txBox="1"/>
              <p:nvPr/>
            </p:nvSpPr>
            <p:spPr>
              <a:xfrm rot="-4650851">
                <a:off x="1439381" y="3533016"/>
                <a:ext cx="808067" cy="33853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1"/>
                    </a:solidFill>
                    <a:latin typeface="Arial Narrow"/>
                    <a:ea typeface="Arial Narrow"/>
                    <a:cs typeface="Arial Narrow"/>
                    <a:sym typeface="Arial Narrow"/>
                  </a:rPr>
                  <a:t>$37,920</a:t>
                </a:r>
                <a:endParaRPr/>
              </a:p>
            </p:txBody>
          </p:sp>
        </p:grpSp>
        <p:sp>
          <p:nvSpPr>
            <p:cNvPr id="55" name="Google Shape;55;p8"/>
            <p:cNvSpPr/>
            <p:nvPr/>
          </p:nvSpPr>
          <p:spPr>
            <a:xfrm>
              <a:off x="1463675" y="5830538"/>
              <a:ext cx="604653" cy="5231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25</a:t>
              </a:r>
              <a:endParaRPr/>
            </a:p>
          </p:txBody>
        </p:sp>
      </p:grpSp>
      <p:grpSp>
        <p:nvGrpSpPr>
          <p:cNvPr id="56" name="Google Shape;56;p8"/>
          <p:cNvGrpSpPr/>
          <p:nvPr/>
        </p:nvGrpSpPr>
        <p:grpSpPr>
          <a:xfrm>
            <a:off x="5944130" y="2224088"/>
            <a:ext cx="2879725" cy="3225800"/>
            <a:chOff x="5951538" y="3128963"/>
            <a:chExt cx="2879725" cy="3224727"/>
          </a:xfrm>
        </p:grpSpPr>
        <p:grpSp>
          <p:nvGrpSpPr>
            <p:cNvPr id="57" name="Google Shape;57;p8"/>
            <p:cNvGrpSpPr/>
            <p:nvPr/>
          </p:nvGrpSpPr>
          <p:grpSpPr>
            <a:xfrm>
              <a:off x="5951538" y="3128963"/>
              <a:ext cx="2879725" cy="2624137"/>
              <a:chOff x="5951621" y="3128210"/>
              <a:chExt cx="2879558" cy="2624889"/>
            </a:xfrm>
          </p:grpSpPr>
          <p:pic>
            <p:nvPicPr>
              <p:cNvPr id="58" name="Google Shape;58;p8"/>
              <p:cNvPicPr preferRelativeResize="0"/>
              <p:nvPr/>
            </p:nvPicPr>
            <p:blipFill rotWithShape="1">
              <a:blip r:embed="rId4">
                <a:alphaModFix/>
              </a:blip>
              <a:srcRect b="0" l="0" r="0" t="0"/>
              <a:stretch/>
            </p:blipFill>
            <p:spPr>
              <a:xfrm>
                <a:off x="5951621" y="3128210"/>
                <a:ext cx="2879558" cy="2624889"/>
              </a:xfrm>
              <a:prstGeom prst="rect">
                <a:avLst/>
              </a:prstGeom>
              <a:noFill/>
              <a:ln>
                <a:noFill/>
              </a:ln>
            </p:spPr>
          </p:pic>
          <p:sp>
            <p:nvSpPr>
              <p:cNvPr id="59" name="Google Shape;59;p8"/>
              <p:cNvSpPr txBox="1"/>
              <p:nvPr/>
            </p:nvSpPr>
            <p:spPr>
              <a:xfrm>
                <a:off x="6119886" y="4431488"/>
                <a:ext cx="2582713" cy="906616"/>
              </a:xfrm>
              <a:prstGeom prst="rect">
                <a:avLst/>
              </a:prstGeom>
              <a:noFill/>
              <a:ln>
                <a:noFill/>
              </a:ln>
            </p:spPr>
            <p:txBody>
              <a:bodyPr anchorCtr="0" anchor="t" bIns="45700" lIns="91425" spcFirstLastPara="1" rIns="91425" wrap="square" tIns="45700">
                <a:noAutofit/>
              </a:bodyPr>
              <a:lstStyle/>
              <a:p>
                <a:pPr indent="0" lvl="0" marL="0" marR="0" rtl="0" algn="ctr">
                  <a:lnSpc>
                    <a:spcPct val="66812"/>
                  </a:lnSpc>
                  <a:spcBef>
                    <a:spcPts val="0"/>
                  </a:spcBef>
                  <a:spcAft>
                    <a:spcPts val="0"/>
                  </a:spcAft>
                  <a:buNone/>
                </a:pPr>
                <a:r>
                  <a:rPr b="1" lang="en-US" sz="3200">
                    <a:solidFill>
                      <a:srgbClr val="FFFFFF"/>
                    </a:solidFill>
                    <a:latin typeface="Source Sans Pro"/>
                    <a:ea typeface="Source Sans Pro"/>
                    <a:cs typeface="Source Sans Pro"/>
                    <a:sym typeface="Source Sans Pro"/>
                  </a:rPr>
                  <a:t>$658 </a:t>
                </a:r>
                <a:r>
                  <a:rPr lang="en-US" sz="2000">
                    <a:solidFill>
                      <a:srgbClr val="FFFFFF"/>
                    </a:solidFill>
                    <a:latin typeface="Source Sans Pro"/>
                    <a:ea typeface="Source Sans Pro"/>
                    <a:cs typeface="Source Sans Pro"/>
                    <a:sym typeface="Source Sans Pro"/>
                  </a:rPr>
                  <a:t>per month</a:t>
                </a:r>
                <a:endParaRPr/>
              </a:p>
              <a:p>
                <a:pPr indent="0" lvl="0" marL="0" marR="0" rtl="0" algn="ctr">
                  <a:lnSpc>
                    <a:spcPct val="106900"/>
                  </a:lnSpc>
                  <a:spcBef>
                    <a:spcPts val="0"/>
                  </a:spcBef>
                  <a:spcAft>
                    <a:spcPts val="0"/>
                  </a:spcAft>
                  <a:buNone/>
                </a:pPr>
                <a:r>
                  <a:rPr lang="en-US" sz="2000">
                    <a:solidFill>
                      <a:srgbClr val="FFFFFF"/>
                    </a:solidFill>
                    <a:latin typeface="Source Sans Pro"/>
                    <a:ea typeface="Source Sans Pro"/>
                    <a:cs typeface="Source Sans Pro"/>
                    <a:sym typeface="Source Sans Pro"/>
                  </a:rPr>
                  <a:t>$157,920 </a:t>
                </a:r>
                <a:br>
                  <a:rPr lang="en-US" sz="2000">
                    <a:solidFill>
                      <a:srgbClr val="FFFFFF"/>
                    </a:solidFill>
                    <a:latin typeface="Source Sans Pro"/>
                    <a:ea typeface="Source Sans Pro"/>
                    <a:cs typeface="Source Sans Pro"/>
                    <a:sym typeface="Source Sans Pro"/>
                  </a:rPr>
                </a:br>
                <a:r>
                  <a:rPr lang="en-US" sz="2000">
                    <a:solidFill>
                      <a:srgbClr val="FFFFFF"/>
                    </a:solidFill>
                    <a:latin typeface="Source Sans Pro"/>
                    <a:ea typeface="Source Sans Pro"/>
                    <a:cs typeface="Source Sans Pro"/>
                    <a:sym typeface="Source Sans Pro"/>
                  </a:rPr>
                  <a:t>Out of Pocket</a:t>
                </a:r>
                <a:endParaRPr/>
              </a:p>
            </p:txBody>
          </p:sp>
          <p:sp>
            <p:nvSpPr>
              <p:cNvPr id="60" name="Google Shape;60;p8"/>
              <p:cNvSpPr txBox="1"/>
              <p:nvPr/>
            </p:nvSpPr>
            <p:spPr>
              <a:xfrm rot="-3116686">
                <a:off x="7487532" y="3735765"/>
                <a:ext cx="938591" cy="33853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1"/>
                    </a:solidFill>
                    <a:latin typeface="Arial Narrow"/>
                    <a:ea typeface="Arial Narrow"/>
                    <a:cs typeface="Arial Narrow"/>
                    <a:sym typeface="Arial Narrow"/>
                  </a:rPr>
                  <a:t>$157,920</a:t>
                </a:r>
                <a:endParaRPr/>
              </a:p>
            </p:txBody>
          </p:sp>
        </p:grpSp>
        <p:sp>
          <p:nvSpPr>
            <p:cNvPr id="61" name="Google Shape;61;p8"/>
            <p:cNvSpPr/>
            <p:nvPr/>
          </p:nvSpPr>
          <p:spPr>
            <a:xfrm>
              <a:off x="7202488" y="5830538"/>
              <a:ext cx="604653" cy="5231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45</a:t>
              </a:r>
              <a:endParaRPr/>
            </a:p>
          </p:txBody>
        </p:sp>
      </p:grpSp>
      <p:grpSp>
        <p:nvGrpSpPr>
          <p:cNvPr id="62" name="Google Shape;62;p8"/>
          <p:cNvGrpSpPr/>
          <p:nvPr/>
        </p:nvGrpSpPr>
        <p:grpSpPr>
          <a:xfrm>
            <a:off x="3006725" y="2232025"/>
            <a:ext cx="2879725" cy="3217863"/>
            <a:chOff x="3048000" y="3136900"/>
            <a:chExt cx="2879725" cy="3216790"/>
          </a:xfrm>
        </p:grpSpPr>
        <p:grpSp>
          <p:nvGrpSpPr>
            <p:cNvPr id="63" name="Google Shape;63;p8"/>
            <p:cNvGrpSpPr/>
            <p:nvPr/>
          </p:nvGrpSpPr>
          <p:grpSpPr>
            <a:xfrm>
              <a:off x="3048000" y="3136900"/>
              <a:ext cx="2879725" cy="2616200"/>
              <a:chOff x="3048002" y="3136232"/>
              <a:chExt cx="2879558" cy="2616868"/>
            </a:xfrm>
          </p:grpSpPr>
          <p:pic>
            <p:nvPicPr>
              <p:cNvPr id="64" name="Google Shape;64;p8"/>
              <p:cNvPicPr preferRelativeResize="0"/>
              <p:nvPr/>
            </p:nvPicPr>
            <p:blipFill rotWithShape="1">
              <a:blip r:embed="rId5">
                <a:alphaModFix/>
              </a:blip>
              <a:srcRect b="0" l="0" r="0" t="0"/>
              <a:stretch/>
            </p:blipFill>
            <p:spPr>
              <a:xfrm>
                <a:off x="3048002" y="3136232"/>
                <a:ext cx="2879558" cy="2616868"/>
              </a:xfrm>
              <a:prstGeom prst="rect">
                <a:avLst/>
              </a:prstGeom>
              <a:noFill/>
              <a:ln>
                <a:noFill/>
              </a:ln>
            </p:spPr>
          </p:pic>
          <p:sp>
            <p:nvSpPr>
              <p:cNvPr id="65" name="Google Shape;65;p8"/>
              <p:cNvSpPr txBox="1"/>
              <p:nvPr/>
            </p:nvSpPr>
            <p:spPr>
              <a:xfrm>
                <a:off x="3297225" y="4431531"/>
                <a:ext cx="2582713" cy="906587"/>
              </a:xfrm>
              <a:prstGeom prst="rect">
                <a:avLst/>
              </a:prstGeom>
              <a:noFill/>
              <a:ln>
                <a:noFill/>
              </a:ln>
            </p:spPr>
            <p:txBody>
              <a:bodyPr anchorCtr="0" anchor="t" bIns="45700" lIns="91425" spcFirstLastPara="1" rIns="91425" wrap="square" tIns="45700">
                <a:noAutofit/>
              </a:bodyPr>
              <a:lstStyle/>
              <a:p>
                <a:pPr indent="0" lvl="0" marL="0" marR="0" rtl="0" algn="ctr">
                  <a:lnSpc>
                    <a:spcPct val="66812"/>
                  </a:lnSpc>
                  <a:spcBef>
                    <a:spcPts val="0"/>
                  </a:spcBef>
                  <a:spcAft>
                    <a:spcPts val="0"/>
                  </a:spcAft>
                  <a:buNone/>
                </a:pPr>
                <a:r>
                  <a:rPr b="1" lang="en-US" sz="3200">
                    <a:solidFill>
                      <a:schemeClr val="lt1"/>
                    </a:solidFill>
                    <a:latin typeface="Source Sans Pro"/>
                    <a:ea typeface="Source Sans Pro"/>
                    <a:cs typeface="Source Sans Pro"/>
                    <a:sym typeface="Source Sans Pro"/>
                  </a:rPr>
                  <a:t>$221 </a:t>
                </a:r>
                <a:r>
                  <a:rPr lang="en-US" sz="2000">
                    <a:solidFill>
                      <a:schemeClr val="lt1"/>
                    </a:solidFill>
                    <a:latin typeface="Source Sans Pro"/>
                    <a:ea typeface="Source Sans Pro"/>
                    <a:cs typeface="Source Sans Pro"/>
                    <a:sym typeface="Source Sans Pro"/>
                  </a:rPr>
                  <a:t>per month</a:t>
                </a:r>
                <a:endParaRPr/>
              </a:p>
              <a:p>
                <a:pPr indent="0" lvl="0" marL="0" marR="0" rtl="0" algn="ctr">
                  <a:lnSpc>
                    <a:spcPct val="106900"/>
                  </a:lnSpc>
                  <a:spcBef>
                    <a:spcPts val="0"/>
                  </a:spcBef>
                  <a:spcAft>
                    <a:spcPts val="0"/>
                  </a:spcAft>
                  <a:buNone/>
                </a:pPr>
                <a:r>
                  <a:rPr lang="en-US" sz="2000">
                    <a:solidFill>
                      <a:schemeClr val="lt1"/>
                    </a:solidFill>
                    <a:latin typeface="Source Sans Pro"/>
                    <a:ea typeface="Source Sans Pro"/>
                    <a:cs typeface="Source Sans Pro"/>
                    <a:sym typeface="Source Sans Pro"/>
                  </a:rPr>
                  <a:t>$79,560 </a:t>
                </a:r>
                <a:br>
                  <a:rPr lang="en-US" sz="2000">
                    <a:solidFill>
                      <a:schemeClr val="lt1"/>
                    </a:solidFill>
                    <a:latin typeface="Source Sans Pro"/>
                    <a:ea typeface="Source Sans Pro"/>
                    <a:cs typeface="Source Sans Pro"/>
                    <a:sym typeface="Source Sans Pro"/>
                  </a:rPr>
                </a:br>
                <a:r>
                  <a:rPr lang="en-US" sz="2000">
                    <a:solidFill>
                      <a:schemeClr val="lt1"/>
                    </a:solidFill>
                    <a:latin typeface="Source Sans Pro"/>
                    <a:ea typeface="Source Sans Pro"/>
                    <a:cs typeface="Source Sans Pro"/>
                    <a:sym typeface="Source Sans Pro"/>
                  </a:rPr>
                  <a:t>Out of Pocket</a:t>
                </a:r>
                <a:endParaRPr/>
              </a:p>
            </p:txBody>
          </p:sp>
          <p:sp>
            <p:nvSpPr>
              <p:cNvPr id="66" name="Google Shape;66;p8"/>
              <p:cNvSpPr txBox="1"/>
              <p:nvPr/>
            </p:nvSpPr>
            <p:spPr>
              <a:xfrm rot="-4170349">
                <a:off x="4399429" y="3559303"/>
                <a:ext cx="938591" cy="33853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1"/>
                    </a:solidFill>
                    <a:latin typeface="Arial Narrow"/>
                    <a:ea typeface="Arial Narrow"/>
                    <a:cs typeface="Arial Narrow"/>
                    <a:sym typeface="Arial Narrow"/>
                  </a:rPr>
                  <a:t>$79,560</a:t>
                </a:r>
                <a:endParaRPr/>
              </a:p>
            </p:txBody>
          </p:sp>
        </p:grpSp>
        <p:sp>
          <p:nvSpPr>
            <p:cNvPr id="67" name="Google Shape;67;p8"/>
            <p:cNvSpPr/>
            <p:nvPr/>
          </p:nvSpPr>
          <p:spPr>
            <a:xfrm>
              <a:off x="4313238" y="5830538"/>
              <a:ext cx="604653" cy="5231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35</a:t>
              </a:r>
              <a:endParaRPr/>
            </a:p>
          </p:txBody>
        </p:sp>
      </p:grpSp>
      <p:sp>
        <p:nvSpPr>
          <p:cNvPr id="68" name="Google Shape;68;p8"/>
          <p:cNvSpPr txBox="1"/>
          <p:nvPr/>
        </p:nvSpPr>
        <p:spPr>
          <a:xfrm>
            <a:off x="1196622" y="5858932"/>
            <a:ext cx="743937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What is Financially Easier? Paying $79, $221 or $658 a month…</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26"/>
          <p:cNvSpPr txBox="1"/>
          <p:nvPr>
            <p:ph type="title"/>
          </p:nvPr>
        </p:nvSpPr>
        <p:spPr>
          <a:xfrm>
            <a:off x="333375" y="144463"/>
            <a:ext cx="8686800" cy="126523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Index-Based Fund Options</a:t>
            </a:r>
            <a:endParaRPr/>
          </a:p>
        </p:txBody>
      </p:sp>
      <p:sp>
        <p:nvSpPr>
          <p:cNvPr id="293" name="Google Shape;29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787863"/>
                </a:solidFill>
                <a:latin typeface="Source Sans Pro"/>
                <a:ea typeface="Source Sans Pro"/>
                <a:cs typeface="Source Sans Pro"/>
                <a:sym typeface="Source Sans Pro"/>
              </a:rPr>
              <a:t>‹#›</a:t>
            </a:fld>
            <a:endParaRPr sz="1200">
              <a:solidFill>
                <a:srgbClr val="787863"/>
              </a:solidFill>
              <a:latin typeface="Source Sans Pro"/>
              <a:ea typeface="Source Sans Pro"/>
              <a:cs typeface="Source Sans Pro"/>
              <a:sym typeface="Source Sans Pro"/>
            </a:endParaRPr>
          </a:p>
        </p:txBody>
      </p:sp>
      <p:graphicFrame>
        <p:nvGraphicFramePr>
          <p:cNvPr id="294" name="Google Shape;294;p26"/>
          <p:cNvGraphicFramePr/>
          <p:nvPr/>
        </p:nvGraphicFramePr>
        <p:xfrm>
          <a:off x="420096" y="1116809"/>
          <a:ext cx="3000000" cy="3000000"/>
        </p:xfrm>
        <a:graphic>
          <a:graphicData uri="http://schemas.openxmlformats.org/drawingml/2006/table">
            <a:tbl>
              <a:tblPr bandRow="1" firstRow="1">
                <a:gradFill>
                  <a:gsLst>
                    <a:gs pos="0">
                      <a:srgbClr val="B0B6D4"/>
                    </a:gs>
                    <a:gs pos="35000">
                      <a:srgbClr val="C8CBE0"/>
                    </a:gs>
                    <a:gs pos="100000">
                      <a:srgbClr val="E9ECF3"/>
                    </a:gs>
                  </a:gsLst>
                  <a:lin ang="16200000" scaled="0"/>
                </a:gradFill>
                <a:tableStyleId>{D8FDF79C-039F-4EAF-A15E-9DA470980B47}</a:tableStyleId>
              </a:tblPr>
              <a:tblGrid>
                <a:gridCol w="993550"/>
                <a:gridCol w="4977100"/>
                <a:gridCol w="1940450"/>
              </a:tblGrid>
              <a:tr h="758550">
                <a:tc>
                  <a:txBody>
                    <a:bodyPr>
                      <a:noAutofit/>
                    </a:bodyPr>
                    <a:lstStyle/>
                    <a:p>
                      <a:pPr indent="0" lvl="0" marL="0" marR="0" rtl="0" algn="ctr">
                        <a:spcBef>
                          <a:spcPts val="0"/>
                        </a:spcBef>
                        <a:spcAft>
                          <a:spcPts val="0"/>
                        </a:spcAft>
                        <a:buNone/>
                      </a:pPr>
                      <a:r>
                        <a:rPr lang="en-US" sz="2200" u="none" cap="none" strike="noStrike">
                          <a:latin typeface="Source Sans Pro"/>
                          <a:ea typeface="Source Sans Pro"/>
                          <a:cs typeface="Source Sans Pro"/>
                          <a:sym typeface="Source Sans Pro"/>
                        </a:rPr>
                        <a:t>Fund</a:t>
                      </a:r>
                      <a:endParaRPr b="0" sz="2200" u="none" cap="none" strike="noStrike">
                        <a:solidFill>
                          <a:schemeClr val="lt1"/>
                        </a:solidFill>
                        <a:latin typeface="Source Sans Pro"/>
                        <a:ea typeface="Source Sans Pro"/>
                        <a:cs typeface="Source Sans Pro"/>
                        <a:sym typeface="Source Sans Pro"/>
                      </a:endParaRPr>
                    </a:p>
                  </a:txBody>
                  <a:tcPr marT="45725" marB="45725" marR="91450" marL="91450" anchor="ctr">
                    <a:solidFill>
                      <a:srgbClr val="515234"/>
                    </a:solidFill>
                  </a:tcPr>
                </a:tc>
                <a:tc>
                  <a:txBody>
                    <a:bodyPr>
                      <a:noAutofit/>
                    </a:bodyPr>
                    <a:lstStyle/>
                    <a:p>
                      <a:pPr indent="0" lvl="0" marL="0" marR="0" rtl="0" algn="ctr">
                        <a:spcBef>
                          <a:spcPts val="0"/>
                        </a:spcBef>
                        <a:spcAft>
                          <a:spcPts val="0"/>
                        </a:spcAft>
                        <a:buNone/>
                      </a:pPr>
                      <a:r>
                        <a:rPr lang="en-US" sz="2200" u="none" cap="none" strike="noStrike">
                          <a:latin typeface="Source Sans Pro"/>
                          <a:ea typeface="Source Sans Pro"/>
                          <a:cs typeface="Source Sans Pro"/>
                          <a:sym typeface="Source Sans Pro"/>
                        </a:rPr>
                        <a:t>Description/Volatility</a:t>
                      </a:r>
                      <a:endParaRPr b="0" sz="2200" u="none" cap="none" strike="noStrike">
                        <a:solidFill>
                          <a:schemeClr val="lt1"/>
                        </a:solidFill>
                        <a:latin typeface="Source Sans Pro"/>
                        <a:ea typeface="Source Sans Pro"/>
                        <a:cs typeface="Source Sans Pro"/>
                        <a:sym typeface="Source Sans Pro"/>
                      </a:endParaRPr>
                    </a:p>
                  </a:txBody>
                  <a:tcPr marT="45725" marB="45725" marR="91450" marL="91450" anchor="ctr">
                    <a:solidFill>
                      <a:srgbClr val="515234"/>
                    </a:solidFill>
                  </a:tcPr>
                </a:tc>
                <a:tc>
                  <a:txBody>
                    <a:bodyPr>
                      <a:noAutofit/>
                    </a:bodyPr>
                    <a:lstStyle/>
                    <a:p>
                      <a:pPr indent="0" lvl="0" marL="0" marR="0" rtl="0" algn="ctr">
                        <a:spcBef>
                          <a:spcPts val="0"/>
                        </a:spcBef>
                        <a:spcAft>
                          <a:spcPts val="0"/>
                        </a:spcAft>
                        <a:buNone/>
                      </a:pPr>
                      <a:r>
                        <a:rPr lang="en-US" sz="2200" u="none" cap="none" strike="noStrike">
                          <a:latin typeface="Source Sans Pro"/>
                          <a:ea typeface="Source Sans Pro"/>
                          <a:cs typeface="Source Sans Pro"/>
                          <a:sym typeface="Source Sans Pro"/>
                        </a:rPr>
                        <a:t>2012 Returns</a:t>
                      </a:r>
                      <a:endParaRPr b="0" sz="2200" u="none" cap="none" strike="noStrike">
                        <a:solidFill>
                          <a:schemeClr val="lt1"/>
                        </a:solidFill>
                        <a:latin typeface="Source Sans Pro"/>
                        <a:ea typeface="Source Sans Pro"/>
                        <a:cs typeface="Source Sans Pro"/>
                        <a:sym typeface="Source Sans Pro"/>
                      </a:endParaRPr>
                    </a:p>
                  </a:txBody>
                  <a:tcPr marT="45725" marB="45725" marR="91450" marL="91450" anchor="ctr">
                    <a:solidFill>
                      <a:srgbClr val="515234"/>
                    </a:solidFill>
                  </a:tcPr>
                </a:tc>
              </a:tr>
              <a:tr h="583925">
                <a:tc>
                  <a:txBody>
                    <a:bodyPr>
                      <a:noAutofit/>
                    </a:bodyPr>
                    <a:lstStyle/>
                    <a:p>
                      <a:pPr indent="0" lvl="0" marL="0" marR="0" rtl="0" algn="ctr">
                        <a:spcBef>
                          <a:spcPts val="0"/>
                        </a:spcBef>
                        <a:spcAft>
                          <a:spcPts val="0"/>
                        </a:spcAft>
                        <a:buNone/>
                      </a:pPr>
                      <a:r>
                        <a:rPr lang="en-US" sz="2200" u="none" cap="none" strike="noStrike">
                          <a:latin typeface="Source Sans Pro"/>
                          <a:ea typeface="Source Sans Pro"/>
                          <a:cs typeface="Source Sans Pro"/>
                          <a:sym typeface="Source Sans Pro"/>
                        </a:rPr>
                        <a:t>G</a:t>
                      </a:r>
                      <a:endParaRPr sz="2200" u="none" cap="none" strike="noStrike">
                        <a:latin typeface="Source Sans Pro"/>
                        <a:ea typeface="Source Sans Pro"/>
                        <a:cs typeface="Source Sans Pro"/>
                        <a:sym typeface="Source Sans Pro"/>
                      </a:endParaRPr>
                    </a:p>
                  </a:txBody>
                  <a:tcPr marT="45725" marB="45725" marR="91450" marL="91450" anchor="ctr">
                    <a:solidFill>
                      <a:srgbClr val="D9D9C2">
                        <a:alpha val="40000"/>
                      </a:srgbClr>
                    </a:solidFill>
                  </a:tcPr>
                </a:tc>
                <a:tc>
                  <a:txBody>
                    <a:bodyPr>
                      <a:noAutofit/>
                    </a:bodyPr>
                    <a:lstStyle/>
                    <a:p>
                      <a:pPr indent="0" lvl="0" marL="0" marR="0" rtl="0" algn="ctr">
                        <a:spcBef>
                          <a:spcPts val="0"/>
                        </a:spcBef>
                        <a:spcAft>
                          <a:spcPts val="0"/>
                        </a:spcAft>
                        <a:buNone/>
                      </a:pPr>
                      <a:r>
                        <a:rPr lang="en-US" sz="2200" u="none" cap="none" strike="noStrike">
                          <a:latin typeface="Source Sans Pro"/>
                          <a:ea typeface="Source Sans Pro"/>
                          <a:cs typeface="Source Sans Pro"/>
                          <a:sym typeface="Source Sans Pro"/>
                        </a:rPr>
                        <a:t>Government securities/low</a:t>
                      </a:r>
                      <a:endParaRPr sz="2200" u="none" cap="none" strike="noStrike">
                        <a:latin typeface="Source Sans Pro"/>
                        <a:ea typeface="Source Sans Pro"/>
                        <a:cs typeface="Source Sans Pro"/>
                        <a:sym typeface="Source Sans Pro"/>
                      </a:endParaRPr>
                    </a:p>
                  </a:txBody>
                  <a:tcPr marT="45725" marB="45725" marR="91450" marL="91450" anchor="ctr">
                    <a:solidFill>
                      <a:srgbClr val="D9D9C2">
                        <a:alpha val="40000"/>
                      </a:srgbClr>
                    </a:solidFill>
                  </a:tcPr>
                </a:tc>
                <a:tc>
                  <a:txBody>
                    <a:bodyPr>
                      <a:noAutofit/>
                    </a:bodyPr>
                    <a:lstStyle/>
                    <a:p>
                      <a:pPr indent="0" lvl="0" marL="0" marR="0" rtl="0" algn="ctr">
                        <a:spcBef>
                          <a:spcPts val="0"/>
                        </a:spcBef>
                        <a:spcAft>
                          <a:spcPts val="0"/>
                        </a:spcAft>
                        <a:buNone/>
                      </a:pPr>
                      <a:r>
                        <a:rPr lang="en-US" sz="2200" u="none" cap="none" strike="noStrike">
                          <a:latin typeface="Source Sans Pro"/>
                          <a:ea typeface="Source Sans Pro"/>
                          <a:cs typeface="Source Sans Pro"/>
                          <a:sym typeface="Source Sans Pro"/>
                        </a:rPr>
                        <a:t>1.47%</a:t>
                      </a:r>
                      <a:endParaRPr sz="2200" u="none" cap="none" strike="noStrike">
                        <a:latin typeface="Source Sans Pro"/>
                        <a:ea typeface="Source Sans Pro"/>
                        <a:cs typeface="Source Sans Pro"/>
                        <a:sym typeface="Source Sans Pro"/>
                      </a:endParaRPr>
                    </a:p>
                  </a:txBody>
                  <a:tcPr marT="45725" marB="45725" marR="91450" marL="91450" anchor="ctr">
                    <a:solidFill>
                      <a:srgbClr val="D9D9C2">
                        <a:alpha val="40000"/>
                      </a:srgbClr>
                    </a:solidFill>
                  </a:tcPr>
                </a:tc>
              </a:tr>
              <a:tr h="723050">
                <a:tc>
                  <a:txBody>
                    <a:bodyPr>
                      <a:noAutofit/>
                    </a:bodyPr>
                    <a:lstStyle/>
                    <a:p>
                      <a:pPr indent="0" lvl="0" marL="0" marR="0" rtl="0" algn="ctr">
                        <a:spcBef>
                          <a:spcPts val="0"/>
                        </a:spcBef>
                        <a:spcAft>
                          <a:spcPts val="0"/>
                        </a:spcAft>
                        <a:buNone/>
                      </a:pPr>
                      <a:r>
                        <a:rPr lang="en-US" sz="2200" u="none" cap="none" strike="noStrike">
                          <a:latin typeface="Source Sans Pro"/>
                          <a:ea typeface="Source Sans Pro"/>
                          <a:cs typeface="Source Sans Pro"/>
                          <a:sym typeface="Source Sans Pro"/>
                        </a:rPr>
                        <a:t>F</a:t>
                      </a:r>
                      <a:endParaRPr sz="2200" u="none" cap="none" strike="noStrike">
                        <a:latin typeface="Source Sans Pro"/>
                        <a:ea typeface="Source Sans Pro"/>
                        <a:cs typeface="Source Sans Pro"/>
                        <a:sym typeface="Source Sans Pro"/>
                      </a:endParaRPr>
                    </a:p>
                  </a:txBody>
                  <a:tcPr marT="45725" marB="45725" marR="91450" marL="91450" anchor="ctr">
                    <a:solidFill>
                      <a:schemeClr val="lt1"/>
                    </a:solidFill>
                  </a:tcPr>
                </a:tc>
                <a:tc>
                  <a:txBody>
                    <a:bodyPr>
                      <a:noAutofit/>
                    </a:bodyPr>
                    <a:lstStyle/>
                    <a:p>
                      <a:pPr indent="0" lvl="0" marL="0" marR="0" rtl="0" algn="ctr">
                        <a:spcBef>
                          <a:spcPts val="0"/>
                        </a:spcBef>
                        <a:spcAft>
                          <a:spcPts val="0"/>
                        </a:spcAft>
                        <a:buNone/>
                      </a:pPr>
                      <a:r>
                        <a:rPr lang="en-US" sz="2200" u="none" cap="none" strike="noStrike">
                          <a:latin typeface="Source Sans Pro"/>
                          <a:ea typeface="Source Sans Pro"/>
                          <a:cs typeface="Source Sans Pro"/>
                          <a:sym typeface="Source Sans Pro"/>
                        </a:rPr>
                        <a:t>Government, corporate and mortgage-backed bonds/low to moderate</a:t>
                      </a:r>
                      <a:endParaRPr sz="2200" u="none" cap="none" strike="noStrike">
                        <a:latin typeface="Source Sans Pro"/>
                        <a:ea typeface="Source Sans Pro"/>
                        <a:cs typeface="Source Sans Pro"/>
                        <a:sym typeface="Source Sans Pro"/>
                      </a:endParaRPr>
                    </a:p>
                  </a:txBody>
                  <a:tcPr marT="45725" marB="45725" marR="91450" marL="91450" anchor="ctr">
                    <a:solidFill>
                      <a:schemeClr val="lt1"/>
                    </a:solidFill>
                  </a:tcPr>
                </a:tc>
                <a:tc>
                  <a:txBody>
                    <a:bodyPr>
                      <a:noAutofit/>
                    </a:bodyPr>
                    <a:lstStyle/>
                    <a:p>
                      <a:pPr indent="0" lvl="0" marL="0" marR="0" rtl="0" algn="ctr">
                        <a:spcBef>
                          <a:spcPts val="0"/>
                        </a:spcBef>
                        <a:spcAft>
                          <a:spcPts val="0"/>
                        </a:spcAft>
                        <a:buNone/>
                      </a:pPr>
                      <a:r>
                        <a:rPr lang="en-US" sz="2200" u="none" cap="none" strike="noStrike">
                          <a:latin typeface="Source Sans Pro"/>
                          <a:ea typeface="Source Sans Pro"/>
                          <a:cs typeface="Source Sans Pro"/>
                          <a:sym typeface="Source Sans Pro"/>
                        </a:rPr>
                        <a:t>4.29%</a:t>
                      </a:r>
                      <a:endParaRPr sz="2200" u="none" cap="none" strike="noStrike">
                        <a:latin typeface="Source Sans Pro"/>
                        <a:ea typeface="Source Sans Pro"/>
                        <a:cs typeface="Source Sans Pro"/>
                        <a:sym typeface="Source Sans Pro"/>
                      </a:endParaRPr>
                    </a:p>
                  </a:txBody>
                  <a:tcPr marT="45725" marB="45725" marR="91450" marL="91450" anchor="ctr">
                    <a:solidFill>
                      <a:schemeClr val="lt1"/>
                    </a:solidFill>
                  </a:tcPr>
                </a:tc>
              </a:tr>
              <a:tr h="723050">
                <a:tc>
                  <a:txBody>
                    <a:bodyPr>
                      <a:noAutofit/>
                    </a:bodyPr>
                    <a:lstStyle/>
                    <a:p>
                      <a:pPr indent="0" lvl="0" marL="0" marR="0" rtl="0" algn="ctr">
                        <a:spcBef>
                          <a:spcPts val="0"/>
                        </a:spcBef>
                        <a:spcAft>
                          <a:spcPts val="0"/>
                        </a:spcAft>
                        <a:buNone/>
                      </a:pPr>
                      <a:r>
                        <a:rPr lang="en-US" sz="2200" u="none" cap="none" strike="noStrike">
                          <a:latin typeface="Source Sans Pro"/>
                          <a:ea typeface="Source Sans Pro"/>
                          <a:cs typeface="Source Sans Pro"/>
                          <a:sym typeface="Source Sans Pro"/>
                        </a:rPr>
                        <a:t>C</a:t>
                      </a:r>
                      <a:endParaRPr sz="2200" u="none" cap="none" strike="noStrike">
                        <a:latin typeface="Source Sans Pro"/>
                        <a:ea typeface="Source Sans Pro"/>
                        <a:cs typeface="Source Sans Pro"/>
                        <a:sym typeface="Source Sans Pro"/>
                      </a:endParaRPr>
                    </a:p>
                  </a:txBody>
                  <a:tcPr marT="45725" marB="45725" marR="91450" marL="91450" anchor="ctr">
                    <a:solidFill>
                      <a:srgbClr val="D9D9C2">
                        <a:alpha val="40000"/>
                      </a:srgbClr>
                    </a:solidFill>
                  </a:tcPr>
                </a:tc>
                <a:tc>
                  <a:txBody>
                    <a:bodyPr>
                      <a:noAutofit/>
                    </a:bodyPr>
                    <a:lstStyle/>
                    <a:p>
                      <a:pPr indent="0" lvl="0" marL="0" marR="0" rtl="0" algn="ctr">
                        <a:spcBef>
                          <a:spcPts val="0"/>
                        </a:spcBef>
                        <a:spcAft>
                          <a:spcPts val="0"/>
                        </a:spcAft>
                        <a:buNone/>
                      </a:pPr>
                      <a:r>
                        <a:rPr lang="en-US" sz="2200" u="none" cap="none" strike="noStrike">
                          <a:latin typeface="Source Sans Pro"/>
                          <a:ea typeface="Source Sans Pro"/>
                          <a:cs typeface="Source Sans Pro"/>
                          <a:sym typeface="Source Sans Pro"/>
                        </a:rPr>
                        <a:t>Stocks of large and medium-sized U.S. companies/moderate</a:t>
                      </a:r>
                      <a:endParaRPr sz="2200" u="none" cap="none" strike="noStrike">
                        <a:latin typeface="Source Sans Pro"/>
                        <a:ea typeface="Source Sans Pro"/>
                        <a:cs typeface="Source Sans Pro"/>
                        <a:sym typeface="Source Sans Pro"/>
                      </a:endParaRPr>
                    </a:p>
                  </a:txBody>
                  <a:tcPr marT="45725" marB="45725" marR="91450" marL="91450" anchor="ctr">
                    <a:solidFill>
                      <a:srgbClr val="D9D9C2">
                        <a:alpha val="40000"/>
                      </a:srgbClr>
                    </a:solidFill>
                  </a:tcPr>
                </a:tc>
                <a:tc>
                  <a:txBody>
                    <a:bodyPr>
                      <a:noAutofit/>
                    </a:bodyPr>
                    <a:lstStyle/>
                    <a:p>
                      <a:pPr indent="0" lvl="0" marL="0" marR="0" rtl="0" algn="ctr">
                        <a:spcBef>
                          <a:spcPts val="0"/>
                        </a:spcBef>
                        <a:spcAft>
                          <a:spcPts val="0"/>
                        </a:spcAft>
                        <a:buNone/>
                      </a:pPr>
                      <a:r>
                        <a:rPr lang="en-US" sz="2200" u="none" cap="none" strike="noStrike">
                          <a:latin typeface="Source Sans Pro"/>
                          <a:ea typeface="Source Sans Pro"/>
                          <a:cs typeface="Source Sans Pro"/>
                          <a:sym typeface="Source Sans Pro"/>
                        </a:rPr>
                        <a:t>16.07%</a:t>
                      </a:r>
                      <a:endParaRPr sz="2200" u="none" cap="none" strike="noStrike">
                        <a:latin typeface="Source Sans Pro"/>
                        <a:ea typeface="Source Sans Pro"/>
                        <a:cs typeface="Source Sans Pro"/>
                        <a:sym typeface="Source Sans Pro"/>
                      </a:endParaRPr>
                    </a:p>
                  </a:txBody>
                  <a:tcPr marT="45725" marB="45725" marR="91450" marL="91450" anchor="ctr">
                    <a:solidFill>
                      <a:srgbClr val="D9D9C2">
                        <a:alpha val="40000"/>
                      </a:srgbClr>
                    </a:solidFill>
                  </a:tcPr>
                </a:tc>
              </a:tr>
              <a:tr h="1041175">
                <a:tc>
                  <a:txBody>
                    <a:bodyPr>
                      <a:noAutofit/>
                    </a:bodyPr>
                    <a:lstStyle/>
                    <a:p>
                      <a:pPr indent="0" lvl="0" marL="0" marR="0" rtl="0" algn="ctr">
                        <a:spcBef>
                          <a:spcPts val="0"/>
                        </a:spcBef>
                        <a:spcAft>
                          <a:spcPts val="0"/>
                        </a:spcAft>
                        <a:buNone/>
                      </a:pPr>
                      <a:r>
                        <a:rPr lang="en-US" sz="2200" u="none" cap="none" strike="noStrike">
                          <a:latin typeface="Source Sans Pro"/>
                          <a:ea typeface="Source Sans Pro"/>
                          <a:cs typeface="Source Sans Pro"/>
                          <a:sym typeface="Source Sans Pro"/>
                        </a:rPr>
                        <a:t>S</a:t>
                      </a:r>
                      <a:endParaRPr sz="2200" u="none" cap="none" strike="noStrike">
                        <a:latin typeface="Source Sans Pro"/>
                        <a:ea typeface="Source Sans Pro"/>
                        <a:cs typeface="Source Sans Pro"/>
                        <a:sym typeface="Source Sans Pro"/>
                      </a:endParaRPr>
                    </a:p>
                  </a:txBody>
                  <a:tcPr marT="45725" marB="45725" marR="91450" marL="91450" anchor="ctr">
                    <a:solidFill>
                      <a:schemeClr val="lt1"/>
                    </a:solidFill>
                  </a:tcPr>
                </a:tc>
                <a:tc>
                  <a:txBody>
                    <a:bodyPr>
                      <a:noAutofit/>
                    </a:bodyPr>
                    <a:lstStyle/>
                    <a:p>
                      <a:pPr indent="0" lvl="0" marL="0" marR="0" rtl="0" algn="ctr">
                        <a:spcBef>
                          <a:spcPts val="0"/>
                        </a:spcBef>
                        <a:spcAft>
                          <a:spcPts val="0"/>
                        </a:spcAft>
                        <a:buNone/>
                      </a:pPr>
                      <a:r>
                        <a:rPr lang="en-US" sz="2200" u="none" cap="none" strike="noStrike">
                          <a:latin typeface="Source Sans Pro"/>
                          <a:ea typeface="Source Sans Pro"/>
                          <a:cs typeface="Source Sans Pro"/>
                          <a:sym typeface="Source Sans Pro"/>
                        </a:rPr>
                        <a:t>Stocks of small to medium-sized U.S. companies not included in the C fund/moderate to high</a:t>
                      </a:r>
                      <a:endParaRPr sz="2200" u="none" cap="none" strike="noStrike">
                        <a:latin typeface="Source Sans Pro"/>
                        <a:ea typeface="Source Sans Pro"/>
                        <a:cs typeface="Source Sans Pro"/>
                        <a:sym typeface="Source Sans Pro"/>
                      </a:endParaRPr>
                    </a:p>
                  </a:txBody>
                  <a:tcPr marT="45725" marB="45725" marR="91450" marL="91450" anchor="ctr">
                    <a:solidFill>
                      <a:schemeClr val="lt1"/>
                    </a:solidFill>
                  </a:tcPr>
                </a:tc>
                <a:tc>
                  <a:txBody>
                    <a:bodyPr>
                      <a:noAutofit/>
                    </a:bodyPr>
                    <a:lstStyle/>
                    <a:p>
                      <a:pPr indent="0" lvl="0" marL="0" marR="0" rtl="0" algn="ctr">
                        <a:spcBef>
                          <a:spcPts val="0"/>
                        </a:spcBef>
                        <a:spcAft>
                          <a:spcPts val="0"/>
                        </a:spcAft>
                        <a:buNone/>
                      </a:pPr>
                      <a:r>
                        <a:rPr lang="en-US" sz="2200" u="none" cap="none" strike="noStrike">
                          <a:latin typeface="Source Sans Pro"/>
                          <a:ea typeface="Source Sans Pro"/>
                          <a:cs typeface="Source Sans Pro"/>
                          <a:sym typeface="Source Sans Pro"/>
                        </a:rPr>
                        <a:t>18.57%</a:t>
                      </a:r>
                      <a:endParaRPr sz="2200" u="none" cap="none" strike="noStrike">
                        <a:latin typeface="Source Sans Pro"/>
                        <a:ea typeface="Source Sans Pro"/>
                        <a:cs typeface="Source Sans Pro"/>
                        <a:sym typeface="Source Sans Pro"/>
                      </a:endParaRPr>
                    </a:p>
                  </a:txBody>
                  <a:tcPr marT="45725" marB="45725" marR="91450" marL="91450" anchor="ctr">
                    <a:solidFill>
                      <a:schemeClr val="lt1"/>
                    </a:solidFill>
                  </a:tcPr>
                </a:tc>
              </a:tr>
              <a:tr h="786500">
                <a:tc>
                  <a:txBody>
                    <a:bodyPr>
                      <a:noAutofit/>
                    </a:bodyPr>
                    <a:lstStyle/>
                    <a:p>
                      <a:pPr indent="0" lvl="0" marL="0" marR="0" rtl="0" algn="ctr">
                        <a:spcBef>
                          <a:spcPts val="0"/>
                        </a:spcBef>
                        <a:spcAft>
                          <a:spcPts val="0"/>
                        </a:spcAft>
                        <a:buNone/>
                      </a:pPr>
                      <a:r>
                        <a:rPr lang="en-US" sz="2200" u="none" cap="none" strike="noStrike">
                          <a:latin typeface="Source Sans Pro"/>
                          <a:ea typeface="Source Sans Pro"/>
                          <a:cs typeface="Source Sans Pro"/>
                          <a:sym typeface="Source Sans Pro"/>
                        </a:rPr>
                        <a:t>I</a:t>
                      </a:r>
                      <a:endParaRPr sz="2200" u="none" cap="none" strike="noStrike">
                        <a:latin typeface="Source Sans Pro"/>
                        <a:ea typeface="Source Sans Pro"/>
                        <a:cs typeface="Source Sans Pro"/>
                        <a:sym typeface="Source Sans Pro"/>
                      </a:endParaRPr>
                    </a:p>
                  </a:txBody>
                  <a:tcPr marT="45725" marB="45725" marR="91450" marL="91450" anchor="ctr">
                    <a:solidFill>
                      <a:srgbClr val="D9D9C2">
                        <a:alpha val="40000"/>
                      </a:srgbClr>
                    </a:solidFill>
                  </a:tcPr>
                </a:tc>
                <a:tc>
                  <a:txBody>
                    <a:bodyPr>
                      <a:noAutofit/>
                    </a:bodyPr>
                    <a:lstStyle/>
                    <a:p>
                      <a:pPr indent="0" lvl="0" marL="0" marR="0" rtl="0" algn="ctr">
                        <a:spcBef>
                          <a:spcPts val="0"/>
                        </a:spcBef>
                        <a:spcAft>
                          <a:spcPts val="0"/>
                        </a:spcAft>
                        <a:buNone/>
                      </a:pPr>
                      <a:r>
                        <a:rPr lang="en-US" sz="2200" u="none" cap="none" strike="noStrike">
                          <a:latin typeface="Source Sans Pro"/>
                          <a:ea typeface="Source Sans Pro"/>
                          <a:cs typeface="Source Sans Pro"/>
                          <a:sym typeface="Source Sans Pro"/>
                        </a:rPr>
                        <a:t>International stocks of 21 developed countries/moderate to high</a:t>
                      </a:r>
                      <a:endParaRPr sz="2200" u="none" cap="none" strike="noStrike">
                        <a:latin typeface="Source Sans Pro"/>
                        <a:ea typeface="Source Sans Pro"/>
                        <a:cs typeface="Source Sans Pro"/>
                        <a:sym typeface="Source Sans Pro"/>
                      </a:endParaRPr>
                    </a:p>
                  </a:txBody>
                  <a:tcPr marT="45725" marB="45725" marR="91450" marL="91450" anchor="ctr">
                    <a:solidFill>
                      <a:srgbClr val="D9D9C2">
                        <a:alpha val="40000"/>
                      </a:srgbClr>
                    </a:solidFill>
                  </a:tcPr>
                </a:tc>
                <a:tc>
                  <a:txBody>
                    <a:bodyPr>
                      <a:noAutofit/>
                    </a:bodyPr>
                    <a:lstStyle/>
                    <a:p>
                      <a:pPr indent="0" lvl="0" marL="0" marR="0" rtl="0" algn="ctr">
                        <a:spcBef>
                          <a:spcPts val="0"/>
                        </a:spcBef>
                        <a:spcAft>
                          <a:spcPts val="0"/>
                        </a:spcAft>
                        <a:buNone/>
                      </a:pPr>
                      <a:r>
                        <a:rPr lang="en-US" sz="2200" u="none" cap="none" strike="noStrike">
                          <a:latin typeface="Source Sans Pro"/>
                          <a:ea typeface="Source Sans Pro"/>
                          <a:cs typeface="Source Sans Pro"/>
                          <a:sym typeface="Source Sans Pro"/>
                        </a:rPr>
                        <a:t>18.62%</a:t>
                      </a:r>
                      <a:endParaRPr sz="2200" u="none" cap="none" strike="noStrike">
                        <a:latin typeface="Source Sans Pro"/>
                        <a:ea typeface="Source Sans Pro"/>
                        <a:cs typeface="Source Sans Pro"/>
                        <a:sym typeface="Source Sans Pro"/>
                      </a:endParaRPr>
                    </a:p>
                  </a:txBody>
                  <a:tcPr marT="45725" marB="45725" marR="91450" marL="91450" anchor="ctr">
                    <a:solidFill>
                      <a:srgbClr val="D9D9C2">
                        <a:alpha val="40000"/>
                      </a:srgbClr>
                    </a:solidFill>
                  </a:tcPr>
                </a:tc>
              </a:tr>
            </a:tbl>
          </a:graphicData>
        </a:graphic>
      </p:graphicFrame>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graphicFrame>
        <p:nvGraphicFramePr>
          <p:cNvPr id="300" name="Google Shape;300;p27"/>
          <p:cNvGraphicFramePr/>
          <p:nvPr/>
        </p:nvGraphicFramePr>
        <p:xfrm>
          <a:off x="395288" y="1152525"/>
          <a:ext cx="3000000" cy="3000000"/>
        </p:xfrm>
        <a:graphic>
          <a:graphicData uri="http://schemas.openxmlformats.org/drawingml/2006/table">
            <a:tbl>
              <a:tblPr>
                <a:noFill/>
                <a:tableStyleId>{55255B10-C32B-4647-8177-9D53A9CAAAE0}</a:tableStyleId>
              </a:tblPr>
              <a:tblGrid>
                <a:gridCol w="1384300"/>
                <a:gridCol w="4953000"/>
                <a:gridCol w="1384300"/>
              </a:tblGrid>
              <a:tr h="682625">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i="0" lang="en-US" sz="2200" u="none" cap="none" strike="noStrike">
                          <a:solidFill>
                            <a:srgbClr val="FFFFFF"/>
                          </a:solidFill>
                          <a:latin typeface="Source Sans Pro"/>
                          <a:ea typeface="Source Sans Pro"/>
                          <a:cs typeface="Source Sans Pro"/>
                          <a:sym typeface="Source Sans Pro"/>
                        </a:rPr>
                        <a:t>Fund</a:t>
                      </a:r>
                      <a:endParaRPr b="0" i="0" sz="2200" u="none" cap="none" strike="noStrike">
                        <a:solidFill>
                          <a:schemeClr val="lt1"/>
                        </a:solidFill>
                        <a:latin typeface="Source Sans Pro"/>
                        <a:ea typeface="Source Sans Pro"/>
                        <a:cs typeface="Source Sans Pro"/>
                        <a:sym typeface="Source Sans Pro"/>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515234"/>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i="0" lang="en-US" sz="2200" u="none" cap="none" strike="noStrike">
                          <a:solidFill>
                            <a:srgbClr val="FFFFFF"/>
                          </a:solidFill>
                          <a:latin typeface="Source Sans Pro"/>
                          <a:ea typeface="Source Sans Pro"/>
                          <a:cs typeface="Source Sans Pro"/>
                          <a:sym typeface="Source Sans Pro"/>
                        </a:rPr>
                        <a:t>Description/Volatility</a:t>
                      </a:r>
                      <a:endParaRPr b="0" i="0" sz="2200" u="none" cap="none" strike="noStrike">
                        <a:solidFill>
                          <a:schemeClr val="lt1"/>
                        </a:solidFill>
                        <a:latin typeface="Source Sans Pro"/>
                        <a:ea typeface="Source Sans Pro"/>
                        <a:cs typeface="Source Sans Pro"/>
                        <a:sym typeface="Source Sans Pro"/>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515234"/>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i="0" lang="en-US" sz="2200" u="none" cap="none" strike="noStrike">
                          <a:solidFill>
                            <a:srgbClr val="FFFFFF"/>
                          </a:solidFill>
                          <a:latin typeface="Source Sans Pro"/>
                          <a:ea typeface="Source Sans Pro"/>
                          <a:cs typeface="Source Sans Pro"/>
                          <a:sym typeface="Source Sans Pro"/>
                        </a:rPr>
                        <a:t>2012 Returns</a:t>
                      </a:r>
                      <a:endParaRPr b="0" i="0" sz="2200" u="none" cap="none" strike="noStrike">
                        <a:solidFill>
                          <a:schemeClr val="lt1"/>
                        </a:solidFill>
                        <a:latin typeface="Source Sans Pro"/>
                        <a:ea typeface="Source Sans Pro"/>
                        <a:cs typeface="Source Sans Pro"/>
                        <a:sym typeface="Source Sans Pro"/>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515234"/>
                    </a:solidFill>
                  </a:tcPr>
                </a:tc>
              </a:tr>
              <a:tr h="682625">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rPr b="0" i="0" lang="en-US" sz="2200" u="none" cap="none" strike="noStrike">
                          <a:solidFill>
                            <a:schemeClr val="dk1"/>
                          </a:solidFill>
                          <a:latin typeface="Source Sans Pro"/>
                          <a:ea typeface="Source Sans Pro"/>
                          <a:cs typeface="Source Sans Pro"/>
                          <a:sym typeface="Source Sans Pro"/>
                        </a:rPr>
                        <a:t>L 2050</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rPr b="0" i="0" lang="en-US" sz="2200" u="none" cap="none" strike="noStrike">
                          <a:solidFill>
                            <a:schemeClr val="dk1"/>
                          </a:solidFill>
                          <a:latin typeface="Source Sans Pro"/>
                          <a:ea typeface="Source Sans Pro"/>
                          <a:cs typeface="Source Sans Pro"/>
                          <a:sym typeface="Source Sans Pro"/>
                        </a:rPr>
                        <a:t>Time horizon for use of funds is 2045 or later</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rPr b="0" i="0" lang="en-US" sz="2200" u="none" cap="none" strike="noStrike">
                          <a:solidFill>
                            <a:schemeClr val="dk1"/>
                          </a:solidFill>
                          <a:latin typeface="Source Sans Pro"/>
                          <a:ea typeface="Source Sans Pro"/>
                          <a:cs typeface="Source Sans Pro"/>
                          <a:sym typeface="Source Sans Pro"/>
                        </a:rPr>
                        <a:t>15.85%</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682625">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rPr b="0" i="0" lang="en-US" sz="2200" u="none" cap="none" strike="noStrike">
                          <a:solidFill>
                            <a:schemeClr val="dk1"/>
                          </a:solidFill>
                          <a:latin typeface="Source Sans Pro"/>
                          <a:ea typeface="Source Sans Pro"/>
                          <a:cs typeface="Source Sans Pro"/>
                          <a:sym typeface="Source Sans Pro"/>
                        </a:rPr>
                        <a:t>L 2040</a:t>
                      </a:r>
                      <a:endParaRPr b="0" i="0" sz="2200" u="none" cap="none" strike="noStrike">
                        <a:solidFill>
                          <a:schemeClr val="dk1"/>
                        </a:solidFill>
                        <a:latin typeface="Source Sans Pro"/>
                        <a:ea typeface="Source Sans Pro"/>
                        <a:cs typeface="Source Sans Pro"/>
                        <a:sym typeface="Source Sans Pro"/>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rPr b="0" i="0" lang="en-US" sz="2200" u="none" cap="none" strike="noStrike">
                          <a:solidFill>
                            <a:schemeClr val="dk1"/>
                          </a:solidFill>
                          <a:latin typeface="Source Sans Pro"/>
                          <a:ea typeface="Source Sans Pro"/>
                          <a:cs typeface="Source Sans Pro"/>
                          <a:sym typeface="Source Sans Pro"/>
                        </a:rPr>
                        <a:t>Time horizon for use of funds is </a:t>
                      </a:r>
                      <a:br>
                        <a:rPr b="0" i="0" lang="en-US" sz="2200" u="none" cap="none" strike="noStrike">
                          <a:solidFill>
                            <a:schemeClr val="dk1"/>
                          </a:solidFill>
                          <a:latin typeface="Source Sans Pro"/>
                          <a:ea typeface="Source Sans Pro"/>
                          <a:cs typeface="Source Sans Pro"/>
                          <a:sym typeface="Source Sans Pro"/>
                        </a:rPr>
                      </a:br>
                      <a:r>
                        <a:rPr b="0" i="0" lang="en-US" sz="2200" u="none" cap="none" strike="noStrike">
                          <a:solidFill>
                            <a:schemeClr val="dk1"/>
                          </a:solidFill>
                          <a:latin typeface="Source Sans Pro"/>
                          <a:ea typeface="Source Sans Pro"/>
                          <a:cs typeface="Source Sans Pro"/>
                          <a:sym typeface="Source Sans Pro"/>
                        </a:rPr>
                        <a:t>2035 or later</a:t>
                      </a:r>
                      <a:endParaRPr b="0" i="0" sz="2200" u="none" cap="none" strike="noStrike">
                        <a:solidFill>
                          <a:schemeClr val="dk1"/>
                        </a:solidFill>
                        <a:latin typeface="Source Sans Pro"/>
                        <a:ea typeface="Source Sans Pro"/>
                        <a:cs typeface="Source Sans Pro"/>
                        <a:sym typeface="Source Sans Pro"/>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rPr b="0" i="0" lang="en-US" sz="2200" u="none" cap="none" strike="noStrike">
                          <a:solidFill>
                            <a:schemeClr val="dk1"/>
                          </a:solidFill>
                          <a:latin typeface="Source Sans Pro"/>
                          <a:ea typeface="Source Sans Pro"/>
                          <a:cs typeface="Source Sans Pro"/>
                          <a:sym typeface="Source Sans Pro"/>
                        </a:rPr>
                        <a:t>14.27%</a:t>
                      </a:r>
                      <a:endParaRPr b="0" i="0" sz="2200" u="none" cap="none" strike="noStrike">
                        <a:solidFill>
                          <a:schemeClr val="dk1"/>
                        </a:solidFill>
                        <a:latin typeface="Source Sans Pro"/>
                        <a:ea typeface="Source Sans Pro"/>
                        <a:cs typeface="Source Sans Pro"/>
                        <a:sym typeface="Source Sans Pro"/>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r>
              <a:tr h="682625">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rPr b="0" i="0" lang="en-US" sz="2200" u="none" cap="none" strike="noStrike">
                          <a:solidFill>
                            <a:schemeClr val="dk1"/>
                          </a:solidFill>
                          <a:latin typeface="Source Sans Pro"/>
                          <a:ea typeface="Source Sans Pro"/>
                          <a:cs typeface="Source Sans Pro"/>
                          <a:sym typeface="Source Sans Pro"/>
                        </a:rPr>
                        <a:t>L 2030</a:t>
                      </a:r>
                      <a:endParaRPr b="0" i="0" sz="2200" u="none" cap="none" strike="noStrike">
                        <a:solidFill>
                          <a:schemeClr val="dk1"/>
                        </a:solidFill>
                        <a:latin typeface="Source Sans Pro"/>
                        <a:ea typeface="Source Sans Pro"/>
                        <a:cs typeface="Source Sans Pro"/>
                        <a:sym typeface="Source Sans Pro"/>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rPr b="0" i="0" lang="en-US" sz="2200" u="none" cap="none" strike="noStrike">
                          <a:solidFill>
                            <a:schemeClr val="dk1"/>
                          </a:solidFill>
                          <a:latin typeface="Source Sans Pro"/>
                          <a:ea typeface="Source Sans Pro"/>
                          <a:cs typeface="Source Sans Pro"/>
                          <a:sym typeface="Source Sans Pro"/>
                        </a:rPr>
                        <a:t>Time horizon for use of funds is </a:t>
                      </a:r>
                      <a:br>
                        <a:rPr b="0" i="0" lang="en-US" sz="2200" u="none" cap="none" strike="noStrike">
                          <a:solidFill>
                            <a:schemeClr val="dk1"/>
                          </a:solidFill>
                          <a:latin typeface="Source Sans Pro"/>
                          <a:ea typeface="Source Sans Pro"/>
                          <a:cs typeface="Source Sans Pro"/>
                          <a:sym typeface="Source Sans Pro"/>
                        </a:rPr>
                      </a:br>
                      <a:r>
                        <a:rPr b="0" i="0" lang="en-US" sz="2200" u="none" cap="none" strike="noStrike">
                          <a:solidFill>
                            <a:schemeClr val="dk1"/>
                          </a:solidFill>
                          <a:latin typeface="Source Sans Pro"/>
                          <a:ea typeface="Source Sans Pro"/>
                          <a:cs typeface="Source Sans Pro"/>
                          <a:sym typeface="Source Sans Pro"/>
                        </a:rPr>
                        <a:t>2025 – 2034</a:t>
                      </a:r>
                      <a:endParaRPr b="0" i="0" sz="2200" u="none" cap="none" strike="noStrike">
                        <a:solidFill>
                          <a:schemeClr val="dk1"/>
                        </a:solidFill>
                        <a:latin typeface="Source Sans Pro"/>
                        <a:ea typeface="Source Sans Pro"/>
                        <a:cs typeface="Source Sans Pro"/>
                        <a:sym typeface="Source Sans Pro"/>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rPr b="0" i="0" lang="en-US" sz="2200" u="none" cap="none" strike="noStrike">
                          <a:solidFill>
                            <a:schemeClr val="dk1"/>
                          </a:solidFill>
                          <a:latin typeface="Source Sans Pro"/>
                          <a:ea typeface="Source Sans Pro"/>
                          <a:cs typeface="Source Sans Pro"/>
                          <a:sym typeface="Source Sans Pro"/>
                        </a:rPr>
                        <a:t>12.61%</a:t>
                      </a:r>
                      <a:endParaRPr b="0" i="0" sz="2200" u="none" cap="none" strike="noStrike">
                        <a:solidFill>
                          <a:schemeClr val="dk1"/>
                        </a:solidFill>
                        <a:latin typeface="Source Sans Pro"/>
                        <a:ea typeface="Source Sans Pro"/>
                        <a:cs typeface="Source Sans Pro"/>
                        <a:sym typeface="Source Sans Pro"/>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682625">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rPr b="0" i="0" lang="en-US" sz="2200" u="none" cap="none" strike="noStrike">
                          <a:solidFill>
                            <a:schemeClr val="dk1"/>
                          </a:solidFill>
                          <a:latin typeface="Source Sans Pro"/>
                          <a:ea typeface="Source Sans Pro"/>
                          <a:cs typeface="Source Sans Pro"/>
                          <a:sym typeface="Source Sans Pro"/>
                        </a:rPr>
                        <a:t>L 2020</a:t>
                      </a:r>
                      <a:endParaRPr b="0" i="0" sz="2200" u="none" cap="none" strike="noStrike">
                        <a:solidFill>
                          <a:schemeClr val="dk1"/>
                        </a:solidFill>
                        <a:latin typeface="Source Sans Pro"/>
                        <a:ea typeface="Source Sans Pro"/>
                        <a:cs typeface="Source Sans Pro"/>
                        <a:sym typeface="Source Sans Pro"/>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rPr b="0" i="0" lang="en-US" sz="2200" u="none" cap="none" strike="noStrike">
                          <a:solidFill>
                            <a:schemeClr val="dk1"/>
                          </a:solidFill>
                          <a:latin typeface="Source Sans Pro"/>
                          <a:ea typeface="Source Sans Pro"/>
                          <a:cs typeface="Source Sans Pro"/>
                          <a:sym typeface="Source Sans Pro"/>
                        </a:rPr>
                        <a:t>Time horizon for use of funds is </a:t>
                      </a:r>
                      <a:br>
                        <a:rPr b="0" i="0" lang="en-US" sz="2200" u="none" cap="none" strike="noStrike">
                          <a:solidFill>
                            <a:schemeClr val="dk1"/>
                          </a:solidFill>
                          <a:latin typeface="Source Sans Pro"/>
                          <a:ea typeface="Source Sans Pro"/>
                          <a:cs typeface="Source Sans Pro"/>
                          <a:sym typeface="Source Sans Pro"/>
                        </a:rPr>
                      </a:br>
                      <a:r>
                        <a:rPr b="0" i="0" lang="en-US" sz="2200" u="none" cap="none" strike="noStrike">
                          <a:solidFill>
                            <a:schemeClr val="dk1"/>
                          </a:solidFill>
                          <a:latin typeface="Source Sans Pro"/>
                          <a:ea typeface="Source Sans Pro"/>
                          <a:cs typeface="Source Sans Pro"/>
                          <a:sym typeface="Source Sans Pro"/>
                        </a:rPr>
                        <a:t>2015 – 2024</a:t>
                      </a:r>
                      <a:endParaRPr b="0" i="0" sz="2200" u="none" cap="none" strike="noStrike">
                        <a:solidFill>
                          <a:schemeClr val="dk1"/>
                        </a:solidFill>
                        <a:latin typeface="Source Sans Pro"/>
                        <a:ea typeface="Source Sans Pro"/>
                        <a:cs typeface="Source Sans Pro"/>
                        <a:sym typeface="Source Sans Pro"/>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rPr b="0" i="0" lang="en-US" sz="2200" u="none" cap="none" strike="noStrike">
                          <a:solidFill>
                            <a:schemeClr val="dk1"/>
                          </a:solidFill>
                          <a:latin typeface="Source Sans Pro"/>
                          <a:ea typeface="Source Sans Pro"/>
                          <a:cs typeface="Source Sans Pro"/>
                          <a:sym typeface="Source Sans Pro"/>
                        </a:rPr>
                        <a:t>10.42%</a:t>
                      </a:r>
                      <a:endParaRPr b="0" i="0" sz="2200" u="none" cap="none" strike="noStrike">
                        <a:solidFill>
                          <a:schemeClr val="dk1"/>
                        </a:solidFill>
                        <a:latin typeface="Source Sans Pro"/>
                        <a:ea typeface="Source Sans Pro"/>
                        <a:cs typeface="Source Sans Pro"/>
                        <a:sym typeface="Source Sans Pro"/>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r>
              <a:tr h="681050">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rPr b="0" i="0" lang="en-US" sz="2200" u="none" cap="none" strike="noStrike">
                          <a:solidFill>
                            <a:schemeClr val="dk1"/>
                          </a:solidFill>
                          <a:latin typeface="Source Sans Pro"/>
                          <a:ea typeface="Source Sans Pro"/>
                          <a:cs typeface="Source Sans Pro"/>
                          <a:sym typeface="Source Sans Pro"/>
                        </a:rPr>
                        <a:t>L Income</a:t>
                      </a:r>
                      <a:endParaRPr b="0" i="0" sz="2200" u="none" cap="none" strike="noStrike">
                        <a:solidFill>
                          <a:schemeClr val="dk1"/>
                        </a:solidFill>
                        <a:latin typeface="Source Sans Pro"/>
                        <a:ea typeface="Source Sans Pro"/>
                        <a:cs typeface="Source Sans Pro"/>
                        <a:sym typeface="Source Sans Pro"/>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rPr b="0" i="0" lang="en-US" sz="2200" u="none" cap="none" strike="noStrike">
                          <a:solidFill>
                            <a:schemeClr val="dk1"/>
                          </a:solidFill>
                          <a:latin typeface="Source Sans Pro"/>
                          <a:ea typeface="Source Sans Pro"/>
                          <a:cs typeface="Source Sans Pro"/>
                          <a:sym typeface="Source Sans Pro"/>
                        </a:rPr>
                        <a:t>Funds used currently</a:t>
                      </a:r>
                      <a:endParaRPr b="0" i="0" sz="2200" u="none" cap="none" strike="noStrike">
                        <a:solidFill>
                          <a:schemeClr val="dk1"/>
                        </a:solidFill>
                        <a:latin typeface="Source Sans Pro"/>
                        <a:ea typeface="Source Sans Pro"/>
                        <a:cs typeface="Source Sans Pro"/>
                        <a:sym typeface="Source Sans Pro"/>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rPr b="0" i="0" lang="en-US" sz="2200" u="none" cap="none" strike="noStrike">
                          <a:solidFill>
                            <a:schemeClr val="dk1"/>
                          </a:solidFill>
                          <a:latin typeface="Source Sans Pro"/>
                          <a:ea typeface="Source Sans Pro"/>
                          <a:cs typeface="Source Sans Pro"/>
                          <a:sym typeface="Source Sans Pro"/>
                        </a:rPr>
                        <a:t>4.77%</a:t>
                      </a:r>
                      <a:endParaRPr b="0" i="0" sz="2200" u="none" cap="none" strike="noStrike">
                        <a:solidFill>
                          <a:schemeClr val="dk1"/>
                        </a:solidFill>
                        <a:latin typeface="Source Sans Pro"/>
                        <a:ea typeface="Source Sans Pro"/>
                        <a:cs typeface="Source Sans Pro"/>
                        <a:sym typeface="Source Sans Pro"/>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bl>
          </a:graphicData>
        </a:graphic>
      </p:graphicFrame>
      <p:sp>
        <p:nvSpPr>
          <p:cNvPr id="301" name="Google Shape;301;p27"/>
          <p:cNvSpPr txBox="1"/>
          <p:nvPr>
            <p:ph type="title"/>
          </p:nvPr>
        </p:nvSpPr>
        <p:spPr>
          <a:xfrm>
            <a:off x="457200" y="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Lifecycle (L) Funds</a:t>
            </a:r>
            <a:endParaRPr/>
          </a:p>
        </p:txBody>
      </p:sp>
      <p:sp>
        <p:nvSpPr>
          <p:cNvPr id="302" name="Google Shape;302;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787863"/>
                </a:solidFill>
                <a:latin typeface="Source Sans Pro"/>
                <a:ea typeface="Source Sans Pro"/>
                <a:cs typeface="Source Sans Pro"/>
                <a:sym typeface="Source Sans Pro"/>
              </a:rPr>
              <a:t>‹#›</a:t>
            </a:fld>
            <a:endParaRPr sz="1200">
              <a:solidFill>
                <a:srgbClr val="787863"/>
              </a:solidFill>
              <a:latin typeface="Source Sans Pro"/>
              <a:ea typeface="Source Sans Pro"/>
              <a:cs typeface="Source Sans Pro"/>
              <a:sym typeface="Source Sans Pro"/>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pic>
        <p:nvPicPr>
          <p:cNvPr descr="SLD 51.jpg" id="308" name="Google Shape;308;p28"/>
          <p:cNvPicPr preferRelativeResize="0"/>
          <p:nvPr/>
        </p:nvPicPr>
        <p:blipFill rotWithShape="1">
          <a:blip r:embed="rId3">
            <a:alphaModFix/>
          </a:blip>
          <a:srcRect b="2265" l="0" r="0" t="0"/>
          <a:stretch/>
        </p:blipFill>
        <p:spPr>
          <a:xfrm>
            <a:off x="1588" y="0"/>
            <a:ext cx="9140825" cy="6702425"/>
          </a:xfrm>
          <a:prstGeom prst="rect">
            <a:avLst/>
          </a:prstGeom>
          <a:noFill/>
          <a:ln>
            <a:noFill/>
          </a:ln>
        </p:spPr>
      </p:pic>
      <p:sp>
        <p:nvSpPr>
          <p:cNvPr id="309" name="Google Shape;309;p28"/>
          <p:cNvSpPr txBox="1"/>
          <p:nvPr>
            <p:ph type="title"/>
          </p:nvPr>
        </p:nvSpPr>
        <p:spPr>
          <a:xfrm>
            <a:off x="358775" y="152400"/>
            <a:ext cx="8686800" cy="1473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Saving and Investing </a:t>
            </a:r>
            <a:br>
              <a:rPr b="0" i="0" lang="en-US" sz="6000" u="none" cap="none" strike="noStrike">
                <a:solidFill>
                  <a:srgbClr val="000000"/>
                </a:solidFill>
                <a:latin typeface="Source Sans Pro"/>
                <a:ea typeface="Source Sans Pro"/>
                <a:cs typeface="Source Sans Pro"/>
                <a:sym typeface="Source Sans Pro"/>
              </a:rPr>
            </a:br>
            <a:r>
              <a:rPr b="0" i="0" lang="en-US" sz="6000" u="none" cap="none" strike="noStrike">
                <a:solidFill>
                  <a:srgbClr val="000000"/>
                </a:solidFill>
                <a:latin typeface="Source Sans Pro"/>
                <a:ea typeface="Source Sans Pro"/>
                <a:cs typeface="Source Sans Pro"/>
                <a:sym typeface="Source Sans Pro"/>
              </a:rPr>
              <a:t>Take Away </a:t>
            </a:r>
            <a:endParaRPr/>
          </a:p>
        </p:txBody>
      </p:sp>
      <p:sp>
        <p:nvSpPr>
          <p:cNvPr id="310" name="Google Shape;310;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787863"/>
                </a:solidFill>
                <a:latin typeface="Source Sans Pro"/>
                <a:ea typeface="Source Sans Pro"/>
                <a:cs typeface="Source Sans Pro"/>
                <a:sym typeface="Source Sans Pro"/>
              </a:rPr>
              <a:t>‹#›</a:t>
            </a:fld>
            <a:endParaRPr sz="1200">
              <a:solidFill>
                <a:srgbClr val="787863"/>
              </a:solidFill>
              <a:latin typeface="Source Sans Pro"/>
              <a:ea typeface="Source Sans Pro"/>
              <a:cs typeface="Source Sans Pro"/>
              <a:sym typeface="Source Sans Pro"/>
            </a:endParaRPr>
          </a:p>
        </p:txBody>
      </p:sp>
      <p:sp>
        <p:nvSpPr>
          <p:cNvPr id="311" name="Google Shape;311;p28"/>
          <p:cNvSpPr/>
          <p:nvPr/>
        </p:nvSpPr>
        <p:spPr>
          <a:xfrm>
            <a:off x="546100" y="1841817"/>
            <a:ext cx="8051800" cy="3641603"/>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77800" lvl="1" marL="114300" marR="0" rtl="0" algn="l">
              <a:lnSpc>
                <a:spcPct val="75000"/>
              </a:lnSpc>
              <a:spcBef>
                <a:spcPts val="0"/>
              </a:spcBef>
              <a:spcAft>
                <a:spcPts val="0"/>
              </a:spcAft>
              <a:buClr>
                <a:schemeClr val="dk1"/>
              </a:buClr>
              <a:buSzPts val="2800"/>
              <a:buFont typeface="Source Sans Pro"/>
              <a:buChar char="•"/>
            </a:pPr>
            <a:r>
              <a:rPr b="0" i="0" lang="en-US" sz="2800" u="none" cap="none" strike="noStrike">
                <a:solidFill>
                  <a:schemeClr val="dk1"/>
                </a:solidFill>
                <a:latin typeface="Source Sans Pro"/>
                <a:ea typeface="Source Sans Pro"/>
                <a:cs typeface="Source Sans Pro"/>
                <a:sym typeface="Source Sans Pro"/>
              </a:rPr>
              <a:t>Pay Yourself First</a:t>
            </a:r>
            <a:endParaRPr b="0" i="0" sz="2800" u="none" cap="none" strike="noStrike">
              <a:solidFill>
                <a:schemeClr val="dk1"/>
              </a:solidFill>
              <a:latin typeface="Source Sans Pro"/>
              <a:ea typeface="Source Sans Pro"/>
              <a:cs typeface="Source Sans Pro"/>
              <a:sym typeface="Source Sans Pro"/>
            </a:endParaRPr>
          </a:p>
          <a:p>
            <a:pPr indent="-177800" lvl="1" marL="114300" marR="0" rtl="0" algn="l">
              <a:lnSpc>
                <a:spcPct val="75000"/>
              </a:lnSpc>
              <a:spcBef>
                <a:spcPts val="280"/>
              </a:spcBef>
              <a:spcAft>
                <a:spcPts val="0"/>
              </a:spcAft>
              <a:buClr>
                <a:schemeClr val="dk1"/>
              </a:buClr>
              <a:buSzPts val="2800"/>
              <a:buFont typeface="Source Sans Pro"/>
              <a:buChar char="•"/>
            </a:pPr>
            <a:r>
              <a:rPr b="0" i="0" lang="en-US" sz="2800" u="none" cap="none" strike="noStrike">
                <a:solidFill>
                  <a:schemeClr val="dk1"/>
                </a:solidFill>
                <a:latin typeface="Source Sans Pro"/>
                <a:ea typeface="Source Sans Pro"/>
                <a:cs typeface="Source Sans Pro"/>
                <a:sym typeface="Source Sans Pro"/>
              </a:rPr>
              <a:t>Participate in Military Saves Campaign</a:t>
            </a:r>
            <a:endParaRPr b="0" i="0" sz="2800" u="none" cap="none" strike="noStrike">
              <a:solidFill>
                <a:schemeClr val="dk1"/>
              </a:solidFill>
              <a:latin typeface="Source Sans Pro"/>
              <a:ea typeface="Source Sans Pro"/>
              <a:cs typeface="Source Sans Pro"/>
              <a:sym typeface="Source Sans Pro"/>
            </a:endParaRPr>
          </a:p>
          <a:p>
            <a:pPr indent="-177800" lvl="1" marL="114300" marR="0" rtl="0" algn="l">
              <a:lnSpc>
                <a:spcPct val="75000"/>
              </a:lnSpc>
              <a:spcBef>
                <a:spcPts val="280"/>
              </a:spcBef>
              <a:spcAft>
                <a:spcPts val="0"/>
              </a:spcAft>
              <a:buClr>
                <a:schemeClr val="dk1"/>
              </a:buClr>
              <a:buSzPts val="2800"/>
              <a:buFont typeface="Source Sans Pro"/>
              <a:buChar char="•"/>
            </a:pPr>
            <a:r>
              <a:rPr b="0" i="0" lang="en-US" sz="2800" u="none" cap="none" strike="noStrike">
                <a:solidFill>
                  <a:schemeClr val="dk1"/>
                </a:solidFill>
                <a:latin typeface="Source Sans Pro"/>
                <a:ea typeface="Source Sans Pro"/>
                <a:cs typeface="Source Sans Pro"/>
                <a:sym typeface="Source Sans Pro"/>
              </a:rPr>
              <a:t>Maximize Tax-Deferred Opportunities</a:t>
            </a:r>
            <a:endParaRPr b="0" i="0" sz="2800" u="none" cap="none" strike="noStrike">
              <a:solidFill>
                <a:schemeClr val="dk1"/>
              </a:solidFill>
              <a:latin typeface="Source Sans Pro"/>
              <a:ea typeface="Source Sans Pro"/>
              <a:cs typeface="Source Sans Pro"/>
              <a:sym typeface="Source Sans Pro"/>
            </a:endParaRPr>
          </a:p>
          <a:p>
            <a:pPr indent="-177800" lvl="1" marL="114300" marR="0" rtl="0" algn="l">
              <a:lnSpc>
                <a:spcPct val="75000"/>
              </a:lnSpc>
              <a:spcBef>
                <a:spcPts val="280"/>
              </a:spcBef>
              <a:spcAft>
                <a:spcPts val="0"/>
              </a:spcAft>
              <a:buClr>
                <a:schemeClr val="dk1"/>
              </a:buClr>
              <a:buSzPts val="2800"/>
              <a:buFont typeface="Source Sans Pro"/>
              <a:buChar char="•"/>
            </a:pPr>
            <a:r>
              <a:rPr b="0" i="0" lang="en-US" sz="2800" u="none" cap="none" strike="noStrike">
                <a:solidFill>
                  <a:schemeClr val="dk1"/>
                </a:solidFill>
                <a:latin typeface="Source Sans Pro"/>
                <a:ea typeface="Source Sans Pro"/>
                <a:cs typeface="Source Sans Pro"/>
                <a:sym typeface="Source Sans Pro"/>
              </a:rPr>
              <a:t>Make Regular Monthly Investments</a:t>
            </a:r>
            <a:endParaRPr b="0" i="0" sz="2800" u="none" cap="none" strike="noStrike">
              <a:solidFill>
                <a:schemeClr val="dk1"/>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9"/>
          <p:cNvSpPr/>
          <p:nvPr/>
        </p:nvSpPr>
        <p:spPr>
          <a:xfrm>
            <a:off x="360363" y="1169988"/>
            <a:ext cx="8250237" cy="5170487"/>
          </a:xfrm>
          <a:prstGeom prst="rect">
            <a:avLst/>
          </a:prstGeom>
          <a:solidFill>
            <a:schemeClr val="lt2"/>
          </a:solidFill>
          <a:ln cap="flat" cmpd="sng" w="9525">
            <a:solidFill>
              <a:srgbClr val="263F70"/>
            </a:solidFill>
            <a:prstDash val="solid"/>
            <a:miter lim="800000"/>
            <a:headEnd len="sm" w="sm" type="none"/>
            <a:tailEnd len="sm" w="sm" type="none"/>
          </a:ln>
          <a:effectLst>
            <a:outerShdw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Source Sans Pro"/>
              <a:ea typeface="Source Sans Pro"/>
              <a:cs typeface="Source Sans Pro"/>
              <a:sym typeface="Source Sans Pro"/>
            </a:endParaRPr>
          </a:p>
        </p:txBody>
      </p:sp>
      <p:sp>
        <p:nvSpPr>
          <p:cNvPr id="75" name="Google Shape;75;p9"/>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404040"/>
                </a:solidFill>
                <a:latin typeface="Source Sans Pro"/>
                <a:ea typeface="Source Sans Pro"/>
                <a:cs typeface="Source Sans Pro"/>
                <a:sym typeface="Source Sans Pro"/>
              </a:rPr>
              <a:t>‹#›</a:t>
            </a:fld>
            <a:endParaRPr sz="1200">
              <a:solidFill>
                <a:srgbClr val="404040"/>
              </a:solidFill>
              <a:latin typeface="Source Sans Pro"/>
              <a:ea typeface="Source Sans Pro"/>
              <a:cs typeface="Source Sans Pro"/>
              <a:sym typeface="Source Sans Pro"/>
            </a:endParaRPr>
          </a:p>
        </p:txBody>
      </p:sp>
      <p:sp>
        <p:nvSpPr>
          <p:cNvPr id="76" name="Google Shape;76;p9"/>
          <p:cNvSpPr txBox="1"/>
          <p:nvPr/>
        </p:nvSpPr>
        <p:spPr>
          <a:xfrm>
            <a:off x="7467600" y="2095500"/>
            <a:ext cx="1028700"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Arial Narrow"/>
                <a:ea typeface="Arial Narrow"/>
                <a:cs typeface="Arial Narrow"/>
                <a:sym typeface="Arial Narrow"/>
              </a:rPr>
              <a:t>$228,033</a:t>
            </a:r>
            <a:endParaRPr/>
          </a:p>
        </p:txBody>
      </p:sp>
      <p:sp>
        <p:nvSpPr>
          <p:cNvPr id="77" name="Google Shape;77;p9"/>
          <p:cNvSpPr txBox="1"/>
          <p:nvPr/>
        </p:nvSpPr>
        <p:spPr>
          <a:xfrm>
            <a:off x="7467600" y="4229100"/>
            <a:ext cx="1028700"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Arial Narrow"/>
                <a:ea typeface="Arial Narrow"/>
                <a:cs typeface="Arial Narrow"/>
                <a:sym typeface="Arial Narrow"/>
              </a:rPr>
              <a:t>$83,673</a:t>
            </a:r>
            <a:endParaRPr/>
          </a:p>
        </p:txBody>
      </p:sp>
      <p:sp>
        <p:nvSpPr>
          <p:cNvPr id="78" name="Google Shape;78;p9"/>
          <p:cNvSpPr txBox="1"/>
          <p:nvPr/>
        </p:nvSpPr>
        <p:spPr>
          <a:xfrm>
            <a:off x="7467600" y="4902200"/>
            <a:ext cx="1028700"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Arial Narrow"/>
                <a:ea typeface="Arial Narrow"/>
                <a:cs typeface="Arial Narrow"/>
                <a:sym typeface="Arial Narrow"/>
              </a:rPr>
              <a:t>$36,000</a:t>
            </a:r>
            <a:endParaRPr/>
          </a:p>
        </p:txBody>
      </p:sp>
      <p:sp>
        <p:nvSpPr>
          <p:cNvPr id="79" name="Google Shape;79;p9"/>
          <p:cNvSpPr txBox="1"/>
          <p:nvPr/>
        </p:nvSpPr>
        <p:spPr>
          <a:xfrm rot="-5400000">
            <a:off x="-353218" y="3509168"/>
            <a:ext cx="2044700" cy="4619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404040"/>
                </a:solidFill>
                <a:latin typeface="Arial Narrow"/>
                <a:ea typeface="Arial Narrow"/>
                <a:cs typeface="Arial Narrow"/>
                <a:sym typeface="Arial Narrow"/>
              </a:rPr>
              <a:t>Thousand $</a:t>
            </a:r>
            <a:endParaRPr/>
          </a:p>
        </p:txBody>
      </p:sp>
      <p:sp>
        <p:nvSpPr>
          <p:cNvPr id="80" name="Google Shape;80;p9"/>
          <p:cNvSpPr txBox="1"/>
          <p:nvPr/>
        </p:nvSpPr>
        <p:spPr>
          <a:xfrm>
            <a:off x="6705600" y="65087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200">
              <a:solidFill>
                <a:srgbClr val="FFFFFF"/>
              </a:solidFill>
              <a:latin typeface="Source Sans Pro"/>
              <a:ea typeface="Source Sans Pro"/>
              <a:cs typeface="Source Sans Pro"/>
              <a:sym typeface="Source Sans Pro"/>
            </a:endParaRPr>
          </a:p>
        </p:txBody>
      </p:sp>
      <p:pic>
        <p:nvPicPr>
          <p:cNvPr id="81" name="Google Shape;81;p9"/>
          <p:cNvPicPr preferRelativeResize="0"/>
          <p:nvPr/>
        </p:nvPicPr>
        <p:blipFill rotWithShape="1">
          <a:blip r:embed="rId3">
            <a:alphaModFix/>
          </a:blip>
          <a:srcRect b="0" l="0" r="0" t="0"/>
          <a:stretch/>
        </p:blipFill>
        <p:spPr>
          <a:xfrm>
            <a:off x="808038" y="1676400"/>
            <a:ext cx="7650162" cy="4556125"/>
          </a:xfrm>
          <a:prstGeom prst="rect">
            <a:avLst/>
          </a:prstGeom>
          <a:noFill/>
          <a:ln>
            <a:noFill/>
          </a:ln>
        </p:spPr>
      </p:pic>
      <p:sp>
        <p:nvSpPr>
          <p:cNvPr id="82" name="Google Shape;82;p9"/>
          <p:cNvSpPr txBox="1"/>
          <p:nvPr/>
        </p:nvSpPr>
        <p:spPr>
          <a:xfrm>
            <a:off x="358775" y="152400"/>
            <a:ext cx="8686800" cy="9334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US" sz="6000">
                <a:solidFill>
                  <a:srgbClr val="000000"/>
                </a:solidFill>
                <a:latin typeface="Source Sans Pro"/>
                <a:ea typeface="Source Sans Pro"/>
                <a:cs typeface="Source Sans Pro"/>
                <a:sym typeface="Source Sans Pro"/>
              </a:rPr>
              <a:t>Compounding</a:t>
            </a:r>
            <a:endParaRPr/>
          </a:p>
        </p:txBody>
      </p:sp>
      <p:sp>
        <p:nvSpPr>
          <p:cNvPr id="83" name="Google Shape;83;p9"/>
          <p:cNvSpPr txBox="1"/>
          <p:nvPr/>
        </p:nvSpPr>
        <p:spPr>
          <a:xfrm>
            <a:off x="7380288" y="2120900"/>
            <a:ext cx="1147762" cy="368300"/>
          </a:xfrm>
          <a:prstGeom prst="rect">
            <a:avLst/>
          </a:prstGeom>
          <a:solidFill>
            <a:srgbClr val="DED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$228,033</a:t>
            </a:r>
            <a:endParaRPr/>
          </a:p>
        </p:txBody>
      </p:sp>
      <p:sp>
        <p:nvSpPr>
          <p:cNvPr id="84" name="Google Shape;84;p9"/>
          <p:cNvSpPr txBox="1"/>
          <p:nvPr/>
        </p:nvSpPr>
        <p:spPr>
          <a:xfrm>
            <a:off x="7381875" y="4343400"/>
            <a:ext cx="1019175" cy="368300"/>
          </a:xfrm>
          <a:prstGeom prst="rect">
            <a:avLst/>
          </a:prstGeom>
          <a:solidFill>
            <a:srgbClr val="DED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$83,673</a:t>
            </a:r>
            <a:endParaRPr/>
          </a:p>
        </p:txBody>
      </p:sp>
      <p:sp>
        <p:nvSpPr>
          <p:cNvPr id="85" name="Google Shape;85;p9"/>
          <p:cNvSpPr txBox="1"/>
          <p:nvPr/>
        </p:nvSpPr>
        <p:spPr>
          <a:xfrm>
            <a:off x="7394575" y="4854575"/>
            <a:ext cx="1019175" cy="369888"/>
          </a:xfrm>
          <a:prstGeom prst="rect">
            <a:avLst/>
          </a:prstGeom>
          <a:solidFill>
            <a:srgbClr val="DED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$36,000</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0"/>
          <p:cNvSpPr/>
          <p:nvPr/>
        </p:nvSpPr>
        <p:spPr>
          <a:xfrm>
            <a:off x="396875" y="1741488"/>
            <a:ext cx="7478713" cy="4598987"/>
          </a:xfrm>
          <a:prstGeom prst="rect">
            <a:avLst/>
          </a:prstGeom>
          <a:solidFill>
            <a:schemeClr val="lt2"/>
          </a:solidFill>
          <a:ln cap="flat" cmpd="sng" w="9525">
            <a:solidFill>
              <a:srgbClr val="263F70"/>
            </a:solidFill>
            <a:prstDash val="solid"/>
            <a:miter lim="800000"/>
            <a:headEnd len="sm" w="sm" type="none"/>
            <a:tailEnd len="sm" w="sm" type="none"/>
          </a:ln>
          <a:effectLst>
            <a:outerShdw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Source Sans Pro"/>
              <a:ea typeface="Source Sans Pro"/>
              <a:cs typeface="Source Sans Pro"/>
              <a:sym typeface="Source Sans Pro"/>
            </a:endParaRPr>
          </a:p>
        </p:txBody>
      </p:sp>
      <p:sp>
        <p:nvSpPr>
          <p:cNvPr id="92" name="Google Shape;92;p10"/>
          <p:cNvSpPr txBox="1"/>
          <p:nvPr>
            <p:ph type="title"/>
          </p:nvPr>
        </p:nvSpPr>
        <p:spPr>
          <a:xfrm>
            <a:off x="358775" y="152400"/>
            <a:ext cx="8686800" cy="942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Should I Spend The </a:t>
            </a:r>
            <a:br>
              <a:rPr b="0" i="0" lang="en-US" sz="6000" u="none" cap="none" strike="noStrike">
                <a:solidFill>
                  <a:srgbClr val="000000"/>
                </a:solidFill>
                <a:latin typeface="Source Sans Pro"/>
                <a:ea typeface="Source Sans Pro"/>
                <a:cs typeface="Source Sans Pro"/>
                <a:sym typeface="Source Sans Pro"/>
              </a:rPr>
            </a:br>
            <a:r>
              <a:rPr b="0" i="0" lang="en-US" sz="6000" u="none" cap="none" strike="noStrike">
                <a:solidFill>
                  <a:srgbClr val="000000"/>
                </a:solidFill>
                <a:latin typeface="Source Sans Pro"/>
                <a:ea typeface="Source Sans Pro"/>
                <a:cs typeface="Source Sans Pro"/>
                <a:sym typeface="Source Sans Pro"/>
              </a:rPr>
              <a:t>Nest Egg?</a:t>
            </a:r>
            <a:endParaRPr/>
          </a:p>
        </p:txBody>
      </p:sp>
      <p:sp>
        <p:nvSpPr>
          <p:cNvPr id="93" name="Google Shape;93;p10"/>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787863"/>
                </a:solidFill>
                <a:latin typeface="Source Sans Pro"/>
                <a:ea typeface="Source Sans Pro"/>
                <a:cs typeface="Source Sans Pro"/>
                <a:sym typeface="Source Sans Pro"/>
              </a:rPr>
              <a:t>‹#›</a:t>
            </a:fld>
            <a:endParaRPr sz="1200">
              <a:solidFill>
                <a:srgbClr val="787863"/>
              </a:solidFill>
              <a:latin typeface="Source Sans Pro"/>
              <a:ea typeface="Source Sans Pro"/>
              <a:cs typeface="Source Sans Pro"/>
              <a:sym typeface="Source Sans Pro"/>
            </a:endParaRPr>
          </a:p>
        </p:txBody>
      </p:sp>
      <p:pic>
        <p:nvPicPr>
          <p:cNvPr id="94" name="Google Shape;94;p10"/>
          <p:cNvPicPr preferRelativeResize="0"/>
          <p:nvPr/>
        </p:nvPicPr>
        <p:blipFill rotWithShape="1">
          <a:blip r:embed="rId3">
            <a:alphaModFix/>
          </a:blip>
          <a:srcRect b="0" l="0" r="0" t="0"/>
          <a:stretch/>
        </p:blipFill>
        <p:spPr>
          <a:xfrm>
            <a:off x="582613" y="1709738"/>
            <a:ext cx="7286625" cy="4584700"/>
          </a:xfrm>
          <a:prstGeom prst="rect">
            <a:avLst/>
          </a:prstGeom>
          <a:noFill/>
          <a:ln>
            <a:noFill/>
          </a:ln>
        </p:spPr>
      </p:pic>
      <p:sp>
        <p:nvSpPr>
          <p:cNvPr id="95" name="Google Shape;95;p10"/>
          <p:cNvSpPr txBox="1"/>
          <p:nvPr/>
        </p:nvSpPr>
        <p:spPr>
          <a:xfrm>
            <a:off x="6732588" y="2095500"/>
            <a:ext cx="1028700"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404040"/>
                </a:solidFill>
                <a:latin typeface="Arial Narrow"/>
                <a:ea typeface="Arial Narrow"/>
                <a:cs typeface="Arial Narrow"/>
                <a:sym typeface="Arial Narrow"/>
              </a:rPr>
              <a:t>$228,033</a:t>
            </a:r>
            <a:endParaRPr/>
          </a:p>
        </p:txBody>
      </p:sp>
      <p:sp>
        <p:nvSpPr>
          <p:cNvPr id="96" name="Google Shape;96;p10"/>
          <p:cNvSpPr txBox="1"/>
          <p:nvPr/>
        </p:nvSpPr>
        <p:spPr>
          <a:xfrm>
            <a:off x="6732588" y="3467100"/>
            <a:ext cx="1028700"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404040"/>
                </a:solidFill>
                <a:latin typeface="Arial Narrow"/>
                <a:ea typeface="Arial Narrow"/>
                <a:cs typeface="Arial Narrow"/>
                <a:sym typeface="Arial Narrow"/>
              </a:rPr>
              <a:t>$133,889</a:t>
            </a:r>
            <a:endParaRPr/>
          </a:p>
        </p:txBody>
      </p:sp>
      <p:sp>
        <p:nvSpPr>
          <p:cNvPr id="97" name="Google Shape;97;p10"/>
          <p:cNvSpPr txBox="1"/>
          <p:nvPr/>
        </p:nvSpPr>
        <p:spPr>
          <a:xfrm>
            <a:off x="3455988" y="2041525"/>
            <a:ext cx="1268412" cy="708025"/>
          </a:xfrm>
          <a:prstGeom prst="rect">
            <a:avLst/>
          </a:prstGeom>
          <a:solidFill>
            <a:schemeClr val="accen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Source Sans Pro"/>
                <a:ea typeface="Source Sans Pro"/>
                <a:cs typeface="Source Sans Pro"/>
                <a:sym typeface="Source Sans Pro"/>
              </a:rPr>
              <a:t>$94,144</a:t>
            </a:r>
            <a:br>
              <a:rPr lang="en-US" sz="2000">
                <a:solidFill>
                  <a:schemeClr val="lt1"/>
                </a:solidFill>
                <a:latin typeface="Source Sans Pro"/>
                <a:ea typeface="Source Sans Pro"/>
                <a:cs typeface="Source Sans Pro"/>
                <a:sym typeface="Source Sans Pro"/>
              </a:rPr>
            </a:br>
            <a:r>
              <a:rPr lang="en-US" sz="2000">
                <a:solidFill>
                  <a:schemeClr val="lt1"/>
                </a:solidFill>
                <a:latin typeface="Source Sans Pro"/>
                <a:ea typeface="Source Sans Pro"/>
                <a:cs typeface="Source Sans Pro"/>
                <a:sym typeface="Source Sans Pro"/>
              </a:rPr>
              <a:t>LOST!</a:t>
            </a:r>
            <a:endParaRPr/>
          </a:p>
        </p:txBody>
      </p:sp>
      <p:sp>
        <p:nvSpPr>
          <p:cNvPr id="98" name="Google Shape;98;p10"/>
          <p:cNvSpPr txBox="1"/>
          <p:nvPr/>
        </p:nvSpPr>
        <p:spPr>
          <a:xfrm rot="-5400000">
            <a:off x="-471487" y="3467100"/>
            <a:ext cx="2044700" cy="368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404040"/>
                </a:solidFill>
                <a:latin typeface="Arial Narrow"/>
                <a:ea typeface="Arial Narrow"/>
                <a:cs typeface="Arial Narrow"/>
                <a:sym typeface="Arial Narrow"/>
              </a:rPr>
              <a:t>Thousand $</a:t>
            </a:r>
            <a:endParaRPr/>
          </a:p>
        </p:txBody>
      </p:sp>
      <p:sp>
        <p:nvSpPr>
          <p:cNvPr id="99" name="Google Shape;99;p10"/>
          <p:cNvSpPr/>
          <p:nvPr/>
        </p:nvSpPr>
        <p:spPr>
          <a:xfrm>
            <a:off x="2100263" y="3656013"/>
            <a:ext cx="4676775" cy="1982787"/>
          </a:xfrm>
          <a:custGeom>
            <a:rect b="b" l="l" r="r" t="t"/>
            <a:pathLst>
              <a:path extrusionOk="0" h="1971675" w="3797300">
                <a:moveTo>
                  <a:pt x="3191" y="1968500"/>
                </a:moveTo>
                <a:lnTo>
                  <a:pt x="3797300" y="1955800"/>
                </a:lnTo>
                <a:cubicBezTo>
                  <a:pt x="3793067" y="1303867"/>
                  <a:pt x="3788833" y="651933"/>
                  <a:pt x="3784600" y="0"/>
                </a:cubicBezTo>
                <a:lnTo>
                  <a:pt x="2946400" y="508000"/>
                </a:lnTo>
                <a:lnTo>
                  <a:pt x="2095500" y="1282700"/>
                </a:lnTo>
                <a:lnTo>
                  <a:pt x="673100" y="1828800"/>
                </a:lnTo>
                <a:lnTo>
                  <a:pt x="0" y="1968500"/>
                </a:lnTo>
                <a:lnTo>
                  <a:pt x="22924" y="1971675"/>
                </a:lnTo>
                <a:lnTo>
                  <a:pt x="3191" y="1968500"/>
                </a:lnTo>
                <a:close/>
              </a:path>
            </a:pathLst>
          </a:custGeom>
          <a:gradFill>
            <a:gsLst>
              <a:gs pos="0">
                <a:srgbClr val="770000"/>
              </a:gs>
              <a:gs pos="50000">
                <a:srgbClr val="AC0000"/>
              </a:gs>
              <a:gs pos="100000">
                <a:srgbClr val="CE0000"/>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0" name="Google Shape;100;p10"/>
          <p:cNvSpPr/>
          <p:nvPr/>
        </p:nvSpPr>
        <p:spPr>
          <a:xfrm>
            <a:off x="1331913" y="5443538"/>
            <a:ext cx="911225" cy="195262"/>
          </a:xfrm>
          <a:custGeom>
            <a:rect b="b" l="l" r="r" t="t"/>
            <a:pathLst>
              <a:path extrusionOk="0" h="373380" w="1249680">
                <a:moveTo>
                  <a:pt x="0" y="365760"/>
                </a:moveTo>
                <a:cubicBezTo>
                  <a:pt x="130175" y="281940"/>
                  <a:pt x="508000" y="121920"/>
                  <a:pt x="762000" y="0"/>
                </a:cubicBezTo>
                <a:lnTo>
                  <a:pt x="1249680" y="373380"/>
                </a:lnTo>
                <a:lnTo>
                  <a:pt x="0" y="365760"/>
                </a:lnTo>
                <a:close/>
              </a:path>
            </a:pathLst>
          </a:custGeom>
          <a:gradFill>
            <a:gsLst>
              <a:gs pos="0">
                <a:srgbClr val="770000"/>
              </a:gs>
              <a:gs pos="50000">
                <a:srgbClr val="AC0000"/>
              </a:gs>
              <a:gs pos="100000">
                <a:srgbClr val="CE0000"/>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1" name="Google Shape;101;p10"/>
          <p:cNvSpPr/>
          <p:nvPr/>
        </p:nvSpPr>
        <p:spPr>
          <a:xfrm>
            <a:off x="2370138" y="3956050"/>
            <a:ext cx="1363662" cy="966788"/>
          </a:xfrm>
          <a:prstGeom prst="wedgeRectCallout">
            <a:avLst>
              <a:gd fmla="val -62398" name="adj1"/>
              <a:gd fmla="val 120767" name="adj2"/>
            </a:avLst>
          </a:prstGeom>
          <a:gradFill>
            <a:gsLst>
              <a:gs pos="0">
                <a:srgbClr val="FFFF00"/>
              </a:gs>
              <a:gs pos="50000">
                <a:srgbClr val="E6E600"/>
              </a:gs>
              <a:gs pos="100000">
                <a:srgbClr val="A0A000"/>
              </a:gs>
            </a:gsLst>
            <a:lin ang="5400000" scaled="0"/>
          </a:gradFill>
          <a:ln>
            <a:noFill/>
          </a:ln>
          <a:effectLst>
            <a:outerShdw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D0D0D"/>
                </a:solidFill>
                <a:latin typeface="Arial Narrow"/>
                <a:ea typeface="Arial Narrow"/>
                <a:cs typeface="Arial Narrow"/>
                <a:sym typeface="Arial Narrow"/>
              </a:rPr>
              <a:t>Spend $7,800 nest egg on</a:t>
            </a:r>
            <a:br>
              <a:rPr lang="en-US" sz="1800">
                <a:solidFill>
                  <a:srgbClr val="0D0D0D"/>
                </a:solidFill>
                <a:latin typeface="Arial Narrow"/>
                <a:ea typeface="Arial Narrow"/>
                <a:cs typeface="Arial Narrow"/>
                <a:sym typeface="Arial Narrow"/>
              </a:rPr>
            </a:br>
            <a:r>
              <a:rPr lang="en-US" sz="1800">
                <a:solidFill>
                  <a:srgbClr val="0D0D0D"/>
                </a:solidFill>
                <a:latin typeface="Arial Narrow"/>
                <a:ea typeface="Arial Narrow"/>
                <a:cs typeface="Arial Narrow"/>
                <a:sym typeface="Arial Narrow"/>
              </a:rPr>
              <a:t>a car</a:t>
            </a:r>
            <a:endParaRPr/>
          </a:p>
        </p:txBody>
      </p:sp>
      <p:pic>
        <p:nvPicPr>
          <p:cNvPr descr="car2.png" id="102" name="Google Shape;102;p10"/>
          <p:cNvPicPr preferRelativeResize="0"/>
          <p:nvPr/>
        </p:nvPicPr>
        <p:blipFill rotWithShape="1">
          <a:blip r:embed="rId4">
            <a:alphaModFix/>
          </a:blip>
          <a:srcRect b="0" l="0" r="0" t="0"/>
          <a:stretch/>
        </p:blipFill>
        <p:spPr>
          <a:xfrm>
            <a:off x="1747838" y="4659313"/>
            <a:ext cx="1112837" cy="371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1"/>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The Effects of Compound</a:t>
            </a:r>
            <a:br>
              <a:rPr b="0" i="0" lang="en-US" sz="6000" u="none" cap="none" strike="noStrike">
                <a:solidFill>
                  <a:srgbClr val="000000"/>
                </a:solidFill>
                <a:latin typeface="Source Sans Pro"/>
                <a:ea typeface="Source Sans Pro"/>
                <a:cs typeface="Source Sans Pro"/>
                <a:sym typeface="Source Sans Pro"/>
              </a:rPr>
            </a:br>
            <a:r>
              <a:rPr b="0" i="0" lang="en-US" sz="6000" u="none" cap="none" strike="noStrike">
                <a:solidFill>
                  <a:srgbClr val="000000"/>
                </a:solidFill>
                <a:latin typeface="Source Sans Pro"/>
                <a:ea typeface="Source Sans Pro"/>
                <a:cs typeface="Source Sans Pro"/>
                <a:sym typeface="Source Sans Pro"/>
              </a:rPr>
              <a:t>Interest and Time: Plan A</a:t>
            </a:r>
            <a:endParaRPr/>
          </a:p>
        </p:txBody>
      </p:sp>
      <p:pic>
        <p:nvPicPr>
          <p:cNvPr id="109" name="Google Shape;109;p11"/>
          <p:cNvPicPr preferRelativeResize="0"/>
          <p:nvPr/>
        </p:nvPicPr>
        <p:blipFill rotWithShape="1">
          <a:blip r:embed="rId3">
            <a:alphaModFix/>
          </a:blip>
          <a:srcRect b="13251" l="0" r="0" t="0"/>
          <a:stretch/>
        </p:blipFill>
        <p:spPr>
          <a:xfrm>
            <a:off x="303213" y="1612900"/>
            <a:ext cx="3378200" cy="4916488"/>
          </a:xfrm>
          <a:prstGeom prst="rect">
            <a:avLst/>
          </a:prstGeom>
          <a:noFill/>
          <a:ln>
            <a:noFill/>
          </a:ln>
        </p:spPr>
      </p:pic>
      <p:pic>
        <p:nvPicPr>
          <p:cNvPr id="110" name="Google Shape;110;p11"/>
          <p:cNvPicPr preferRelativeResize="0"/>
          <p:nvPr/>
        </p:nvPicPr>
        <p:blipFill rotWithShape="1">
          <a:blip r:embed="rId4">
            <a:alphaModFix/>
          </a:blip>
          <a:srcRect b="49519" l="0" r="0" t="0"/>
          <a:stretch/>
        </p:blipFill>
        <p:spPr>
          <a:xfrm>
            <a:off x="3700463" y="1608138"/>
            <a:ext cx="3419475" cy="4911725"/>
          </a:xfrm>
          <a:prstGeom prst="rect">
            <a:avLst/>
          </a:prstGeom>
          <a:noFill/>
          <a:ln>
            <a:noFill/>
          </a:ln>
        </p:spPr>
      </p:pic>
      <p:sp>
        <p:nvSpPr>
          <p:cNvPr id="111" name="Google Shape;111;p11"/>
          <p:cNvSpPr txBox="1"/>
          <p:nvPr/>
        </p:nvSpPr>
        <p:spPr>
          <a:xfrm rot="-986329">
            <a:off x="831850" y="3387725"/>
            <a:ext cx="5473700" cy="1323975"/>
          </a:xfrm>
          <a:prstGeom prst="rect">
            <a:avLst/>
          </a:prstGeom>
          <a:noFill/>
          <a:ln>
            <a:noFill/>
          </a:ln>
          <a:effectLst>
            <a:outerShdw rotWithShape="0" algn="tl" dir="2700000" dist="38100">
              <a:srgbClr val="808080">
                <a:alpha val="39607"/>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0">
                <a:solidFill>
                  <a:srgbClr val="C00000"/>
                </a:solidFill>
                <a:latin typeface="Source Sans Pro"/>
                <a:ea typeface="Source Sans Pro"/>
                <a:cs typeface="Source Sans Pro"/>
                <a:sym typeface="Source Sans Pro"/>
              </a:rPr>
              <a:t>$1,047,608</a:t>
            </a:r>
            <a:endParaRPr/>
          </a:p>
        </p:txBody>
      </p:sp>
      <p:sp>
        <p:nvSpPr>
          <p:cNvPr id="112" name="Google Shape;112;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787863"/>
                </a:solidFill>
                <a:latin typeface="Source Sans Pro"/>
                <a:ea typeface="Source Sans Pro"/>
                <a:cs typeface="Source Sans Pro"/>
                <a:sym typeface="Source Sans Pro"/>
              </a:rPr>
              <a:t>‹#›</a:t>
            </a:fld>
            <a:endParaRPr sz="1200">
              <a:solidFill>
                <a:srgbClr val="787863"/>
              </a:solidFill>
              <a:latin typeface="Source Sans Pro"/>
              <a:ea typeface="Source Sans Pro"/>
              <a:cs typeface="Source Sans Pro"/>
              <a:sym typeface="Source Sans Pro"/>
            </a:endParaRPr>
          </a:p>
        </p:txBody>
      </p:sp>
      <p:sp>
        <p:nvSpPr>
          <p:cNvPr id="113" name="Google Shape;113;p11"/>
          <p:cNvSpPr txBox="1"/>
          <p:nvPr/>
        </p:nvSpPr>
        <p:spPr>
          <a:xfrm>
            <a:off x="7113588" y="1703388"/>
            <a:ext cx="1852612" cy="12001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404040"/>
                </a:solidFill>
                <a:latin typeface="Source Sans Pro"/>
                <a:ea typeface="Source Sans Pro"/>
                <a:cs typeface="Source Sans Pro"/>
                <a:sym typeface="Source Sans Pro"/>
              </a:rPr>
              <a:t>(Growth rate of 10%)</a:t>
            </a:r>
            <a:endParaRPr/>
          </a:p>
          <a:p>
            <a:pPr indent="0" lvl="0" marL="0" marR="0" rtl="0" algn="l">
              <a:spcBef>
                <a:spcPts val="0"/>
              </a:spcBef>
              <a:spcAft>
                <a:spcPts val="0"/>
              </a:spcAft>
              <a:buNone/>
            </a:pPr>
            <a:r>
              <a:t/>
            </a:r>
            <a:endParaRPr sz="2400">
              <a:solidFill>
                <a:srgbClr val="262626"/>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2"/>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The Effects of Compound</a:t>
            </a:r>
            <a:br>
              <a:rPr b="0" i="0" lang="en-US" sz="6000" u="none" cap="none" strike="noStrike">
                <a:solidFill>
                  <a:srgbClr val="000000"/>
                </a:solidFill>
                <a:latin typeface="Source Sans Pro"/>
                <a:ea typeface="Source Sans Pro"/>
                <a:cs typeface="Source Sans Pro"/>
                <a:sym typeface="Source Sans Pro"/>
              </a:rPr>
            </a:br>
            <a:r>
              <a:rPr b="0" i="0" lang="en-US" sz="6000" u="none" cap="none" strike="noStrike">
                <a:solidFill>
                  <a:srgbClr val="000000"/>
                </a:solidFill>
                <a:latin typeface="Source Sans Pro"/>
                <a:ea typeface="Source Sans Pro"/>
                <a:cs typeface="Source Sans Pro"/>
                <a:sym typeface="Source Sans Pro"/>
              </a:rPr>
              <a:t>Interest and Time: Plan B</a:t>
            </a:r>
            <a:endParaRPr/>
          </a:p>
        </p:txBody>
      </p:sp>
      <p:pic>
        <p:nvPicPr>
          <p:cNvPr id="120" name="Google Shape;120;p12"/>
          <p:cNvPicPr preferRelativeResize="0"/>
          <p:nvPr/>
        </p:nvPicPr>
        <p:blipFill rotWithShape="1">
          <a:blip r:embed="rId3">
            <a:alphaModFix/>
          </a:blip>
          <a:srcRect b="13251" l="0" r="0" t="0"/>
          <a:stretch/>
        </p:blipFill>
        <p:spPr>
          <a:xfrm>
            <a:off x="295275" y="1639888"/>
            <a:ext cx="3376613" cy="4911725"/>
          </a:xfrm>
          <a:prstGeom prst="rect">
            <a:avLst/>
          </a:prstGeom>
          <a:noFill/>
          <a:ln>
            <a:noFill/>
          </a:ln>
        </p:spPr>
      </p:pic>
      <p:pic>
        <p:nvPicPr>
          <p:cNvPr id="121" name="Google Shape;121;p12"/>
          <p:cNvPicPr preferRelativeResize="0"/>
          <p:nvPr/>
        </p:nvPicPr>
        <p:blipFill rotWithShape="1">
          <a:blip r:embed="rId4">
            <a:alphaModFix/>
          </a:blip>
          <a:srcRect b="13251" l="0" r="0" t="0"/>
          <a:stretch/>
        </p:blipFill>
        <p:spPr>
          <a:xfrm>
            <a:off x="3716338" y="1651000"/>
            <a:ext cx="3371850" cy="4902200"/>
          </a:xfrm>
          <a:prstGeom prst="rect">
            <a:avLst/>
          </a:prstGeom>
          <a:noFill/>
          <a:ln>
            <a:noFill/>
          </a:ln>
        </p:spPr>
      </p:pic>
      <p:sp>
        <p:nvSpPr>
          <p:cNvPr id="122" name="Google Shape;122;p12"/>
          <p:cNvSpPr txBox="1"/>
          <p:nvPr/>
        </p:nvSpPr>
        <p:spPr>
          <a:xfrm rot="-986329">
            <a:off x="1497013" y="3228975"/>
            <a:ext cx="4972050" cy="1323975"/>
          </a:xfrm>
          <a:prstGeom prst="rect">
            <a:avLst/>
          </a:prstGeom>
          <a:noFill/>
          <a:ln>
            <a:noFill/>
          </a:ln>
          <a:effectLst>
            <a:outerShdw rotWithShape="0" algn="tl" dir="2700000" dist="38100">
              <a:srgbClr val="808080">
                <a:alpha val="39607"/>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0">
                <a:solidFill>
                  <a:srgbClr val="C00000"/>
                </a:solidFill>
                <a:latin typeface="Source Sans Pro"/>
                <a:ea typeface="Source Sans Pro"/>
                <a:cs typeface="Source Sans Pro"/>
                <a:sym typeface="Source Sans Pro"/>
              </a:rPr>
              <a:t>$403,898</a:t>
            </a:r>
            <a:endParaRPr/>
          </a:p>
        </p:txBody>
      </p:sp>
      <p:sp>
        <p:nvSpPr>
          <p:cNvPr id="123" name="Google Shape;12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787863"/>
                </a:solidFill>
                <a:latin typeface="Source Sans Pro"/>
                <a:ea typeface="Source Sans Pro"/>
                <a:cs typeface="Source Sans Pro"/>
                <a:sym typeface="Source Sans Pro"/>
              </a:rPr>
              <a:t>‹#›</a:t>
            </a:fld>
            <a:endParaRPr sz="1200">
              <a:solidFill>
                <a:srgbClr val="787863"/>
              </a:solidFill>
              <a:latin typeface="Source Sans Pro"/>
              <a:ea typeface="Source Sans Pro"/>
              <a:cs typeface="Source Sans Pro"/>
              <a:sym typeface="Source Sans Pro"/>
            </a:endParaRPr>
          </a:p>
        </p:txBody>
      </p:sp>
      <p:sp>
        <p:nvSpPr>
          <p:cNvPr id="124" name="Google Shape;124;p12"/>
          <p:cNvSpPr txBox="1"/>
          <p:nvPr/>
        </p:nvSpPr>
        <p:spPr>
          <a:xfrm>
            <a:off x="7113588" y="1703388"/>
            <a:ext cx="1852612" cy="12001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404040"/>
                </a:solidFill>
                <a:latin typeface="Source Sans Pro"/>
                <a:ea typeface="Source Sans Pro"/>
                <a:cs typeface="Source Sans Pro"/>
                <a:sym typeface="Source Sans Pro"/>
              </a:rPr>
              <a:t>(Growth rate of 10%)</a:t>
            </a:r>
            <a:endParaRPr/>
          </a:p>
          <a:p>
            <a:pPr indent="0" lvl="0" marL="0" marR="0" rtl="0" algn="l">
              <a:spcBef>
                <a:spcPts val="0"/>
              </a:spcBef>
              <a:spcAft>
                <a:spcPts val="0"/>
              </a:spcAft>
              <a:buNone/>
            </a:pPr>
            <a:r>
              <a:t/>
            </a:r>
            <a:endParaRPr sz="2400">
              <a:solidFill>
                <a:srgbClr val="262626"/>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13"/>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11111"/>
              </a:lnSpc>
              <a:spcBef>
                <a:spcPts val="0"/>
              </a:spcBef>
              <a:spcAft>
                <a:spcPts val="0"/>
              </a:spcAft>
              <a:buNone/>
            </a:pPr>
            <a:r>
              <a:rPr b="0" i="0" lang="en-US" sz="5400" u="none" cap="none" strike="noStrike">
                <a:solidFill>
                  <a:schemeClr val="dk1"/>
                </a:solidFill>
                <a:latin typeface="Source Sans Pro"/>
                <a:ea typeface="Source Sans Pro"/>
                <a:cs typeface="Source Sans Pro"/>
                <a:sym typeface="Source Sans Pro"/>
              </a:rPr>
              <a:t>The Financial Planning Pyramid</a:t>
            </a:r>
            <a:br>
              <a:rPr b="0" i="0" lang="en-US" sz="5400" u="none" cap="none" strike="noStrike">
                <a:solidFill>
                  <a:schemeClr val="dk1"/>
                </a:solidFill>
                <a:latin typeface="Source Sans Pro"/>
                <a:ea typeface="Source Sans Pro"/>
                <a:cs typeface="Source Sans Pro"/>
                <a:sym typeface="Source Sans Pro"/>
              </a:rPr>
            </a:br>
            <a:br>
              <a:rPr b="0" i="0" lang="en-US" sz="5400" u="none" cap="none" strike="noStrike">
                <a:solidFill>
                  <a:schemeClr val="dk1"/>
                </a:solidFill>
                <a:latin typeface="Source Sans Pro"/>
                <a:ea typeface="Source Sans Pro"/>
                <a:cs typeface="Source Sans Pro"/>
                <a:sym typeface="Source Sans Pro"/>
              </a:rPr>
            </a:br>
            <a:br>
              <a:rPr b="0" i="0" lang="en-US" sz="5400" u="none" cap="none" strike="noStrike">
                <a:solidFill>
                  <a:schemeClr val="dk1"/>
                </a:solidFill>
                <a:latin typeface="Source Sans Pro"/>
                <a:ea typeface="Source Sans Pro"/>
                <a:cs typeface="Source Sans Pro"/>
                <a:sym typeface="Source Sans Pro"/>
              </a:rPr>
            </a:br>
            <a:br>
              <a:rPr b="0" i="0" lang="en-US" sz="3200" u="none" cap="none" strike="noStrike">
                <a:solidFill>
                  <a:schemeClr val="dk1"/>
                </a:solidFill>
                <a:latin typeface="Source Sans Pro"/>
                <a:ea typeface="Source Sans Pro"/>
                <a:cs typeface="Source Sans Pro"/>
                <a:sym typeface="Source Sans Pro"/>
              </a:rPr>
            </a:br>
            <a:endParaRPr b="0" i="0" sz="3200" u="none" cap="none" strike="noStrike">
              <a:solidFill>
                <a:schemeClr val="dk1"/>
              </a:solidFill>
              <a:latin typeface="Source Sans Pro"/>
              <a:ea typeface="Source Sans Pro"/>
              <a:cs typeface="Source Sans Pro"/>
              <a:sym typeface="Source Sans Pro"/>
            </a:endParaRPr>
          </a:p>
        </p:txBody>
      </p:sp>
      <p:sp>
        <p:nvSpPr>
          <p:cNvPr id="131" name="Google Shape;131;p13"/>
          <p:cNvSpPr txBox="1"/>
          <p:nvPr>
            <p:ph idx="1" type="body"/>
          </p:nvPr>
        </p:nvSpPr>
        <p:spPr>
          <a:xfrm>
            <a:off x="384175" y="1719263"/>
            <a:ext cx="8375650" cy="4400550"/>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rgbClr val="5A1705"/>
              </a:buClr>
              <a:buSzPts val="2400"/>
              <a:buFont typeface="Noto Sans Symbols"/>
              <a:buNone/>
            </a:pPr>
            <a:r>
              <a:rPr b="0" i="0" lang="en-US" sz="3200" u="none" cap="none" strike="noStrike">
                <a:solidFill>
                  <a:schemeClr val="dk1"/>
                </a:solidFill>
                <a:latin typeface="Source Sans Pro"/>
                <a:ea typeface="Source Sans Pro"/>
                <a:cs typeface="Source Sans Pro"/>
                <a:sym typeface="Source Sans Pro"/>
              </a:rPr>
              <a:t>Factors to consider</a:t>
            </a:r>
            <a:endParaRPr/>
          </a:p>
          <a:p>
            <a:pPr indent="-438150" lvl="0" marL="438150" marR="0" rtl="0" algn="l">
              <a:lnSpc>
                <a:spcPct val="118750"/>
              </a:lnSpc>
              <a:spcBef>
                <a:spcPts val="12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Safety</a:t>
            </a:r>
            <a:endParaRPr/>
          </a:p>
          <a:p>
            <a:pPr indent="-438150" lvl="0" marL="438150" marR="0" rtl="0" algn="l">
              <a:lnSpc>
                <a:spcPct val="118750"/>
              </a:lnSpc>
              <a:spcBef>
                <a:spcPts val="12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 Liquidity</a:t>
            </a:r>
            <a:endParaRPr/>
          </a:p>
          <a:p>
            <a:pPr indent="-438150" lvl="0" marL="438150" marR="0" rtl="0" algn="l">
              <a:lnSpc>
                <a:spcPct val="118750"/>
              </a:lnSpc>
              <a:spcBef>
                <a:spcPts val="12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 Yield</a:t>
            </a:r>
            <a:endParaRPr/>
          </a:p>
          <a:p>
            <a:pPr indent="-285750" lvl="0" marL="438150" marR="0" rtl="0" algn="l">
              <a:lnSpc>
                <a:spcPct val="118750"/>
              </a:lnSpc>
              <a:spcBef>
                <a:spcPts val="1200"/>
              </a:spcBef>
              <a:spcAft>
                <a:spcPts val="0"/>
              </a:spcAft>
              <a:buClr>
                <a:srgbClr val="5A1705"/>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p:txBody>
      </p:sp>
      <p:sp>
        <p:nvSpPr>
          <p:cNvPr id="132" name="Google Shape;132;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787863"/>
                </a:solidFill>
                <a:latin typeface="Source Sans Pro"/>
                <a:ea typeface="Source Sans Pro"/>
                <a:cs typeface="Source Sans Pro"/>
                <a:sym typeface="Source Sans Pro"/>
              </a:rPr>
              <a:t>‹#›</a:t>
            </a:fld>
            <a:endParaRPr sz="1200">
              <a:solidFill>
                <a:srgbClr val="787863"/>
              </a:solidFill>
              <a:latin typeface="Source Sans Pro"/>
              <a:ea typeface="Source Sans Pro"/>
              <a:cs typeface="Source Sans Pro"/>
              <a:sym typeface="Source Sans Pro"/>
            </a:endParaRPr>
          </a:p>
        </p:txBody>
      </p:sp>
      <p:cxnSp>
        <p:nvCxnSpPr>
          <p:cNvPr id="133" name="Google Shape;133;p13"/>
          <p:cNvCxnSpPr/>
          <p:nvPr/>
        </p:nvCxnSpPr>
        <p:spPr>
          <a:xfrm rot="5400000">
            <a:off x="2590800" y="5124450"/>
            <a:ext cx="717550" cy="450850"/>
          </a:xfrm>
          <a:prstGeom prst="straightConnector1">
            <a:avLst/>
          </a:prstGeom>
          <a:noFill/>
          <a:ln cap="flat" cmpd="sng" w="19050">
            <a:solidFill>
              <a:srgbClr val="000000"/>
            </a:solidFill>
            <a:prstDash val="solid"/>
            <a:round/>
            <a:headEnd len="sm" w="sm" type="none"/>
            <a:tailEnd len="sm" w="sm" type="none"/>
          </a:ln>
        </p:spPr>
      </p:cxnSp>
      <p:cxnSp>
        <p:nvCxnSpPr>
          <p:cNvPr id="134" name="Google Shape;134;p13"/>
          <p:cNvCxnSpPr/>
          <p:nvPr/>
        </p:nvCxnSpPr>
        <p:spPr>
          <a:xfrm>
            <a:off x="4184650" y="3429000"/>
            <a:ext cx="1905000" cy="1588"/>
          </a:xfrm>
          <a:prstGeom prst="straightConnector1">
            <a:avLst/>
          </a:prstGeom>
          <a:noFill/>
          <a:ln cap="flat" cmpd="sng" w="19050">
            <a:solidFill>
              <a:srgbClr val="000000"/>
            </a:solidFill>
            <a:prstDash val="solid"/>
            <a:round/>
            <a:headEnd len="sm" w="sm" type="none"/>
            <a:tailEnd len="sm" w="sm" type="none"/>
          </a:ln>
        </p:spPr>
      </p:cxnSp>
      <p:grpSp>
        <p:nvGrpSpPr>
          <p:cNvPr id="135" name="Google Shape;135;p13"/>
          <p:cNvGrpSpPr/>
          <p:nvPr/>
        </p:nvGrpSpPr>
        <p:grpSpPr>
          <a:xfrm>
            <a:off x="958850" y="1666875"/>
            <a:ext cx="7926388" cy="4713288"/>
            <a:chOff x="958215" y="1666240"/>
            <a:chExt cx="7926388" cy="4713288"/>
          </a:xfrm>
        </p:grpSpPr>
        <p:sp>
          <p:nvSpPr>
            <p:cNvPr id="136" name="Google Shape;136;p13"/>
            <p:cNvSpPr/>
            <p:nvPr/>
          </p:nvSpPr>
          <p:spPr>
            <a:xfrm>
              <a:off x="2877503" y="1767205"/>
              <a:ext cx="2908300" cy="3157538"/>
            </a:xfrm>
            <a:custGeom>
              <a:rect b="b" l="l" r="r" t="t"/>
              <a:pathLst>
                <a:path extrusionOk="0" h="2106" w="1930">
                  <a:moveTo>
                    <a:pt x="1904" y="0"/>
                  </a:moveTo>
                  <a:lnTo>
                    <a:pt x="1930" y="0"/>
                  </a:lnTo>
                  <a:lnTo>
                    <a:pt x="685" y="2106"/>
                  </a:lnTo>
                  <a:lnTo>
                    <a:pt x="0" y="2106"/>
                  </a:lnTo>
                  <a:lnTo>
                    <a:pt x="1904" y="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37" name="Google Shape;137;p13"/>
            <p:cNvGrpSpPr/>
            <p:nvPr/>
          </p:nvGrpSpPr>
          <p:grpSpPr>
            <a:xfrm>
              <a:off x="958215" y="1666240"/>
              <a:ext cx="7926388" cy="4713288"/>
              <a:chOff x="257175" y="1803400"/>
              <a:chExt cx="7926388" cy="4713288"/>
            </a:xfrm>
          </p:grpSpPr>
          <p:sp>
            <p:nvSpPr>
              <p:cNvPr id="138" name="Google Shape;138;p13"/>
              <p:cNvSpPr/>
              <p:nvPr/>
            </p:nvSpPr>
            <p:spPr>
              <a:xfrm>
                <a:off x="257175" y="5738813"/>
                <a:ext cx="2332038" cy="777875"/>
              </a:xfrm>
              <a:custGeom>
                <a:rect b="b" l="l" r="r" t="t"/>
                <a:pathLst>
                  <a:path extrusionOk="0" h="519" w="1548">
                    <a:moveTo>
                      <a:pt x="529" y="0"/>
                    </a:moveTo>
                    <a:lnTo>
                      <a:pt x="1548" y="0"/>
                    </a:lnTo>
                    <a:lnTo>
                      <a:pt x="1238" y="519"/>
                    </a:lnTo>
                    <a:lnTo>
                      <a:pt x="1185" y="519"/>
                    </a:lnTo>
                    <a:lnTo>
                      <a:pt x="1046" y="519"/>
                    </a:lnTo>
                    <a:lnTo>
                      <a:pt x="846" y="519"/>
                    </a:lnTo>
                    <a:lnTo>
                      <a:pt x="620" y="519"/>
                    </a:lnTo>
                    <a:lnTo>
                      <a:pt x="392" y="519"/>
                    </a:lnTo>
                    <a:lnTo>
                      <a:pt x="195" y="519"/>
                    </a:lnTo>
                    <a:lnTo>
                      <a:pt x="53" y="519"/>
                    </a:lnTo>
                    <a:lnTo>
                      <a:pt x="0" y="519"/>
                    </a:lnTo>
                    <a:lnTo>
                      <a:pt x="529" y="0"/>
                    </a:lnTo>
                    <a:close/>
                  </a:path>
                </a:pathLst>
              </a:custGeom>
              <a:solidFill>
                <a:schemeClr val="accent5"/>
              </a:solidFill>
              <a:ln cap="flat" cmpd="sng" w="190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9" name="Google Shape;139;p13"/>
              <p:cNvSpPr/>
              <p:nvPr/>
            </p:nvSpPr>
            <p:spPr>
              <a:xfrm>
                <a:off x="2100263" y="1817688"/>
                <a:ext cx="6083300" cy="4694237"/>
              </a:xfrm>
              <a:custGeom>
                <a:rect b="b" l="l" r="r" t="t"/>
                <a:pathLst>
                  <a:path extrusionOk="0" h="3132" w="4037">
                    <a:moveTo>
                      <a:pt x="0" y="3132"/>
                    </a:moveTo>
                    <a:lnTo>
                      <a:pt x="295" y="2620"/>
                    </a:lnTo>
                    <a:lnTo>
                      <a:pt x="382" y="2620"/>
                    </a:lnTo>
                    <a:lnTo>
                      <a:pt x="692" y="2106"/>
                    </a:lnTo>
                    <a:lnTo>
                      <a:pt x="762" y="2106"/>
                    </a:lnTo>
                    <a:lnTo>
                      <a:pt x="2016" y="0"/>
                    </a:lnTo>
                    <a:lnTo>
                      <a:pt x="3283" y="2106"/>
                    </a:lnTo>
                    <a:lnTo>
                      <a:pt x="3350" y="2106"/>
                    </a:lnTo>
                    <a:lnTo>
                      <a:pt x="3650" y="2620"/>
                    </a:lnTo>
                    <a:lnTo>
                      <a:pt x="3727" y="2620"/>
                    </a:lnTo>
                    <a:lnTo>
                      <a:pt x="4037" y="3132"/>
                    </a:lnTo>
                    <a:lnTo>
                      <a:pt x="0" y="3132"/>
                    </a:lnTo>
                    <a:close/>
                  </a:path>
                </a:pathLst>
              </a:custGeom>
              <a:solidFill>
                <a:srgbClr val="9EB060"/>
              </a:solidFill>
              <a:ln cap="flat" cmpd="sng" w="190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0" name="Google Shape;140;p13"/>
              <p:cNvSpPr/>
              <p:nvPr/>
            </p:nvSpPr>
            <p:spPr>
              <a:xfrm>
                <a:off x="1373188" y="4979988"/>
                <a:ext cx="1820862" cy="766762"/>
              </a:xfrm>
              <a:custGeom>
                <a:rect b="b" l="l" r="r" t="t"/>
                <a:pathLst>
                  <a:path extrusionOk="0" h="512" w="1209">
                    <a:moveTo>
                      <a:pt x="444" y="0"/>
                    </a:moveTo>
                    <a:lnTo>
                      <a:pt x="1209" y="0"/>
                    </a:lnTo>
                    <a:lnTo>
                      <a:pt x="884" y="512"/>
                    </a:lnTo>
                    <a:lnTo>
                      <a:pt x="848" y="512"/>
                    </a:lnTo>
                    <a:lnTo>
                      <a:pt x="747" y="512"/>
                    </a:lnTo>
                    <a:lnTo>
                      <a:pt x="605" y="512"/>
                    </a:lnTo>
                    <a:lnTo>
                      <a:pt x="442" y="512"/>
                    </a:lnTo>
                    <a:lnTo>
                      <a:pt x="279" y="512"/>
                    </a:lnTo>
                    <a:lnTo>
                      <a:pt x="137" y="512"/>
                    </a:lnTo>
                    <a:lnTo>
                      <a:pt x="38" y="512"/>
                    </a:lnTo>
                    <a:lnTo>
                      <a:pt x="0" y="512"/>
                    </a:lnTo>
                    <a:lnTo>
                      <a:pt x="444"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1" name="Google Shape;141;p13"/>
              <p:cNvSpPr txBox="1"/>
              <p:nvPr/>
            </p:nvSpPr>
            <p:spPr>
              <a:xfrm>
                <a:off x="4456113" y="2606675"/>
                <a:ext cx="1517650" cy="7381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Options, Commodities, etc.</a:t>
                </a:r>
                <a:endParaRPr/>
              </a:p>
            </p:txBody>
          </p:sp>
          <p:sp>
            <p:nvSpPr>
              <p:cNvPr id="142" name="Google Shape;142;p13"/>
              <p:cNvSpPr txBox="1"/>
              <p:nvPr/>
            </p:nvSpPr>
            <p:spPr>
              <a:xfrm>
                <a:off x="4381500" y="5865813"/>
                <a:ext cx="1517650" cy="523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FFFFFF"/>
                    </a:solidFill>
                    <a:latin typeface="Century Gothic"/>
                    <a:ea typeface="Century Gothic"/>
                    <a:cs typeface="Century Gothic"/>
                    <a:sym typeface="Century Gothic"/>
                  </a:rPr>
                  <a:t>Controlled Spending</a:t>
                </a:r>
                <a:endParaRPr/>
              </a:p>
            </p:txBody>
          </p:sp>
          <p:sp>
            <p:nvSpPr>
              <p:cNvPr id="143" name="Google Shape;143;p13"/>
              <p:cNvSpPr txBox="1"/>
              <p:nvPr/>
            </p:nvSpPr>
            <p:spPr>
              <a:xfrm>
                <a:off x="2601913" y="5884863"/>
                <a:ext cx="1517650" cy="523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FFFFFF"/>
                    </a:solidFill>
                    <a:latin typeface="Century Gothic"/>
                    <a:ea typeface="Century Gothic"/>
                    <a:cs typeface="Century Gothic"/>
                    <a:sym typeface="Century Gothic"/>
                  </a:rPr>
                  <a:t>Adequate</a:t>
                </a:r>
                <a:endParaRPr/>
              </a:p>
              <a:p>
                <a:pPr indent="0" lvl="0" marL="0" marR="0" rtl="0" algn="ctr">
                  <a:spcBef>
                    <a:spcPts val="0"/>
                  </a:spcBef>
                  <a:spcAft>
                    <a:spcPts val="0"/>
                  </a:spcAft>
                  <a:buNone/>
                </a:pPr>
                <a:r>
                  <a:rPr b="1" lang="en-US" sz="1400">
                    <a:solidFill>
                      <a:srgbClr val="FFFFFF"/>
                    </a:solidFill>
                    <a:latin typeface="Century Gothic"/>
                    <a:ea typeface="Century Gothic"/>
                    <a:cs typeface="Century Gothic"/>
                    <a:sym typeface="Century Gothic"/>
                  </a:rPr>
                  <a:t>Income</a:t>
                </a:r>
                <a:endParaRPr/>
              </a:p>
            </p:txBody>
          </p:sp>
          <p:sp>
            <p:nvSpPr>
              <p:cNvPr id="144" name="Google Shape;144;p13"/>
              <p:cNvSpPr txBox="1"/>
              <p:nvPr/>
            </p:nvSpPr>
            <p:spPr>
              <a:xfrm>
                <a:off x="6203950" y="5888038"/>
                <a:ext cx="1517650" cy="523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FFFFFF"/>
                    </a:solidFill>
                    <a:latin typeface="Century Gothic"/>
                    <a:ea typeface="Century Gothic"/>
                    <a:cs typeface="Century Gothic"/>
                    <a:sym typeface="Century Gothic"/>
                  </a:rPr>
                  <a:t>Adequate </a:t>
                </a:r>
                <a:endParaRPr/>
              </a:p>
              <a:p>
                <a:pPr indent="0" lvl="0" marL="0" marR="0" rtl="0" algn="ctr">
                  <a:spcBef>
                    <a:spcPts val="0"/>
                  </a:spcBef>
                  <a:spcAft>
                    <a:spcPts val="0"/>
                  </a:spcAft>
                  <a:buNone/>
                </a:pPr>
                <a:r>
                  <a:rPr b="1" lang="en-US" sz="1400">
                    <a:solidFill>
                      <a:srgbClr val="FFFFFF"/>
                    </a:solidFill>
                    <a:latin typeface="Century Gothic"/>
                    <a:ea typeface="Century Gothic"/>
                    <a:cs typeface="Century Gothic"/>
                    <a:sym typeface="Century Gothic"/>
                  </a:rPr>
                  <a:t>Insurance</a:t>
                </a:r>
                <a:endParaRPr/>
              </a:p>
            </p:txBody>
          </p:sp>
          <p:sp>
            <p:nvSpPr>
              <p:cNvPr id="145" name="Google Shape;145;p13"/>
              <p:cNvSpPr txBox="1"/>
              <p:nvPr/>
            </p:nvSpPr>
            <p:spPr>
              <a:xfrm>
                <a:off x="5813425" y="5121275"/>
                <a:ext cx="1517650" cy="523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FFFFFF"/>
                    </a:solidFill>
                    <a:latin typeface="Arial"/>
                    <a:ea typeface="Arial"/>
                    <a:cs typeface="Arial"/>
                    <a:sym typeface="Arial"/>
                  </a:rPr>
                  <a:t>Goal-</a:t>
                </a:r>
                <a:endParaRPr/>
              </a:p>
              <a:p>
                <a:pPr indent="0" lvl="0" marL="0" marR="0" rtl="0" algn="ctr">
                  <a:spcBef>
                    <a:spcPts val="0"/>
                  </a:spcBef>
                  <a:spcAft>
                    <a:spcPts val="0"/>
                  </a:spcAft>
                  <a:buNone/>
                </a:pPr>
                <a:r>
                  <a:rPr b="1" lang="en-US" sz="1400">
                    <a:solidFill>
                      <a:srgbClr val="FFFFFF"/>
                    </a:solidFill>
                    <a:latin typeface="Arial"/>
                    <a:ea typeface="Arial"/>
                    <a:cs typeface="Arial"/>
                    <a:sym typeface="Arial"/>
                  </a:rPr>
                  <a:t>Getter</a:t>
                </a:r>
                <a:endParaRPr sz="1400">
                  <a:solidFill>
                    <a:srgbClr val="FFFFFF"/>
                  </a:solidFill>
                  <a:latin typeface="Arial"/>
                  <a:ea typeface="Arial"/>
                  <a:cs typeface="Arial"/>
                  <a:sym typeface="Arial"/>
                </a:endParaRPr>
              </a:p>
            </p:txBody>
          </p:sp>
          <p:sp>
            <p:nvSpPr>
              <p:cNvPr id="146" name="Google Shape;146;p13"/>
              <p:cNvSpPr txBox="1"/>
              <p:nvPr/>
            </p:nvSpPr>
            <p:spPr>
              <a:xfrm>
                <a:off x="4389438" y="5200650"/>
                <a:ext cx="1517650" cy="304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FFFFFF"/>
                    </a:solidFill>
                    <a:latin typeface="Arial"/>
                    <a:ea typeface="Arial"/>
                    <a:cs typeface="Arial"/>
                    <a:sym typeface="Arial"/>
                  </a:rPr>
                  <a:t>Emergency</a:t>
                </a:r>
                <a:endParaRPr sz="1400">
                  <a:solidFill>
                    <a:srgbClr val="FFFFFF"/>
                  </a:solidFill>
                  <a:latin typeface="Arial"/>
                  <a:ea typeface="Arial"/>
                  <a:cs typeface="Arial"/>
                  <a:sym typeface="Arial"/>
                </a:endParaRPr>
              </a:p>
            </p:txBody>
          </p:sp>
          <p:sp>
            <p:nvSpPr>
              <p:cNvPr id="147" name="Google Shape;147;p13"/>
              <p:cNvSpPr txBox="1"/>
              <p:nvPr/>
            </p:nvSpPr>
            <p:spPr>
              <a:xfrm>
                <a:off x="2965450" y="5216525"/>
                <a:ext cx="1517650" cy="304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FFFFFF"/>
                    </a:solidFill>
                    <a:latin typeface="Arial"/>
                    <a:ea typeface="Arial"/>
                    <a:cs typeface="Arial"/>
                    <a:sym typeface="Arial"/>
                  </a:rPr>
                  <a:t>Reserve</a:t>
                </a:r>
                <a:endParaRPr sz="1400">
                  <a:solidFill>
                    <a:srgbClr val="FFFFFF"/>
                  </a:solidFill>
                  <a:latin typeface="Arial"/>
                  <a:ea typeface="Arial"/>
                  <a:cs typeface="Arial"/>
                  <a:sym typeface="Arial"/>
                </a:endParaRPr>
              </a:p>
            </p:txBody>
          </p:sp>
          <p:sp>
            <p:nvSpPr>
              <p:cNvPr id="148" name="Google Shape;148;p13"/>
              <p:cNvSpPr txBox="1"/>
              <p:nvPr/>
            </p:nvSpPr>
            <p:spPr>
              <a:xfrm>
                <a:off x="1628775" y="5097463"/>
                <a:ext cx="1517650" cy="523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SAVINGS</a:t>
                </a:r>
                <a:endParaRPr/>
              </a:p>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LEVEL</a:t>
                </a:r>
                <a:endParaRPr/>
              </a:p>
            </p:txBody>
          </p:sp>
          <p:sp>
            <p:nvSpPr>
              <p:cNvPr id="149" name="Google Shape;149;p13"/>
              <p:cNvSpPr txBox="1"/>
              <p:nvPr/>
            </p:nvSpPr>
            <p:spPr>
              <a:xfrm>
                <a:off x="863600" y="5870575"/>
                <a:ext cx="1517650" cy="523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MANAGEMENT</a:t>
                </a:r>
                <a:endParaRPr/>
              </a:p>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LEVEL</a:t>
                </a:r>
                <a:endParaRPr/>
              </a:p>
            </p:txBody>
          </p:sp>
          <p:sp>
            <p:nvSpPr>
              <p:cNvPr id="150" name="Google Shape;150;p13"/>
              <p:cNvSpPr txBox="1"/>
              <p:nvPr/>
            </p:nvSpPr>
            <p:spPr>
              <a:xfrm>
                <a:off x="3475038" y="4425950"/>
                <a:ext cx="1235075" cy="304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FFFFFF"/>
                    </a:solidFill>
                    <a:latin typeface="Century Gothic"/>
                    <a:ea typeface="Century Gothic"/>
                    <a:cs typeface="Century Gothic"/>
                    <a:sym typeface="Century Gothic"/>
                  </a:rPr>
                  <a:t>Stocks</a:t>
                </a:r>
                <a:endParaRPr/>
              </a:p>
            </p:txBody>
          </p:sp>
          <p:sp>
            <p:nvSpPr>
              <p:cNvPr id="151" name="Google Shape;151;p13"/>
              <p:cNvSpPr txBox="1"/>
              <p:nvPr/>
            </p:nvSpPr>
            <p:spPr>
              <a:xfrm>
                <a:off x="4548188" y="4427538"/>
                <a:ext cx="1235075" cy="304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FFFFFF"/>
                    </a:solidFill>
                    <a:latin typeface="Century Gothic"/>
                    <a:ea typeface="Century Gothic"/>
                    <a:cs typeface="Century Gothic"/>
                    <a:sym typeface="Century Gothic"/>
                  </a:rPr>
                  <a:t>Bonds</a:t>
                </a:r>
                <a:endParaRPr/>
              </a:p>
            </p:txBody>
          </p:sp>
          <p:sp>
            <p:nvSpPr>
              <p:cNvPr id="152" name="Google Shape;152;p13"/>
              <p:cNvSpPr txBox="1"/>
              <p:nvPr/>
            </p:nvSpPr>
            <p:spPr>
              <a:xfrm>
                <a:off x="5589588" y="4332288"/>
                <a:ext cx="1235075" cy="523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FFFFFF"/>
                    </a:solidFill>
                    <a:latin typeface="Century Gothic"/>
                    <a:ea typeface="Century Gothic"/>
                    <a:cs typeface="Century Gothic"/>
                    <a:sym typeface="Century Gothic"/>
                  </a:rPr>
                  <a:t>Mutual</a:t>
                </a:r>
                <a:endParaRPr/>
              </a:p>
              <a:p>
                <a:pPr indent="0" lvl="0" marL="0" marR="0" rtl="0" algn="ctr">
                  <a:spcBef>
                    <a:spcPts val="0"/>
                  </a:spcBef>
                  <a:spcAft>
                    <a:spcPts val="0"/>
                  </a:spcAft>
                  <a:buNone/>
                </a:pPr>
                <a:r>
                  <a:rPr b="1" lang="en-US" sz="1400">
                    <a:solidFill>
                      <a:srgbClr val="FFFFFF"/>
                    </a:solidFill>
                    <a:latin typeface="Century Gothic"/>
                    <a:ea typeface="Century Gothic"/>
                    <a:cs typeface="Century Gothic"/>
                    <a:sym typeface="Century Gothic"/>
                  </a:rPr>
                  <a:t>Funds</a:t>
                </a:r>
                <a:endParaRPr/>
              </a:p>
            </p:txBody>
          </p:sp>
          <p:sp>
            <p:nvSpPr>
              <p:cNvPr id="153" name="Google Shape;153;p13"/>
              <p:cNvSpPr txBox="1"/>
              <p:nvPr/>
            </p:nvSpPr>
            <p:spPr>
              <a:xfrm>
                <a:off x="3992563" y="3568700"/>
                <a:ext cx="1235075" cy="523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FFFFFF"/>
                    </a:solidFill>
                    <a:latin typeface="Century Gothic"/>
                    <a:ea typeface="Century Gothic"/>
                    <a:cs typeface="Century Gothic"/>
                    <a:sym typeface="Century Gothic"/>
                  </a:rPr>
                  <a:t>Real</a:t>
                </a:r>
                <a:endParaRPr/>
              </a:p>
              <a:p>
                <a:pPr indent="0" lvl="0" marL="0" marR="0" rtl="0" algn="ctr">
                  <a:spcBef>
                    <a:spcPts val="0"/>
                  </a:spcBef>
                  <a:spcAft>
                    <a:spcPts val="0"/>
                  </a:spcAft>
                  <a:buNone/>
                </a:pPr>
                <a:r>
                  <a:rPr b="1" lang="en-US" sz="1400">
                    <a:solidFill>
                      <a:srgbClr val="FFFFFF"/>
                    </a:solidFill>
                    <a:latin typeface="Century Gothic"/>
                    <a:ea typeface="Century Gothic"/>
                    <a:cs typeface="Century Gothic"/>
                    <a:sym typeface="Century Gothic"/>
                  </a:rPr>
                  <a:t>Estate</a:t>
                </a:r>
                <a:endParaRPr/>
              </a:p>
            </p:txBody>
          </p:sp>
          <p:sp>
            <p:nvSpPr>
              <p:cNvPr id="154" name="Google Shape;154;p13"/>
              <p:cNvSpPr txBox="1"/>
              <p:nvPr/>
            </p:nvSpPr>
            <p:spPr>
              <a:xfrm>
                <a:off x="5091113" y="3578225"/>
                <a:ext cx="1235075" cy="523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FFFFFF"/>
                    </a:solidFill>
                    <a:latin typeface="Century Gothic"/>
                    <a:ea typeface="Century Gothic"/>
                    <a:cs typeface="Century Gothic"/>
                    <a:sym typeface="Century Gothic"/>
                  </a:rPr>
                  <a:t>Hard</a:t>
                </a:r>
                <a:endParaRPr/>
              </a:p>
              <a:p>
                <a:pPr indent="0" lvl="0" marL="0" marR="0" rtl="0" algn="ctr">
                  <a:spcBef>
                    <a:spcPts val="0"/>
                  </a:spcBef>
                  <a:spcAft>
                    <a:spcPts val="0"/>
                  </a:spcAft>
                  <a:buNone/>
                </a:pPr>
                <a:r>
                  <a:rPr b="1" lang="en-US" sz="1400">
                    <a:solidFill>
                      <a:srgbClr val="FFFFFF"/>
                    </a:solidFill>
                    <a:latin typeface="Century Gothic"/>
                    <a:ea typeface="Century Gothic"/>
                    <a:cs typeface="Century Gothic"/>
                    <a:sym typeface="Century Gothic"/>
                  </a:rPr>
                  <a:t>Assets</a:t>
                </a:r>
                <a:endParaRPr/>
              </a:p>
            </p:txBody>
          </p:sp>
          <p:sp>
            <p:nvSpPr>
              <p:cNvPr id="155" name="Google Shape;155;p13"/>
              <p:cNvSpPr txBox="1"/>
              <p:nvPr/>
            </p:nvSpPr>
            <p:spPr>
              <a:xfrm rot="-3290777">
                <a:off x="2351088" y="3856038"/>
                <a:ext cx="2298700" cy="304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INVESTMENT LEVELS</a:t>
                </a:r>
                <a:endParaRPr/>
              </a:p>
            </p:txBody>
          </p:sp>
          <p:sp>
            <p:nvSpPr>
              <p:cNvPr id="156" name="Google Shape;156;p13"/>
              <p:cNvSpPr/>
              <p:nvPr/>
            </p:nvSpPr>
            <p:spPr>
              <a:xfrm>
                <a:off x="2266950" y="1803400"/>
                <a:ext cx="4794250" cy="3167063"/>
              </a:xfrm>
              <a:custGeom>
                <a:rect b="b" l="l" r="r" t="t"/>
                <a:pathLst>
                  <a:path extrusionOk="0" h="1995" w="3020">
                    <a:moveTo>
                      <a:pt x="0" y="1990"/>
                    </a:moveTo>
                    <a:lnTo>
                      <a:pt x="3020" y="1995"/>
                    </a:lnTo>
                    <a:lnTo>
                      <a:pt x="1826" y="0"/>
                    </a:lnTo>
                    <a:lnTo>
                      <a:pt x="1803" y="5"/>
                    </a:lnTo>
                    <a:lnTo>
                      <a:pt x="0" y="1990"/>
                    </a:lnTo>
                    <a:close/>
                  </a:path>
                </a:pathLst>
              </a:custGeom>
              <a:noFill/>
              <a:ln cap="flat" cmpd="sng" w="57150">
                <a:solidFill>
                  <a:srgbClr val="7E291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7" name="Google Shape;157;p13"/>
              <p:cNvSpPr/>
              <p:nvPr/>
            </p:nvSpPr>
            <p:spPr>
              <a:xfrm>
                <a:off x="1335088" y="4968875"/>
                <a:ext cx="6272212" cy="769938"/>
              </a:xfrm>
              <a:custGeom>
                <a:rect b="b" l="l" r="r" t="t"/>
                <a:pathLst>
                  <a:path extrusionOk="0" h="770021" w="6472990">
                    <a:moveTo>
                      <a:pt x="0" y="770021"/>
                    </a:moveTo>
                    <a:lnTo>
                      <a:pt x="697831" y="0"/>
                    </a:lnTo>
                    <a:lnTo>
                      <a:pt x="6023810" y="8021"/>
                    </a:lnTo>
                    <a:lnTo>
                      <a:pt x="6472990" y="762000"/>
                    </a:lnTo>
                    <a:lnTo>
                      <a:pt x="5991725" y="762000"/>
                    </a:lnTo>
                    <a:lnTo>
                      <a:pt x="0" y="770021"/>
                    </a:lnTo>
                    <a:close/>
                  </a:path>
                </a:pathLst>
              </a:cu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158" name="Google Shape;158;p13"/>
              <p:cNvCxnSpPr/>
              <p:nvPr/>
            </p:nvCxnSpPr>
            <p:spPr>
              <a:xfrm flipH="1" rot="10800000">
                <a:off x="3657600" y="4260850"/>
                <a:ext cx="2949575" cy="6350"/>
              </a:xfrm>
              <a:prstGeom prst="straightConnector1">
                <a:avLst/>
              </a:prstGeom>
              <a:noFill/>
              <a:ln cap="flat" cmpd="sng" w="19050">
                <a:solidFill>
                  <a:srgbClr val="000000"/>
                </a:solidFill>
                <a:prstDash val="solid"/>
                <a:round/>
                <a:headEnd len="med" w="med" type="none"/>
                <a:tailEnd len="med" w="med" type="none"/>
              </a:ln>
            </p:spPr>
          </p:cxnSp>
        </p:grpSp>
      </p:grpSp>
      <p:cxnSp>
        <p:nvCxnSpPr>
          <p:cNvPr id="159" name="Google Shape;159;p13"/>
          <p:cNvCxnSpPr/>
          <p:nvPr/>
        </p:nvCxnSpPr>
        <p:spPr>
          <a:xfrm>
            <a:off x="4889500" y="3279775"/>
            <a:ext cx="1900238" cy="1588"/>
          </a:xfrm>
          <a:prstGeom prst="straightConnector1">
            <a:avLst/>
          </a:prstGeom>
          <a:noFill/>
          <a:ln cap="flat" cmpd="sng" w="25400">
            <a:solidFill>
              <a:schemeClr val="dk1"/>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pic>
        <p:nvPicPr>
          <p:cNvPr descr="SLD 11.psd" id="165" name="Google Shape;165;p14"/>
          <p:cNvPicPr preferRelativeResize="0"/>
          <p:nvPr/>
        </p:nvPicPr>
        <p:blipFill rotWithShape="1">
          <a:blip r:embed="rId3">
            <a:alphaModFix/>
          </a:blip>
          <a:srcRect b="2265" l="0" r="0" t="0"/>
          <a:stretch/>
        </p:blipFill>
        <p:spPr>
          <a:xfrm>
            <a:off x="0" y="0"/>
            <a:ext cx="9140825" cy="6702425"/>
          </a:xfrm>
          <a:prstGeom prst="rect">
            <a:avLst/>
          </a:prstGeom>
          <a:noFill/>
          <a:ln>
            <a:noFill/>
          </a:ln>
        </p:spPr>
      </p:pic>
      <p:sp>
        <p:nvSpPr>
          <p:cNvPr id="166" name="Google Shape;166;p14"/>
          <p:cNvSpPr txBox="1"/>
          <p:nvPr>
            <p:ph type="title"/>
          </p:nvPr>
        </p:nvSpPr>
        <p:spPr>
          <a:xfrm>
            <a:off x="358775" y="152400"/>
            <a:ext cx="8686800" cy="86836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Savings Vehicles</a:t>
            </a:r>
            <a:endParaRPr/>
          </a:p>
        </p:txBody>
      </p:sp>
      <p:grpSp>
        <p:nvGrpSpPr>
          <p:cNvPr id="167" name="Google Shape;167;p14"/>
          <p:cNvGrpSpPr/>
          <p:nvPr/>
        </p:nvGrpSpPr>
        <p:grpSpPr>
          <a:xfrm>
            <a:off x="1371600" y="1190968"/>
            <a:ext cx="7141137" cy="3575881"/>
            <a:chOff x="0" y="0"/>
            <a:chExt cx="7141137" cy="3575881"/>
          </a:xfrm>
        </p:grpSpPr>
        <p:sp>
          <p:nvSpPr>
            <p:cNvPr id="168" name="Google Shape;168;p14"/>
            <p:cNvSpPr/>
            <p:nvPr/>
          </p:nvSpPr>
          <p:spPr>
            <a:xfrm>
              <a:off x="0" y="0"/>
              <a:ext cx="5712910" cy="788176"/>
            </a:xfrm>
            <a:prstGeom prst="roundRect">
              <a:avLst>
                <a:gd fmla="val 10000" name="adj"/>
              </a:avLst>
            </a:prstGeom>
            <a:solidFill>
              <a:srgbClr val="142038"/>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4"/>
            <p:cNvSpPr txBox="1"/>
            <p:nvPr/>
          </p:nvSpPr>
          <p:spPr>
            <a:xfrm>
              <a:off x="0" y="0"/>
              <a:ext cx="4841975" cy="788176"/>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lt1"/>
                  </a:solidFill>
                  <a:latin typeface="Source Sans Pro"/>
                  <a:ea typeface="Source Sans Pro"/>
                  <a:cs typeface="Source Sans Pro"/>
                  <a:sym typeface="Source Sans Pro"/>
                </a:rPr>
                <a:t>Regular Savings Account</a:t>
              </a:r>
              <a:endParaRPr sz="2800">
                <a:solidFill>
                  <a:schemeClr val="lt1"/>
                </a:solidFill>
                <a:latin typeface="Source Sans Pro"/>
                <a:ea typeface="Source Sans Pro"/>
                <a:cs typeface="Source Sans Pro"/>
                <a:sym typeface="Source Sans Pro"/>
              </a:endParaRPr>
            </a:p>
          </p:txBody>
        </p:sp>
        <p:sp>
          <p:nvSpPr>
            <p:cNvPr id="170" name="Google Shape;170;p14"/>
            <p:cNvSpPr/>
            <p:nvPr/>
          </p:nvSpPr>
          <p:spPr>
            <a:xfrm>
              <a:off x="478456" y="931481"/>
              <a:ext cx="5712910" cy="788176"/>
            </a:xfrm>
            <a:prstGeom prst="roundRect">
              <a:avLst>
                <a:gd fmla="val 10000" name="adj"/>
              </a:avLst>
            </a:prstGeom>
            <a:solidFill>
              <a:srgbClr val="73845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4"/>
            <p:cNvSpPr txBox="1"/>
            <p:nvPr/>
          </p:nvSpPr>
          <p:spPr>
            <a:xfrm>
              <a:off x="478456" y="931481"/>
              <a:ext cx="4722139" cy="788176"/>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lt1"/>
                  </a:solidFill>
                  <a:latin typeface="Source Sans Pro"/>
                  <a:ea typeface="Source Sans Pro"/>
                  <a:cs typeface="Source Sans Pro"/>
                  <a:sym typeface="Source Sans Pro"/>
                </a:rPr>
                <a:t>Certificates of Deposit</a:t>
              </a:r>
              <a:endParaRPr sz="2800">
                <a:solidFill>
                  <a:schemeClr val="lt1"/>
                </a:solidFill>
                <a:latin typeface="Source Sans Pro"/>
                <a:ea typeface="Source Sans Pro"/>
                <a:cs typeface="Source Sans Pro"/>
                <a:sym typeface="Source Sans Pro"/>
              </a:endParaRPr>
            </a:p>
          </p:txBody>
        </p:sp>
        <p:sp>
          <p:nvSpPr>
            <p:cNvPr id="172" name="Google Shape;172;p14"/>
            <p:cNvSpPr/>
            <p:nvPr/>
          </p:nvSpPr>
          <p:spPr>
            <a:xfrm>
              <a:off x="949771" y="1862962"/>
              <a:ext cx="5712910" cy="788176"/>
            </a:xfrm>
            <a:prstGeom prst="roundRect">
              <a:avLst>
                <a:gd fmla="val 10000" name="adj"/>
              </a:avLst>
            </a:prstGeom>
            <a:gradFill>
              <a:gsLst>
                <a:gs pos="0">
                  <a:srgbClr val="682D1C"/>
                </a:gs>
                <a:gs pos="80000">
                  <a:srgbClr val="893A25"/>
                </a:gs>
                <a:gs pos="100000">
                  <a:srgbClr val="8C3A23"/>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4"/>
            <p:cNvSpPr txBox="1"/>
            <p:nvPr/>
          </p:nvSpPr>
          <p:spPr>
            <a:xfrm>
              <a:off x="949771" y="1862962"/>
              <a:ext cx="4729280" cy="788176"/>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lt1"/>
                  </a:solidFill>
                  <a:latin typeface="Source Sans Pro"/>
                  <a:ea typeface="Source Sans Pro"/>
                  <a:cs typeface="Source Sans Pro"/>
                  <a:sym typeface="Source Sans Pro"/>
                </a:rPr>
                <a:t>Money Market Accounts</a:t>
              </a:r>
              <a:endParaRPr sz="2800">
                <a:solidFill>
                  <a:schemeClr val="lt1"/>
                </a:solidFill>
                <a:latin typeface="Source Sans Pro"/>
                <a:ea typeface="Source Sans Pro"/>
                <a:cs typeface="Source Sans Pro"/>
                <a:sym typeface="Source Sans Pro"/>
              </a:endParaRPr>
            </a:p>
          </p:txBody>
        </p:sp>
        <p:sp>
          <p:nvSpPr>
            <p:cNvPr id="174" name="Google Shape;174;p14"/>
            <p:cNvSpPr/>
            <p:nvPr/>
          </p:nvSpPr>
          <p:spPr>
            <a:xfrm>
              <a:off x="1428227" y="2787705"/>
              <a:ext cx="5712910" cy="788176"/>
            </a:xfrm>
            <a:prstGeom prst="roundRect">
              <a:avLst>
                <a:gd fmla="val 10000" name="adj"/>
              </a:avLst>
            </a:prstGeom>
            <a:gradFill>
              <a:gsLst>
                <a:gs pos="0">
                  <a:srgbClr val="4A0A00"/>
                </a:gs>
                <a:gs pos="80000">
                  <a:srgbClr val="620F00"/>
                </a:gs>
                <a:gs pos="100000">
                  <a:srgbClr val="640E00"/>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4"/>
            <p:cNvSpPr txBox="1"/>
            <p:nvPr/>
          </p:nvSpPr>
          <p:spPr>
            <a:xfrm>
              <a:off x="1428227" y="2787705"/>
              <a:ext cx="4722139" cy="788176"/>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lt1"/>
                  </a:solidFill>
                  <a:latin typeface="Source Sans Pro"/>
                  <a:ea typeface="Source Sans Pro"/>
                  <a:cs typeface="Source Sans Pro"/>
                  <a:sym typeface="Source Sans Pro"/>
                </a:rPr>
                <a:t>U.S. Savings Bonds (EE and I)</a:t>
              </a:r>
              <a:endParaRPr sz="2800">
                <a:solidFill>
                  <a:schemeClr val="lt1"/>
                </a:solidFill>
                <a:latin typeface="Source Sans Pro"/>
                <a:ea typeface="Source Sans Pro"/>
                <a:cs typeface="Source Sans Pro"/>
                <a:sym typeface="Source Sans Pro"/>
              </a:endParaRPr>
            </a:p>
          </p:txBody>
        </p:sp>
        <p:sp>
          <p:nvSpPr>
            <p:cNvPr id="176" name="Google Shape;176;p14"/>
            <p:cNvSpPr/>
            <p:nvPr/>
          </p:nvSpPr>
          <p:spPr>
            <a:xfrm>
              <a:off x="5200595" y="603671"/>
              <a:ext cx="512314" cy="512314"/>
            </a:xfrm>
            <a:prstGeom prst="downArrow">
              <a:avLst>
                <a:gd fmla="val 55000" name="adj1"/>
                <a:gd fmla="val 45000" name="adj2"/>
              </a:avLst>
            </a:prstGeom>
            <a:solidFill>
              <a:srgbClr val="D5DAE7">
                <a:alpha val="89803"/>
              </a:srgbClr>
            </a:solidFill>
            <a:ln cap="flat" cmpd="sng" w="9525">
              <a:solidFill>
                <a:srgbClr val="D5DA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4"/>
            <p:cNvSpPr txBox="1"/>
            <p:nvPr/>
          </p:nvSpPr>
          <p:spPr>
            <a:xfrm>
              <a:off x="5200595" y="603671"/>
              <a:ext cx="512314" cy="512314"/>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None/>
              </a:pPr>
              <a:r>
                <a:t/>
              </a:r>
              <a:endParaRPr sz="2400">
                <a:solidFill>
                  <a:schemeClr val="dk1"/>
                </a:solidFill>
                <a:latin typeface="Arial"/>
                <a:ea typeface="Arial"/>
                <a:cs typeface="Arial"/>
                <a:sym typeface="Arial"/>
              </a:endParaRPr>
            </a:p>
          </p:txBody>
        </p:sp>
        <p:sp>
          <p:nvSpPr>
            <p:cNvPr id="178" name="Google Shape;178;p14"/>
            <p:cNvSpPr/>
            <p:nvPr/>
          </p:nvSpPr>
          <p:spPr>
            <a:xfrm>
              <a:off x="5679051" y="1535153"/>
              <a:ext cx="512314" cy="512314"/>
            </a:xfrm>
            <a:prstGeom prst="downArrow">
              <a:avLst>
                <a:gd fmla="val 55000" name="adj1"/>
                <a:gd fmla="val 45000" name="adj2"/>
              </a:avLst>
            </a:prstGeom>
            <a:solidFill>
              <a:srgbClr val="DAD9D6">
                <a:alpha val="89803"/>
              </a:srgbClr>
            </a:solidFill>
            <a:ln cap="flat" cmpd="sng" w="9525">
              <a:solidFill>
                <a:srgbClr val="DAD9D6">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4"/>
            <p:cNvSpPr txBox="1"/>
            <p:nvPr/>
          </p:nvSpPr>
          <p:spPr>
            <a:xfrm>
              <a:off x="5679051" y="1535153"/>
              <a:ext cx="512314" cy="512314"/>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None/>
              </a:pPr>
              <a:r>
                <a:t/>
              </a:r>
              <a:endParaRPr sz="2400">
                <a:solidFill>
                  <a:schemeClr val="dk1"/>
                </a:solidFill>
                <a:latin typeface="Arial"/>
                <a:ea typeface="Arial"/>
                <a:cs typeface="Arial"/>
                <a:sym typeface="Arial"/>
              </a:endParaRPr>
            </a:p>
          </p:txBody>
        </p:sp>
        <p:sp>
          <p:nvSpPr>
            <p:cNvPr id="180" name="Google Shape;180;p14"/>
            <p:cNvSpPr/>
            <p:nvPr/>
          </p:nvSpPr>
          <p:spPr>
            <a:xfrm>
              <a:off x="6190050" y="2436869"/>
              <a:ext cx="512314" cy="512314"/>
            </a:xfrm>
            <a:prstGeom prst="downArrow">
              <a:avLst>
                <a:gd fmla="val 55000" name="adj1"/>
                <a:gd fmla="val 45000" name="adj2"/>
              </a:avLst>
            </a:prstGeom>
            <a:solidFill>
              <a:srgbClr val="D8CECC">
                <a:alpha val="89803"/>
              </a:srgbClr>
            </a:solidFill>
            <a:ln cap="flat" cmpd="sng" w="9525">
              <a:solidFill>
                <a:srgbClr val="D8CE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4"/>
            <p:cNvSpPr txBox="1"/>
            <p:nvPr/>
          </p:nvSpPr>
          <p:spPr>
            <a:xfrm>
              <a:off x="6190050" y="2436869"/>
              <a:ext cx="512314" cy="512314"/>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None/>
              </a:pPr>
              <a:r>
                <a:t/>
              </a:r>
              <a:endParaRPr sz="2400">
                <a:solidFill>
                  <a:schemeClr val="dk1"/>
                </a:solidFill>
                <a:latin typeface="Arial"/>
                <a:ea typeface="Arial"/>
                <a:cs typeface="Arial"/>
                <a:sym typeface="Arial"/>
              </a:endParaRPr>
            </a:p>
          </p:txBody>
        </p:sp>
      </p:grpSp>
      <p:sp>
        <p:nvSpPr>
          <p:cNvPr id="182" name="Google Shape;182;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787863"/>
                </a:solidFill>
                <a:latin typeface="Source Sans Pro"/>
                <a:ea typeface="Source Sans Pro"/>
                <a:cs typeface="Source Sans Pro"/>
                <a:sym typeface="Source Sans Pro"/>
              </a:rPr>
              <a:t>‹#›</a:t>
            </a:fld>
            <a:endParaRPr sz="1200">
              <a:solidFill>
                <a:srgbClr val="787863"/>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15"/>
          <p:cNvSpPr txBox="1"/>
          <p:nvPr>
            <p:ph type="title"/>
          </p:nvPr>
        </p:nvSpPr>
        <p:spPr>
          <a:xfrm>
            <a:off x="455613" y="130175"/>
            <a:ext cx="8688387" cy="8191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Regular Savings Accounts</a:t>
            </a:r>
            <a:endParaRPr/>
          </a:p>
        </p:txBody>
      </p:sp>
      <p:sp>
        <p:nvSpPr>
          <p:cNvPr id="189" name="Google Shape;189;p15"/>
          <p:cNvSpPr txBox="1"/>
          <p:nvPr>
            <p:ph idx="1" type="body"/>
          </p:nvPr>
        </p:nvSpPr>
        <p:spPr>
          <a:xfrm>
            <a:off x="3602038" y="1228725"/>
            <a:ext cx="5541962" cy="4400550"/>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Safety: FDIC Guaranteed up to $250,000</a:t>
            </a:r>
            <a:endParaRPr/>
          </a:p>
          <a:p>
            <a:pPr indent="-438150" lvl="0" marL="438150" marR="0" rtl="0" algn="l">
              <a:lnSpc>
                <a:spcPct val="118750"/>
              </a:lnSpc>
              <a:spcBef>
                <a:spcPts val="12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Liquidity: No restrictions </a:t>
            </a:r>
            <a:br>
              <a:rPr b="0" i="0" lang="en-US" sz="3200" u="none" cap="none" strike="noStrike">
                <a:solidFill>
                  <a:schemeClr val="dk1"/>
                </a:solidFill>
                <a:latin typeface="Source Sans Pro"/>
                <a:ea typeface="Source Sans Pro"/>
                <a:cs typeface="Source Sans Pro"/>
                <a:sym typeface="Source Sans Pro"/>
              </a:rPr>
            </a:br>
            <a:r>
              <a:rPr b="0" i="0" lang="en-US" sz="3200" u="none" cap="none" strike="noStrike">
                <a:solidFill>
                  <a:schemeClr val="dk1"/>
                </a:solidFill>
                <a:latin typeface="Source Sans Pro"/>
                <a:ea typeface="Source Sans Pro"/>
                <a:cs typeface="Source Sans Pro"/>
                <a:sym typeface="Source Sans Pro"/>
              </a:rPr>
              <a:t>on withdrawals</a:t>
            </a:r>
            <a:endParaRPr/>
          </a:p>
          <a:p>
            <a:pPr indent="-438150" lvl="0" marL="438150" marR="0" rtl="0" algn="l">
              <a:lnSpc>
                <a:spcPct val="118750"/>
              </a:lnSpc>
              <a:spcBef>
                <a:spcPts val="12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Yield: Generally the lowest</a:t>
            </a:r>
            <a:br>
              <a:rPr b="0" i="0" lang="en-US" sz="3200" u="none" cap="none" strike="noStrike">
                <a:solidFill>
                  <a:schemeClr val="dk1"/>
                </a:solidFill>
                <a:latin typeface="Source Sans Pro"/>
                <a:ea typeface="Source Sans Pro"/>
                <a:cs typeface="Source Sans Pro"/>
                <a:sym typeface="Source Sans Pro"/>
              </a:rPr>
            </a:br>
            <a:r>
              <a:rPr b="0" i="0" lang="en-US" sz="3200" u="none" cap="none" strike="noStrike">
                <a:solidFill>
                  <a:schemeClr val="dk1"/>
                </a:solidFill>
                <a:latin typeface="Source Sans Pro"/>
                <a:ea typeface="Source Sans Pro"/>
                <a:cs typeface="Source Sans Pro"/>
                <a:sym typeface="Source Sans Pro"/>
              </a:rPr>
              <a:t>interest rate</a:t>
            </a:r>
            <a:endParaRPr/>
          </a:p>
          <a:p>
            <a:pPr indent="-438150" lvl="0" marL="438150" marR="0" rtl="0" algn="l">
              <a:lnSpc>
                <a:spcPct val="118750"/>
              </a:lnSpc>
              <a:spcBef>
                <a:spcPts val="12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Bank or Credit Union</a:t>
            </a:r>
            <a:endParaRPr/>
          </a:p>
          <a:p>
            <a:pPr indent="-285750" lvl="0" marL="438150" marR="0" rtl="0" algn="l">
              <a:lnSpc>
                <a:spcPct val="118750"/>
              </a:lnSpc>
              <a:spcBef>
                <a:spcPts val="1200"/>
              </a:spcBef>
              <a:spcAft>
                <a:spcPts val="0"/>
              </a:spcAft>
              <a:buClr>
                <a:srgbClr val="5A1705"/>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p:txBody>
      </p:sp>
      <p:pic>
        <p:nvPicPr>
          <p:cNvPr descr="SLD 12 SILVER PIGGY BANK 285_2717351.jpg" id="190" name="Google Shape;190;p15"/>
          <p:cNvPicPr preferRelativeResize="0"/>
          <p:nvPr/>
        </p:nvPicPr>
        <p:blipFill rotWithShape="1">
          <a:blip r:embed="rId3">
            <a:alphaModFix/>
          </a:blip>
          <a:srcRect b="0" l="29868" r="26665" t="0"/>
          <a:stretch/>
        </p:blipFill>
        <p:spPr>
          <a:xfrm>
            <a:off x="482600" y="1143000"/>
            <a:ext cx="2981325" cy="4572000"/>
          </a:xfrm>
          <a:prstGeom prst="rect">
            <a:avLst/>
          </a:prstGeom>
          <a:noFill/>
          <a:ln cap="flat" cmpd="sng" w="9525">
            <a:solidFill>
              <a:srgbClr val="BFBFBF"/>
            </a:solidFill>
            <a:prstDash val="solid"/>
            <a:miter lim="800000"/>
            <a:headEnd len="sm" w="sm" type="none"/>
            <a:tailEnd len="sm" w="sm" type="none"/>
          </a:ln>
          <a:effectLst>
            <a:outerShdw rotWithShape="0" dir="2700000" dist="38100">
              <a:srgbClr val="808080">
                <a:alpha val="42745"/>
              </a:srgbClr>
            </a:outerShdw>
          </a:effectLst>
        </p:spPr>
      </p:pic>
      <p:sp>
        <p:nvSpPr>
          <p:cNvPr id="191" name="Google Shape;191;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787863"/>
                </a:solidFill>
                <a:latin typeface="Source Sans Pro"/>
                <a:ea typeface="Source Sans Pro"/>
                <a:cs typeface="Source Sans Pro"/>
                <a:sym typeface="Source Sans Pro"/>
              </a:rPr>
              <a:t>‹#›</a:t>
            </a:fld>
            <a:endParaRPr sz="1200">
              <a:solidFill>
                <a:srgbClr val="787863"/>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olio">
      <a:dk1>
        <a:srgbClr val="000000"/>
      </a:dk1>
      <a:lt1>
        <a:srgbClr val="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