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946900" cy="9220200"/>
  <p:embeddedFontLst>
    <p:embeddedFont>
      <p:font typeface="Source Sans Pr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SansPro-bold.fntdata"/><Relationship Id="rId30" Type="http://schemas.openxmlformats.org/officeDocument/2006/relationships/font" Target="fonts/SourceSansPro-regular.fntdata"/><Relationship Id="rId11" Type="http://schemas.openxmlformats.org/officeDocument/2006/relationships/slide" Target="slides/slide6.xml"/><Relationship Id="rId33" Type="http://schemas.openxmlformats.org/officeDocument/2006/relationships/font" Target="fonts/SourceSansPro-boldItalic.fntdata"/><Relationship Id="rId10" Type="http://schemas.openxmlformats.org/officeDocument/2006/relationships/slide" Target="slides/slide5.xml"/><Relationship Id="rId32" Type="http://schemas.openxmlformats.org/officeDocument/2006/relationships/font" Target="fonts/SourceSansPr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10323" cy="461010"/>
          </a:xfrm>
          <a:prstGeom prst="rect">
            <a:avLst/>
          </a:prstGeom>
          <a:noFill/>
          <a:ln>
            <a:noFill/>
          </a:ln>
        </p:spPr>
        <p:txBody>
          <a:bodyPr anchorCtr="0" anchor="t" bIns="46175" lIns="92375" spcFirstLastPara="1" rIns="92375" wrap="square" tIns="4617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34969" y="0"/>
            <a:ext cx="3010323" cy="461010"/>
          </a:xfrm>
          <a:prstGeom prst="rect">
            <a:avLst/>
          </a:prstGeom>
          <a:noFill/>
          <a:ln>
            <a:noFill/>
          </a:ln>
        </p:spPr>
        <p:txBody>
          <a:bodyPr anchorCtr="0" anchor="t" bIns="46175" lIns="92375" spcFirstLastPara="1" rIns="92375" wrap="square" tIns="4617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57590"/>
            <a:ext cx="3010323" cy="461010"/>
          </a:xfrm>
          <a:prstGeom prst="rect">
            <a:avLst/>
          </a:prstGeom>
          <a:noFill/>
          <a:ln>
            <a:noFill/>
          </a:ln>
        </p:spPr>
        <p:txBody>
          <a:bodyPr anchorCtr="0" anchor="b" bIns="46175" lIns="92375" spcFirstLastPara="1" rIns="92375" wrap="square" tIns="4617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mdc.osd.mil/appj/addres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efensetravel.dod.mil/site/bah.cf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Google Shape;35;p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p1: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THIS CLASS IS FOR INFORMATIONAL PURPOSES ONLY TO GIVE YOUR MARINES A BRIEF OVERVIEW. FOR DETAILED AND EXPERIENCED FINANCIAL INFORMATION REFER TO YOUR UNIT’S COMMAND FINANCIAL SPECIALIST (CFS) AND YOUR BASE PROFESSIONAL FINANCIAL MANAGER (PFM) ; ADHERE TO MARADMIN 061/13 “PERSONAL FINANCIAL MANAGEMENT EDUCATION PROVIDED BY NON-FEDERAL ENTITES” FOR GUIDANCE. </a:t>
            </a:r>
            <a:endParaRPr b="1" i="0" sz="2000" u="none" cap="none" strike="noStrike">
              <a:solidFill>
                <a:schemeClr val="dk1"/>
              </a:solidFill>
              <a:latin typeface="Calibri"/>
              <a:ea typeface="Calibri"/>
              <a:cs typeface="Calibri"/>
              <a:sym typeface="Calibri"/>
            </a:endParaRPr>
          </a:p>
        </p:txBody>
      </p:sp>
      <p:sp>
        <p:nvSpPr>
          <p:cNvPr id="37" name="Google Shape;37;p1: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0: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0: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10:  Other Allowances: Clothing</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Initial Clothing Allowance:</a:t>
            </a:r>
            <a:r>
              <a:rPr b="0" i="0" lang="en-US" sz="1200" u="none" cap="none" strike="noStrike">
                <a:solidFill>
                  <a:schemeClr val="dk1"/>
                </a:solidFill>
                <a:latin typeface="Calibri"/>
                <a:ea typeface="Calibri"/>
                <a:cs typeface="Calibri"/>
                <a:sym typeface="Calibri"/>
              </a:rPr>
              <a:t> Officers and enlisted members are entitled to an initial clothing allowance. Officers, however, are entitled to the allowance only once (with a few exceptions).</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Cash Clothing Replacement Allowance:</a:t>
            </a:r>
            <a:r>
              <a:rPr b="0" i="0" lang="en-US" sz="1200" u="none" cap="none" strike="noStrike">
                <a:solidFill>
                  <a:schemeClr val="dk1"/>
                </a:solidFill>
                <a:latin typeface="Calibri"/>
                <a:ea typeface="Calibri"/>
                <a:cs typeface="Calibri"/>
                <a:sym typeface="Calibri"/>
              </a:rPr>
              <a:t> This allowance is payable only to enlisted members annually following initial clothing allowance on the anniversary month. </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Extra Clothing Allowance:</a:t>
            </a:r>
            <a:r>
              <a:rPr b="0" i="0" lang="en-US" sz="1200" u="none" cap="none" strike="noStrike">
                <a:solidFill>
                  <a:schemeClr val="dk1"/>
                </a:solidFill>
                <a:latin typeface="Calibri"/>
                <a:ea typeface="Calibri"/>
                <a:cs typeface="Calibri"/>
                <a:sym typeface="Calibri"/>
              </a:rPr>
              <a:t> This allowance is for situations in which Marines may need additional uniforms or are required to have civilian clothing to perform their duties.</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Military Clothing Maintenance Allowance:</a:t>
            </a:r>
            <a:r>
              <a:rPr b="0" i="0" lang="en-US" sz="1200" u="none" cap="none" strike="noStrike">
                <a:solidFill>
                  <a:schemeClr val="dk1"/>
                </a:solidFill>
                <a:latin typeface="Calibri"/>
                <a:ea typeface="Calibri"/>
                <a:cs typeface="Calibri"/>
                <a:sym typeface="Calibri"/>
              </a:rPr>
              <a:t> This allowance is for replacement and maintenance of military items during and after three years of active duty. </a:t>
            </a:r>
            <a:endParaRPr/>
          </a:p>
        </p:txBody>
      </p:sp>
      <p:sp>
        <p:nvSpPr>
          <p:cNvPr id="145" name="Google Shape;145;p10: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1: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11:  Travel Allowances</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Moving allowances:</a:t>
            </a:r>
            <a:r>
              <a:rPr b="0" i="0" lang="en-US" sz="1200" u="none" cap="none" strike="noStrike">
                <a:solidFill>
                  <a:schemeClr val="dk1"/>
                </a:solidFill>
                <a:latin typeface="Calibri"/>
                <a:ea typeface="Calibri"/>
                <a:cs typeface="Calibri"/>
                <a:sym typeface="Calibri"/>
              </a:rPr>
              <a:t> Under Permanent Change of Station (PCS) orders which require you to move; you are entitled to moving allowances to cover expenses such as: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Shipment of personal goods.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Temporary lodging.</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Vehicle mileage and highway tolls.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Meals during the move.</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PCS allowances:</a:t>
            </a:r>
            <a:r>
              <a:rPr b="0" i="0" lang="en-US" sz="1200" u="none" cap="none" strike="noStrike">
                <a:solidFill>
                  <a:schemeClr val="dk1"/>
                </a:solidFill>
                <a:latin typeface="Calibri"/>
                <a:ea typeface="Calibri"/>
                <a:cs typeface="Calibri"/>
                <a:sym typeface="Calibri"/>
              </a:rPr>
              <a:t> For those who are moving their household. Includes: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Temporary Lodging Expenses (TLE): provides for the temporary cost of housing while in transition. It is payable for 10 days in CONUS and five days when going OCONUS.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Temporary Lodging Allowance (TLA): payable up to 60 days OCONUS.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Dislocation Allowance (DLA): varies by pay grade and dependency status. DLA is not an advance and does not have to be repaid.</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Advance pay:</a:t>
            </a:r>
            <a:r>
              <a:rPr b="0" i="0" lang="en-US" sz="1200" u="none" cap="none" strike="noStrike">
                <a:solidFill>
                  <a:schemeClr val="dk1"/>
                </a:solidFill>
                <a:latin typeface="Calibri"/>
                <a:ea typeface="Calibri"/>
                <a:cs typeface="Calibri"/>
                <a:sym typeface="Calibri"/>
              </a:rPr>
              <a:t> Up to three months of advance pay/advance BAH (CONUS) and 12 months OHA (OCONUS) when moving into non-government housing.</a:t>
            </a:r>
            <a:endParaRPr/>
          </a:p>
        </p:txBody>
      </p:sp>
      <p:sp>
        <p:nvSpPr>
          <p:cNvPr id="154" name="Google Shape;154;p11: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2: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12:  Permanent Change of Station Allowances</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Moving allowances:</a:t>
            </a:r>
            <a:r>
              <a:rPr b="0" i="0" lang="en-US" sz="1200" u="none" cap="none" strike="noStrike">
                <a:solidFill>
                  <a:schemeClr val="dk1"/>
                </a:solidFill>
                <a:latin typeface="Calibri"/>
                <a:ea typeface="Calibri"/>
                <a:cs typeface="Calibri"/>
                <a:sym typeface="Calibri"/>
              </a:rPr>
              <a:t> Under Permanent Change of Station (PCS) orders which require you to move; you are entitled to moving allowances to cover expenses such as: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Shipment of personal goods.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Temporary lodging.</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Vehicle mileage and highway tolls.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Meals during the move.</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PCS allowances:</a:t>
            </a:r>
            <a:r>
              <a:rPr b="0" i="0" lang="en-US" sz="1200" u="none" cap="none" strike="noStrike">
                <a:solidFill>
                  <a:schemeClr val="dk1"/>
                </a:solidFill>
                <a:latin typeface="Calibri"/>
                <a:ea typeface="Calibri"/>
                <a:cs typeface="Calibri"/>
                <a:sym typeface="Calibri"/>
              </a:rPr>
              <a:t> For those who are moving their household. Includes: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Temporary Lodging Expenses (TLE): provides for the temporary cost of housing while in transition. It is payable for 10 days in CONUS and five days when going OCONUS.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Temporary Lodging Allowance (TLA): payable up to 60 days OCONUS.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Dislocation Allowance (DLA): varies by pay grade and dependency status. DLA is not an advance and does not have to be repaid.</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Advance pay:</a:t>
            </a:r>
            <a:r>
              <a:rPr b="0" i="0" lang="en-US" sz="1200" u="none" cap="none" strike="noStrike">
                <a:solidFill>
                  <a:schemeClr val="dk1"/>
                </a:solidFill>
                <a:latin typeface="Calibri"/>
                <a:ea typeface="Calibri"/>
                <a:cs typeface="Calibri"/>
                <a:sym typeface="Calibri"/>
              </a:rPr>
              <a:t> Up to three months of advance pay/advance BAH (CONUS) and 12 months OHA (OCONUS) when moving into non-government housing.</a:t>
            </a:r>
            <a:endParaRPr b="0" i="0" sz="1200" u="none" cap="none" strike="noStrike">
              <a:solidFill>
                <a:schemeClr val="dk1"/>
              </a:solidFill>
              <a:latin typeface="Calibri"/>
              <a:ea typeface="Calibri"/>
              <a:cs typeface="Calibri"/>
              <a:sym typeface="Calibri"/>
            </a:endParaRPr>
          </a:p>
        </p:txBody>
      </p:sp>
      <p:sp>
        <p:nvSpPr>
          <p:cNvPr id="165" name="Google Shape;165;p12: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3: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110" u="none" cap="small" strike="noStrike">
                <a:solidFill>
                  <a:schemeClr val="dk1"/>
                </a:solidFill>
                <a:latin typeface="Calibri"/>
                <a:ea typeface="Calibri"/>
                <a:cs typeface="Calibri"/>
                <a:sym typeface="Calibri"/>
              </a:rPr>
              <a:t>Slide 13:  Discretionary Allotments</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For discretionary allotments, members specify the individual, institution or business to receive the allotment. No more than six discretionary allotments are allowed. Examples of discretionary allotments include:</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Voluntary payments to dependents or other relatives.  Military members may authorize allotments to dependents, relatives or a divorced spouse.</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Payments of premiums for commercial life insurance on the member or the member's spouse or children. Allotments are authorized for all military service members to pay insurance premium.  Eligible allotters are:  U.S. Government Life Insurance and National Service Life Insurance, commercial insurers and The Navy Mutual Aid Association.</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Deposits to financial institutions, mutual fund companies or investments. Members may authorize allotments of pay to financial organizations for credit to the account of the member.</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Car-loan payments. Officers and enlisted members may authorize an allotment for payment of car or personal loans.</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Mortgage or rent. Members may authorize allotments of pay for mortgage or rent payment to a financial institution, mortgage company, Realtor or landlord.</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Payments to repay a loan from a loan or finance company. All enlisted members are authorized to make these types of allotments.</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Deposits into the savings deposit program. Active-duty officers and enlisted members may authorize an allotment into the Savings Deposit Program and are processed in accordance with the Marine Corps’ procedural instructions.</a:t>
            </a:r>
            <a:endParaRPr b="0" i="0" sz="1110" u="none" cap="none" strike="noStrike">
              <a:solidFill>
                <a:schemeClr val="dk1"/>
              </a:solidFill>
              <a:latin typeface="Calibri"/>
              <a:ea typeface="Calibri"/>
              <a:cs typeface="Calibri"/>
              <a:sym typeface="Calibri"/>
            </a:endParaRPr>
          </a:p>
        </p:txBody>
      </p:sp>
      <p:sp>
        <p:nvSpPr>
          <p:cNvPr id="174" name="Google Shape;174;p13: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4: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14:  Restrictions to Allotments</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Minors</a:t>
            </a:r>
            <a:r>
              <a:rPr b="0" i="0" lang="en-US" sz="1200" u="none" cap="none" strike="noStrike">
                <a:solidFill>
                  <a:schemeClr val="dk1"/>
                </a:solidFill>
                <a:latin typeface="Calibri"/>
                <a:ea typeface="Calibri"/>
                <a:cs typeface="Calibri"/>
                <a:sym typeface="Calibri"/>
              </a:rPr>
              <a:t> – Allotments (except bonds) are not made payable to children under 16. </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Mentally Incompetent Persons</a:t>
            </a:r>
            <a:r>
              <a:rPr b="0" i="0" lang="en-US" sz="1200" u="none" cap="none" strike="noStrike">
                <a:solidFill>
                  <a:schemeClr val="dk1"/>
                </a:solidFill>
                <a:latin typeface="Calibri"/>
                <a:ea typeface="Calibri"/>
                <a:cs typeface="Calibri"/>
                <a:sym typeface="Calibri"/>
              </a:rPr>
              <a:t> – Appointed guardians or the institution can receive an allotment where the mentally incompetent person is confined.</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Power of Attorney</a:t>
            </a:r>
            <a:r>
              <a:rPr b="0" i="0" lang="en-US" sz="1200" u="none" cap="none" strike="noStrike">
                <a:solidFill>
                  <a:schemeClr val="dk1"/>
                </a:solidFill>
                <a:latin typeface="Calibri"/>
                <a:ea typeface="Calibri"/>
                <a:cs typeface="Calibri"/>
                <a:sym typeface="Calibri"/>
              </a:rPr>
              <a:t> – A general power of attorney is not allowed to establish, change or stop an allotment. A member must specifically designate a special power of attorney to make changes to allotments.</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Member Awaiting Trial by Court-Martial</a:t>
            </a:r>
            <a:r>
              <a:rPr b="0" i="0" lang="en-US" sz="1200" u="none" cap="none" strike="noStrike">
                <a:solidFill>
                  <a:schemeClr val="dk1"/>
                </a:solidFill>
                <a:latin typeface="Calibri"/>
                <a:ea typeface="Calibri"/>
                <a:cs typeface="Calibri"/>
                <a:sym typeface="Calibri"/>
              </a:rPr>
              <a:t> – Members cannot register allotments between the date that a court-martial is ordered and the date of the approval or disapproval of the sentence. </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Returned Absentee, Deserter and Prisoner</a:t>
            </a:r>
            <a:r>
              <a:rPr b="0" i="0" lang="en-US" sz="1200" u="none" cap="none" strike="noStrike">
                <a:solidFill>
                  <a:schemeClr val="dk1"/>
                </a:solidFill>
                <a:latin typeface="Calibri"/>
                <a:ea typeface="Calibri"/>
                <a:cs typeface="Calibri"/>
                <a:sym typeface="Calibri"/>
              </a:rPr>
              <a:t> – Allotments are not registered for a returned absentee or deserter unless DFAS has verified the member’s pay status.</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Fraudulent Enlistment</a:t>
            </a:r>
            <a:r>
              <a:rPr b="0" i="0" lang="en-US" sz="1200" u="none" cap="none" strike="noStrike">
                <a:solidFill>
                  <a:schemeClr val="dk1"/>
                </a:solidFill>
                <a:latin typeface="Calibri"/>
                <a:ea typeface="Calibri"/>
                <a:cs typeface="Calibri"/>
                <a:sym typeface="Calibri"/>
              </a:rPr>
              <a:t> – Pay and allowances are not allotted when pay is suspended pending final action on determination of fraudulent enlistment.</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Reduced Pay of Allotter</a:t>
            </a:r>
            <a:r>
              <a:rPr b="0" i="0" lang="en-US" sz="1200" u="none" cap="none" strike="noStrike">
                <a:solidFill>
                  <a:schemeClr val="dk1"/>
                </a:solidFill>
                <a:latin typeface="Calibri"/>
                <a:ea typeface="Calibri"/>
                <a:cs typeface="Calibri"/>
                <a:sym typeface="Calibri"/>
              </a:rPr>
              <a:t> – Allotments are discontinued when a reduction in grade or stoppage of pay does not leave sufficient funds for allotments in force.</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9" name="Google Shape;189;p14: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5: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5: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lnSpc>
                <a:spcPct val="80000"/>
              </a:lnSpc>
              <a:spcBef>
                <a:spcPts val="0"/>
              </a:spcBef>
              <a:spcAft>
                <a:spcPts val="0"/>
              </a:spcAft>
              <a:buNone/>
            </a:pPr>
            <a:r>
              <a:rPr b="1" i="0" lang="en-US" sz="1110" u="none" cap="small" strike="noStrike">
                <a:solidFill>
                  <a:schemeClr val="dk1"/>
                </a:solidFill>
                <a:latin typeface="Calibri"/>
                <a:ea typeface="Calibri"/>
                <a:cs typeface="Calibri"/>
                <a:sym typeface="Calibri"/>
              </a:rPr>
              <a:t>Slide 15:  Non-discretionary Allotments</a:t>
            </a:r>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Savings bonds.</a:t>
            </a:r>
            <a:r>
              <a:rPr b="0" i="0" lang="en-US" sz="1110" u="none" cap="none" strike="noStrike">
                <a:solidFill>
                  <a:schemeClr val="dk1"/>
                </a:solidFill>
                <a:latin typeface="Calibri"/>
                <a:ea typeface="Calibri"/>
                <a:cs typeface="Calibri"/>
                <a:sym typeface="Calibri"/>
              </a:rPr>
              <a:t> If you wish to start or continue purchasing savings bonds through payroll deduction, you must establish an account through TreasuryDirect.gov. Then you may use myPay to start an allotment to TreasuryDirect by clicking on the allotment option at the Main Menu. </a:t>
            </a:r>
            <a:endParaRPr b="0" i="0" sz="1017" u="none" cap="none" strike="noStrike">
              <a:solidFill>
                <a:schemeClr val="dk1"/>
              </a:solidFill>
              <a:latin typeface="Calibri"/>
              <a:ea typeface="Calibri"/>
              <a:cs typeface="Calibri"/>
              <a:sym typeface="Calibri"/>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Relief repayments.</a:t>
            </a:r>
            <a:r>
              <a:rPr b="0" i="0" lang="en-US" sz="1110" u="none" cap="none" strike="noStrike">
                <a:solidFill>
                  <a:schemeClr val="dk1"/>
                </a:solidFill>
                <a:latin typeface="Calibri"/>
                <a:ea typeface="Calibri"/>
                <a:cs typeface="Calibri"/>
                <a:sym typeface="Calibri"/>
              </a:rPr>
              <a:t> Repayment of loans to the Army Emergency Relief, Navy-Marine Corps Relief Society, Air Force Aid Society and American Red Cross. </a:t>
            </a:r>
            <a:endParaRPr b="0" i="0" sz="1017" u="none" cap="none" strike="noStrike">
              <a:solidFill>
                <a:schemeClr val="dk1"/>
              </a:solidFill>
              <a:latin typeface="Calibri"/>
              <a:ea typeface="Calibri"/>
              <a:cs typeface="Calibri"/>
              <a:sym typeface="Calibri"/>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Government indebtedness.</a:t>
            </a:r>
            <a:r>
              <a:rPr b="0" i="0" lang="en-US" sz="1110" u="none" cap="none" strike="noStrike">
                <a:solidFill>
                  <a:schemeClr val="dk1"/>
                </a:solidFill>
                <a:latin typeface="Calibri"/>
                <a:ea typeface="Calibri"/>
                <a:cs typeface="Calibri"/>
                <a:sym typeface="Calibri"/>
              </a:rPr>
              <a:t> Payment of delinquent federal, state or local income or employment taxes; commercial debt; delinquent travel charge card debt.</a:t>
            </a:r>
            <a:endParaRPr b="0" i="0" sz="1017" u="none" cap="none" strike="noStrike">
              <a:solidFill>
                <a:schemeClr val="dk1"/>
              </a:solidFill>
              <a:latin typeface="Calibri"/>
              <a:ea typeface="Calibri"/>
              <a:cs typeface="Calibri"/>
              <a:sym typeface="Calibri"/>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Charity.</a:t>
            </a:r>
            <a:r>
              <a:rPr b="0" i="0" lang="en-US" sz="1110" u="none" cap="none" strike="noStrike">
                <a:solidFill>
                  <a:schemeClr val="dk1"/>
                </a:solidFill>
                <a:latin typeface="Calibri"/>
                <a:ea typeface="Calibri"/>
                <a:cs typeface="Calibri"/>
                <a:sym typeface="Calibri"/>
              </a:rPr>
              <a:t> Members are authorized to make charitable contributions by allotment to the Army Emergency Relief, Navy-Marine Corps Relief Society, the Combined Federal Campaign or affiliates of the Air Force Assistance Fund.</a:t>
            </a:r>
            <a:r>
              <a:rPr b="1" i="0" lang="en-US" sz="1110" u="none" cap="none" strike="noStrike">
                <a:solidFill>
                  <a:schemeClr val="dk1"/>
                </a:solidFill>
                <a:latin typeface="Calibri"/>
                <a:ea typeface="Calibri"/>
                <a:cs typeface="Calibri"/>
                <a:sym typeface="Calibri"/>
              </a:rPr>
              <a:t> </a:t>
            </a:r>
            <a:endParaRPr b="0" i="0" sz="1017" u="none" cap="none" strike="noStrike">
              <a:solidFill>
                <a:schemeClr val="dk1"/>
              </a:solidFill>
              <a:latin typeface="Calibri"/>
              <a:ea typeface="Calibri"/>
              <a:cs typeface="Calibri"/>
              <a:sym typeface="Calibri"/>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Child and spousal support.</a:t>
            </a:r>
            <a:r>
              <a:rPr b="0" i="0" lang="en-US" sz="1110" u="none" cap="none" strike="noStrike">
                <a:solidFill>
                  <a:schemeClr val="dk1"/>
                </a:solidFill>
                <a:latin typeface="Calibri"/>
                <a:ea typeface="Calibri"/>
                <a:cs typeface="Calibri"/>
                <a:sym typeface="Calibri"/>
              </a:rPr>
              <a:t> When a member on extended active duty has failed to make support payments, an attentive DFAS site with proper notification will start a statutorily-required child or child and spousal support allotment from the members pay and allowance.</a:t>
            </a:r>
            <a:endParaRPr b="0" i="0" sz="1017" u="none" cap="none" strike="noStrike">
              <a:solidFill>
                <a:schemeClr val="dk1"/>
              </a:solidFill>
              <a:latin typeface="Calibri"/>
              <a:ea typeface="Calibri"/>
              <a:cs typeface="Calibri"/>
              <a:sym typeface="Calibri"/>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Assistance Funds.</a:t>
            </a:r>
            <a:r>
              <a:rPr b="0" i="0" lang="en-US" sz="1110" u="none" cap="none" strike="noStrike">
                <a:solidFill>
                  <a:schemeClr val="dk1"/>
                </a:solidFill>
                <a:latin typeface="Calibri"/>
                <a:ea typeface="Calibri"/>
                <a:cs typeface="Calibri"/>
                <a:sym typeface="Calibri"/>
              </a:rPr>
              <a:t> The post-Vietnam era Veterans Educational Assistance Program provides assistance on a contributory basis to those who might be unable to obtain higher education. </a:t>
            </a:r>
            <a:endParaRPr b="0" i="0" sz="1017" u="none" cap="none" strike="noStrike">
              <a:solidFill>
                <a:schemeClr val="dk1"/>
              </a:solidFill>
              <a:latin typeface="Calibri"/>
              <a:ea typeface="Calibri"/>
              <a:cs typeface="Calibri"/>
              <a:sym typeface="Calibri"/>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Debts for Non-Discretionary Allotments.</a:t>
            </a:r>
            <a:r>
              <a:rPr b="0" i="0" lang="en-US" sz="1110" u="none" cap="none" strike="noStrike">
                <a:solidFill>
                  <a:schemeClr val="dk1"/>
                </a:solidFill>
                <a:latin typeface="Calibri"/>
                <a:ea typeface="Calibri"/>
                <a:cs typeface="Calibri"/>
                <a:sym typeface="Calibri"/>
              </a:rPr>
              <a:t>  Payment of delinquent federal, state or local income or employment taxes, or other debts. </a:t>
            </a:r>
            <a:endParaRPr b="0" i="0" sz="1017" u="none" cap="none" strike="noStrike">
              <a:solidFill>
                <a:schemeClr val="dk1"/>
              </a:solidFill>
              <a:latin typeface="Calibri"/>
              <a:ea typeface="Calibri"/>
              <a:cs typeface="Calibri"/>
              <a:sym typeface="Calibri"/>
            </a:endParaRPr>
          </a:p>
          <a:p>
            <a:pPr indent="0" lvl="2" marL="91440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Commercial Debt:</a:t>
            </a:r>
            <a:r>
              <a:rPr b="0" i="0" lang="en-US" sz="1110" u="none" cap="none" strike="noStrike">
                <a:solidFill>
                  <a:schemeClr val="dk1"/>
                </a:solidFill>
                <a:latin typeface="Calibri"/>
                <a:ea typeface="Calibri"/>
                <a:cs typeface="Calibri"/>
                <a:sym typeface="Calibri"/>
              </a:rPr>
              <a:t> When a member fails to pay debts owed to a commercial creditor, the creditor can make application for recovery of this debt. </a:t>
            </a:r>
            <a:endParaRPr b="0" i="0" sz="1017" u="none" cap="none" strike="noStrike">
              <a:solidFill>
                <a:schemeClr val="dk1"/>
              </a:solidFill>
              <a:latin typeface="Calibri"/>
              <a:ea typeface="Calibri"/>
              <a:cs typeface="Calibri"/>
              <a:sym typeface="Calibri"/>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Delinquent Travel Charge Card or Military Star Card Debt:</a:t>
            </a:r>
            <a:r>
              <a:rPr b="0" i="0" lang="en-US" sz="1110" u="none" cap="none" strike="noStrike">
                <a:solidFill>
                  <a:schemeClr val="dk1"/>
                </a:solidFill>
                <a:latin typeface="Calibri"/>
                <a:ea typeface="Calibri"/>
                <a:cs typeface="Calibri"/>
                <a:sym typeface="Calibri"/>
              </a:rPr>
              <a:t> When a member fails to pay debts due on their charge card, the heads of agencies have the authority, upon written request of a federal contractor, to collect the debt.</a:t>
            </a:r>
            <a:endParaRPr b="0" i="0" sz="1017" u="none" cap="none" strike="noStrike">
              <a:solidFill>
                <a:schemeClr val="dk1"/>
              </a:solidFill>
              <a:latin typeface="Calibri"/>
              <a:ea typeface="Calibri"/>
              <a:cs typeface="Calibri"/>
              <a:sym typeface="Calibri"/>
            </a:endParaRPr>
          </a:p>
          <a:p>
            <a:pPr indent="0" lvl="0" marL="0" marR="0" rtl="0" algn="l">
              <a:lnSpc>
                <a:spcPct val="80000"/>
              </a:lnSpc>
              <a:spcBef>
                <a:spcPts val="333"/>
              </a:spcBef>
              <a:spcAft>
                <a:spcPts val="0"/>
              </a:spcAft>
              <a:buNone/>
            </a:pPr>
            <a:r>
              <a:t/>
            </a:r>
            <a:endParaRPr b="0" i="0" sz="1110" u="none" cap="none" strike="noStrike">
              <a:solidFill>
                <a:schemeClr val="dk1"/>
              </a:solidFill>
              <a:latin typeface="Calibri"/>
              <a:ea typeface="Calibri"/>
              <a:cs typeface="Calibri"/>
              <a:sym typeface="Calibri"/>
            </a:endParaRPr>
          </a:p>
        </p:txBody>
      </p:sp>
      <p:sp>
        <p:nvSpPr>
          <p:cNvPr id="197" name="Google Shape;197;p15: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6: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6: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16:  Deductions</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Taxes</a:t>
            </a:r>
            <a:r>
              <a:rPr b="0" i="0" lang="en-US" sz="1200" u="none" cap="none" strike="noStrike">
                <a:solidFill>
                  <a:schemeClr val="dk1"/>
                </a:solidFill>
                <a:latin typeface="Calibri"/>
                <a:ea typeface="Calibri"/>
                <a:cs typeface="Calibri"/>
                <a:sym typeface="Calibri"/>
              </a:rPr>
              <a:t>: Includes state and federal income tax and Social Security and Medicare tax (FICA). This based on your home of record. </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Insurance</a:t>
            </a:r>
            <a:r>
              <a:rPr b="0" i="0" lang="en-US" sz="1200" u="none" cap="none" strike="noStrike">
                <a:solidFill>
                  <a:schemeClr val="dk1"/>
                </a:solidFill>
                <a:latin typeface="Calibri"/>
                <a:ea typeface="Calibri"/>
                <a:cs typeface="Calibri"/>
                <a:sym typeface="Calibri"/>
              </a:rPr>
              <a:t>: Includes Servicemembers’ Group Life Insurance (SGLI and FS-GLI) and the dental health plan.</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Garnishments</a:t>
            </a:r>
            <a:r>
              <a:rPr b="0" i="0" lang="en-US" sz="1200" u="none" cap="none" strike="noStrike">
                <a:solidFill>
                  <a:schemeClr val="dk1"/>
                </a:solidFill>
                <a:latin typeface="Calibri"/>
                <a:ea typeface="Calibri"/>
                <a:cs typeface="Calibri"/>
                <a:sym typeface="Calibri"/>
              </a:rPr>
              <a:t>: An involuntary deduction taken from your pay as a result of legal action against you. When a garnishment is ordered, the government is required to withhold money from your check to pay your debts.</a:t>
            </a:r>
            <a:r>
              <a:rPr b="1"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Other pay withholding:</a:t>
            </a:r>
            <a:r>
              <a:rPr b="0" i="0" lang="en-US" sz="1200" u="none" cap="none" strike="noStrike">
                <a:solidFill>
                  <a:schemeClr val="dk1"/>
                </a:solidFill>
                <a:latin typeface="Calibri"/>
                <a:ea typeface="Calibri"/>
                <a:cs typeface="Calibri"/>
                <a:sym typeface="Calibri"/>
              </a:rPr>
              <a:t> You also can choose to have pay withheld from your check for things like educational assistance programs or the Thrift Savings Plan. </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Meal deductions: </a:t>
            </a:r>
            <a:r>
              <a:rPr b="0" i="0" lang="en-US" sz="1200" u="none" cap="none" strike="noStrike">
                <a:solidFill>
                  <a:schemeClr val="dk1"/>
                </a:solidFill>
                <a:latin typeface="Calibri"/>
                <a:ea typeface="Calibri"/>
                <a:cs typeface="Calibri"/>
                <a:sym typeface="Calibri"/>
              </a:rPr>
              <a:t>Marines may be charged for meals provided by a government facility. This fee will be deducted from monthly pay</a:t>
            </a:r>
            <a:r>
              <a:rPr b="1"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Armed Forces Retirement Home Assessment</a:t>
            </a:r>
            <a:r>
              <a:rPr b="0" i="0" lang="en-US" sz="1200" u="none" cap="none" strike="noStrike">
                <a:solidFill>
                  <a:schemeClr val="dk1"/>
                </a:solidFill>
                <a:latin typeface="Calibri"/>
                <a:ea typeface="Calibri"/>
                <a:cs typeface="Calibri"/>
                <a:sym typeface="Calibri"/>
              </a:rPr>
              <a:t>: The Armed Forces Retirement Home (AFRH) is an independent establishment in the executive branch.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1" name="Google Shape;211;p16: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7: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7: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17:  Taxes</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FICA Deductions </a:t>
            </a:r>
            <a:r>
              <a:rPr b="0" i="0" lang="en-US" sz="1200" u="none" cap="none" strike="noStrike">
                <a:solidFill>
                  <a:schemeClr val="dk1"/>
                </a:solidFill>
                <a:latin typeface="Calibri"/>
                <a:ea typeface="Calibri"/>
                <a:cs typeface="Calibri"/>
                <a:sym typeface="Calibri"/>
              </a:rPr>
              <a:t>Social Security taxes, or Federal Insurance Contributions Act (FICA) deductions, are withheld from all military members’ basic pay. </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Federal Income Taxes</a:t>
            </a:r>
            <a:r>
              <a:rPr b="0" i="0" lang="en-US" sz="1200" u="none" cap="none" strike="noStrike">
                <a:solidFill>
                  <a:schemeClr val="dk1"/>
                </a:solidFill>
                <a:latin typeface="Calibri"/>
                <a:ea typeface="Calibri"/>
                <a:cs typeface="Calibri"/>
                <a:sym typeface="Calibri"/>
              </a:rPr>
              <a:t> Federal Income Tax Withholding (FITW) is based on all pays (not allowances and not just base pay, like FICA). </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Withholding</a:t>
            </a:r>
            <a:r>
              <a:rPr b="0" i="0" lang="en-US" sz="1200" u="none" cap="none" strike="noStrike">
                <a:solidFill>
                  <a:schemeClr val="dk1"/>
                </a:solidFill>
                <a:latin typeface="Calibri"/>
                <a:ea typeface="Calibri"/>
                <a:cs typeface="Calibri"/>
                <a:sym typeface="Calibri"/>
              </a:rPr>
              <a:t>: The goal of paying your federal taxes should be so that when tax returns are due April 15, you do not owe, and are not owed, any money. </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W-4 Form: </a:t>
            </a:r>
            <a:r>
              <a:rPr b="0" i="0" lang="en-US" sz="1200" u="none" cap="none" strike="noStrike">
                <a:solidFill>
                  <a:schemeClr val="dk1"/>
                </a:solidFill>
                <a:latin typeface="Calibri"/>
                <a:ea typeface="Calibri"/>
                <a:cs typeface="Calibri"/>
                <a:sym typeface="Calibri"/>
              </a:rPr>
              <a:t>This is for marital status and the number of exemptions you are claiming. </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State Income Taxes; </a:t>
            </a:r>
            <a:r>
              <a:rPr b="0" i="0" lang="en-US" sz="1200" u="none" cap="none" strike="noStrike">
                <a:solidFill>
                  <a:schemeClr val="dk1"/>
                </a:solidFill>
                <a:latin typeface="Calibri"/>
                <a:ea typeface="Calibri"/>
                <a:cs typeface="Calibri"/>
                <a:sym typeface="Calibri"/>
              </a:rPr>
              <a:t>Your military compensation may be subject to income-tax withholding for the state you claim as your legal residence. </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Volunteer Income Tax Assistance Program </a:t>
            </a:r>
            <a:r>
              <a:rPr b="0" i="0" lang="en-US" sz="1200" u="none" cap="none" strike="noStrike">
                <a:solidFill>
                  <a:schemeClr val="dk1"/>
                </a:solidFill>
                <a:latin typeface="Calibri"/>
                <a:ea typeface="Calibri"/>
                <a:cs typeface="Calibri"/>
                <a:sym typeface="Calibri"/>
              </a:rPr>
              <a:t>available to help you fill out your federal income-tax forms (and possibly state forms) and may even be able to file your taxes electronically.</a:t>
            </a:r>
            <a:endParaRPr/>
          </a:p>
        </p:txBody>
      </p:sp>
      <p:sp>
        <p:nvSpPr>
          <p:cNvPr id="219" name="Google Shape;219;p17: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8: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8: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lnSpc>
                <a:spcPct val="90000"/>
              </a:lnSpc>
              <a:spcBef>
                <a:spcPts val="0"/>
              </a:spcBef>
              <a:spcAft>
                <a:spcPts val="0"/>
              </a:spcAft>
              <a:buNone/>
            </a:pPr>
            <a:r>
              <a:rPr b="1" i="0" lang="en-US" sz="1110" u="none" cap="small" strike="noStrike">
                <a:solidFill>
                  <a:schemeClr val="dk1"/>
                </a:solidFill>
                <a:latin typeface="Calibri"/>
                <a:ea typeface="Calibri"/>
                <a:cs typeface="Calibri"/>
                <a:sym typeface="Calibri"/>
              </a:rPr>
              <a:t>Slide 18:  Non-Cash Benefits</a:t>
            </a:r>
            <a:endParaRPr/>
          </a:p>
          <a:p>
            <a:pPr indent="0" lvl="0" marL="0" marR="0" rtl="0" algn="l">
              <a:lnSpc>
                <a:spcPct val="90000"/>
              </a:lnSpc>
              <a:spcBef>
                <a:spcPts val="333"/>
              </a:spcBef>
              <a:spcAft>
                <a:spcPts val="0"/>
              </a:spcAft>
              <a:buNone/>
            </a:pPr>
            <a:r>
              <a:rPr b="1" i="0" lang="en-US" sz="1110" u="none" cap="none" strike="noStrike">
                <a:solidFill>
                  <a:schemeClr val="dk1"/>
                </a:solidFill>
                <a:latin typeface="Calibri"/>
                <a:ea typeface="Calibri"/>
                <a:cs typeface="Calibri"/>
                <a:sym typeface="Calibri"/>
              </a:rPr>
              <a:t>Immediate non-cash benefits include:</a:t>
            </a:r>
            <a:endParaRPr b="0" i="0" sz="1110" u="none" cap="none" strike="noStrike">
              <a:solidFill>
                <a:schemeClr val="dk1"/>
              </a:solidFill>
              <a:latin typeface="Calibri"/>
              <a:ea typeface="Calibri"/>
              <a:cs typeface="Calibri"/>
              <a:sym typeface="Calibri"/>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Marine Corps Community Services (MCCS) educational programs and resources, such as PFM</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Tax advantage resulting from the tax-free status of allowances</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Commissary and Exchange privileges</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Chaplain and Legal services</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Leave</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Base gym and workout facilities</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MCCS/Morale, Welfare and Recreation services and programs</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Medical care for members and dependents</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Education assistance</a:t>
            </a:r>
            <a:endParaRPr/>
          </a:p>
          <a:p>
            <a:pPr indent="0" lvl="0" marL="0" marR="0" rtl="0" algn="l">
              <a:lnSpc>
                <a:spcPct val="90000"/>
              </a:lnSpc>
              <a:spcBef>
                <a:spcPts val="333"/>
              </a:spcBef>
              <a:spcAft>
                <a:spcPts val="0"/>
              </a:spcAft>
              <a:buNone/>
            </a:pPr>
            <a:r>
              <a:rPr b="1" i="0" lang="en-US" sz="1110" u="none" cap="none" strike="noStrike">
                <a:solidFill>
                  <a:schemeClr val="dk1"/>
                </a:solidFill>
                <a:latin typeface="Calibri"/>
                <a:ea typeface="Calibri"/>
                <a:cs typeface="Calibri"/>
                <a:sym typeface="Calibri"/>
              </a:rPr>
              <a:t>Deferred non-cash benefits include:</a:t>
            </a:r>
            <a:endParaRPr b="0" i="0" sz="1110" u="none" cap="none" strike="noStrike">
              <a:solidFill>
                <a:schemeClr val="dk1"/>
              </a:solidFill>
              <a:latin typeface="Calibri"/>
              <a:ea typeface="Calibri"/>
              <a:cs typeface="Calibri"/>
              <a:sym typeface="Calibri"/>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Retirement </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Veteran’s medical and dental</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Veteran’s education assistance</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Disability compensation</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Home mortgage assistance</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Life insurance plans </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Survivor Benefits</a:t>
            </a:r>
            <a:endParaRPr/>
          </a:p>
        </p:txBody>
      </p:sp>
      <p:sp>
        <p:nvSpPr>
          <p:cNvPr id="230" name="Google Shape;230;p18: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9: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9: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lnSpc>
                <a:spcPct val="90000"/>
              </a:lnSpc>
              <a:spcBef>
                <a:spcPts val="0"/>
              </a:spcBef>
              <a:spcAft>
                <a:spcPts val="0"/>
              </a:spcAft>
              <a:buNone/>
            </a:pPr>
            <a:r>
              <a:rPr b="1" i="0" lang="en-US" sz="1110" u="none" cap="small" strike="noStrike">
                <a:solidFill>
                  <a:schemeClr val="dk1"/>
                </a:solidFill>
                <a:latin typeface="Calibri"/>
                <a:ea typeface="Calibri"/>
                <a:cs typeface="Calibri"/>
                <a:sym typeface="Calibri"/>
              </a:rPr>
              <a:t>Slide 19:  Survivor Benefits</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Fallen hero compensation (death gratuity of $100,000)</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Burial and funeral benefits</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Round-trip travel and household goods move</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12 months’ BAH or 12 months of housing</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Arrears in pay and accumulated leave</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Social Security survivor benefits include a $255 burial benefit. Other benefits for surviving spouses are first payable at age 60; at age 50 if the surviving spouse is completely disabled; or at any age if and as long as there are children under the age of 16. Surviving spouses with dependent children who qualify receive monthly payments.</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Dependency and Indemnity Compensation (DIC) are tax-free monthly payments administered by the Department of Veterans Affairs (VA). </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Veterans Affairs Dependents’ Educational Assistance (DEA) provides monthly benefits for education and training opportunities up to 45 months for surviving spouses not remarried before age 57 and dependent children ages 18-26.</a:t>
            </a:r>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Continuing medical and dental benefits without cost for three years after the death of the Marine.  After three years, the family is eligible for medical and dental coverage at the military retiree rates, if they choose to continue coverage.</a:t>
            </a:r>
            <a:endParaRPr/>
          </a:p>
          <a:p>
            <a:pPr indent="0" lvl="0" marL="0" marR="0" rtl="0" algn="l">
              <a:lnSpc>
                <a:spcPct val="90000"/>
              </a:lnSpc>
              <a:spcBef>
                <a:spcPts val="333"/>
              </a:spcBef>
              <a:spcAft>
                <a:spcPts val="0"/>
              </a:spcAft>
              <a:buNone/>
            </a:pPr>
            <a:r>
              <a:rPr b="1" i="0" lang="en-US" sz="1110" u="none" cap="none" strike="noStrike">
                <a:solidFill>
                  <a:schemeClr val="dk1"/>
                </a:solidFill>
                <a:latin typeface="Calibri"/>
                <a:ea typeface="Calibri"/>
                <a:cs typeface="Calibri"/>
                <a:sym typeface="Calibri"/>
              </a:rPr>
              <a:t> </a:t>
            </a:r>
            <a:endParaRPr b="0" i="0" sz="1110" u="none" cap="none" strike="noStrike">
              <a:solidFill>
                <a:schemeClr val="dk1"/>
              </a:solidFill>
              <a:latin typeface="Calibri"/>
              <a:ea typeface="Calibri"/>
              <a:cs typeface="Calibri"/>
              <a:sym typeface="Calibri"/>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To ensure survivors get all entitled benefits, keep your Record of Emergency Data (RED) in the Service Record Book (SRB)/Officer Qualification Record (OQR) up to date.  </a:t>
            </a:r>
            <a:endParaRPr/>
          </a:p>
          <a:p>
            <a:pPr indent="0" lvl="0" marL="0" marR="0" rtl="0" algn="l">
              <a:lnSpc>
                <a:spcPct val="90000"/>
              </a:lnSpc>
              <a:spcBef>
                <a:spcPts val="333"/>
              </a:spcBef>
              <a:spcAft>
                <a:spcPts val="0"/>
              </a:spcAft>
              <a:buNone/>
            </a:pPr>
            <a:r>
              <a:t/>
            </a:r>
            <a:endParaRPr b="0" i="0" sz="1110" u="none" cap="none" strike="noStrike">
              <a:solidFill>
                <a:schemeClr val="dk1"/>
              </a:solidFill>
              <a:latin typeface="Calibri"/>
              <a:ea typeface="Calibri"/>
              <a:cs typeface="Calibri"/>
              <a:sym typeface="Calibri"/>
            </a:endParaRPr>
          </a:p>
        </p:txBody>
      </p:sp>
      <p:sp>
        <p:nvSpPr>
          <p:cNvPr id="239" name="Google Shape;239;p19: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 name="Shape 42"/>
        <p:cNvGrpSpPr/>
        <p:nvPr/>
      </p:nvGrpSpPr>
      <p:grpSpPr>
        <a:xfrm>
          <a:off x="0" y="0"/>
          <a:ext cx="0" cy="0"/>
          <a:chOff x="0" y="0"/>
          <a:chExt cx="0" cy="0"/>
        </a:xfrm>
      </p:grpSpPr>
      <p:sp>
        <p:nvSpPr>
          <p:cNvPr id="43" name="Google Shape;43;p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2: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2:  The Military Pay System</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All Marine Corps members are paid on the 1st and 15th of each month. </a:t>
            </a:r>
            <a:r>
              <a:rPr b="1"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Through direct deposit, net pay amounts are sent to the financial institution you designate. </a:t>
            </a:r>
            <a:r>
              <a:rPr b="1"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Many events will cause changes in pay.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Allotment changes, starts or stops.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Tax changes, including exemptions, state of legal residence or additional withholding.</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Assignment or termination of government quarters for members with dependents.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Marriage, divorce or other change in dependency status.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Relocation</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5" name="Google Shape;45;p2: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0: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20: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20:  Medical and Dental</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Medical and dental benefits are provided through TRICARE. TRICARE is available to active-duty Marines and retirees of the seven uniformed services, their family members, survivors and others who are registered in the Defense Enrollment Eligibility Reporting System (DEERS). TRICARE is also available to members of the National Guard and Reserves and their families. Confirm or establish your eligibility through the DEERS website: </a:t>
            </a:r>
            <a:r>
              <a:rPr b="0" i="0" lang="en-US" sz="1200" u="sng" cap="none" strike="noStrike">
                <a:solidFill>
                  <a:schemeClr val="hlink"/>
                </a:solidFill>
                <a:latin typeface="Calibri"/>
                <a:ea typeface="Calibri"/>
                <a:cs typeface="Calibri"/>
                <a:sym typeface="Calibri"/>
                <a:hlinkClick r:id="rId2"/>
              </a:rPr>
              <a:t>https://www.dmdc.osd.mil/appj/address</a:t>
            </a:r>
            <a:r>
              <a:rPr b="0" i="0" lang="en-US" sz="1200" u="none" cap="none" strike="noStrike">
                <a:solidFill>
                  <a:schemeClr val="dk1"/>
                </a:solidFill>
                <a:latin typeface="Calibri"/>
                <a:ea typeface="Calibri"/>
                <a:cs typeface="Calibri"/>
                <a:sym typeface="Calibri"/>
              </a:rPr>
              <a:t> /login/SelectLogin.do or call (800) 538-9552.</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8" name="Google Shape;248;p20: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2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21: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21:  Life Insurance</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Servicemembers’ Group Life Insurance (SGLI) is a term insurance policy with coverage of up to $400,000 per member. You can determine the amount of your coverage by checking your LES in the “deductions” section. If there is no deduction listed for SGLI, then you are not covered.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FSGLI is life insurance coverage for your whole family. Make sure that the beneficiary designated is accurate. Funds will be paid to whoever is listed as your beneficiary, so be certain to update this information.</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7" name="Google Shape;257;p21: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2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2: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22:</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myPay</a:t>
            </a:r>
            <a:r>
              <a:rPr b="0" i="0" lang="en-US" sz="1200" u="none" cap="none" strike="noStrike">
                <a:solidFill>
                  <a:schemeClr val="dk1"/>
                </a:solidFill>
                <a:latin typeface="Calibri"/>
                <a:ea typeface="Calibri"/>
                <a:cs typeface="Calibri"/>
                <a:sym typeface="Calibri"/>
              </a:rPr>
              <a:t> is an automated system that puts you in control of processing certain discretionary pay data items without using paper forms. It has these functions: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Access current and previous LES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Start or stop change allotments.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Start or change direct deposit.</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Change income-tax withholding.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Start, stop or change contributions to the Thrift Savings Plan.</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Contribute to the Savings Deposit Program.</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Get travel voucher Advice of Payment.</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Change e-mail address and other personal settings.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Access and print W-2 form.</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6" name="Google Shape;266;p22: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2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23: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lnSpc>
                <a:spcPct val="90000"/>
              </a:lnSpc>
              <a:spcBef>
                <a:spcPts val="0"/>
              </a:spcBef>
              <a:spcAft>
                <a:spcPts val="0"/>
              </a:spcAft>
              <a:buNone/>
            </a:pPr>
            <a:r>
              <a:rPr b="1" i="0" lang="en-US" sz="1200" u="none" cap="small" strike="noStrike">
                <a:solidFill>
                  <a:schemeClr val="dk1"/>
                </a:solidFill>
                <a:latin typeface="Calibri"/>
                <a:ea typeface="Calibri"/>
                <a:cs typeface="Calibri"/>
                <a:sym typeface="Calibri"/>
              </a:rPr>
              <a:t>Slide 23:  Common Pay Problems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Overpayments and underpayments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Unexpected repays (garnishments, overpayments)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Pay problems related to PCS and deployments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Changes in dependent status (marriages, children, etc.), exemptions incorrect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Allotments not stopping or starting on time</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Too many allotments being used at once </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Improper use of your government travel card or credit card</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Repayment of TA funds is required. </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Non-payment of Military Star Card resulting in garnishment of pay. </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To avoid pay problems: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Monitor your LES monthly.</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Update information on myPay and notify IPAC when there is a change in family status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Keep RED current and update the information on myPay.</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Change income-tax withholding (federal and state).</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Closely monitor allotment start and stop requests, and keep copies of everything.</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Closely monitor budget/spending plan.</a:t>
            </a:r>
            <a:endParaRPr/>
          </a:p>
        </p:txBody>
      </p:sp>
      <p:sp>
        <p:nvSpPr>
          <p:cNvPr id="274" name="Google Shape;274;p23: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2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4: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24:  Resources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In addition to the list of websites, you can see these for assistance:</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Command Financial Specialist</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Marine Corps Community Services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Local disbursing office</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Base Legal Services Office</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TRICARE health benefits advisor</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Navy-Marine Corps Relief Society</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2" name="Google Shape;282;p24: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p3: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110" u="none" cap="small" strike="noStrike">
                <a:solidFill>
                  <a:schemeClr val="dk1"/>
                </a:solidFill>
                <a:latin typeface="Calibri"/>
                <a:ea typeface="Calibri"/>
                <a:cs typeface="Calibri"/>
                <a:sym typeface="Calibri"/>
              </a:rPr>
              <a:t>Slide 3:  Understanding Your LES</a:t>
            </a:r>
            <a:endParaRPr b="0" i="0" sz="1110" u="none" cap="none" strike="noStrike">
              <a:solidFill>
                <a:schemeClr val="dk1"/>
              </a:solidFill>
              <a:latin typeface="Calibri"/>
              <a:ea typeface="Calibri"/>
              <a:cs typeface="Calibri"/>
              <a:sym typeface="Calibri"/>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Leave and Earnings Statement (LES): monthly statement showing pay information:</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 </a:t>
            </a:r>
            <a:endParaRPr/>
          </a:p>
          <a:p>
            <a:pPr indent="0" lvl="0" marL="0" marR="0" rtl="0" algn="l">
              <a:spcBef>
                <a:spcPts val="333"/>
              </a:spcBef>
              <a:spcAft>
                <a:spcPts val="0"/>
              </a:spcAft>
              <a:buNone/>
            </a:pPr>
            <a:r>
              <a:rPr b="1" i="0" lang="en-US" sz="1110" u="none" cap="none" strike="noStrike">
                <a:solidFill>
                  <a:schemeClr val="dk1"/>
                </a:solidFill>
                <a:latin typeface="Calibri"/>
                <a:ea typeface="Calibri"/>
                <a:cs typeface="Calibri"/>
                <a:sym typeface="Calibri"/>
              </a:rPr>
              <a:t>Section B: </a:t>
            </a:r>
            <a:r>
              <a:rPr b="0" i="0" lang="en-US" sz="1110" u="none" cap="none" strike="noStrike">
                <a:solidFill>
                  <a:schemeClr val="dk1"/>
                </a:solidFill>
                <a:latin typeface="Calibri"/>
                <a:ea typeface="Calibri"/>
                <a:cs typeface="Calibri"/>
                <a:sym typeface="Calibri"/>
              </a:rPr>
              <a:t>Forecast Amounts:  pay the Marine will receive in the upcoming month. </a:t>
            </a:r>
            <a:endParaRPr/>
          </a:p>
          <a:p>
            <a:pPr indent="0" lvl="0" marL="0" marR="0" rtl="0" algn="l">
              <a:spcBef>
                <a:spcPts val="333"/>
              </a:spcBef>
              <a:spcAft>
                <a:spcPts val="0"/>
              </a:spcAft>
              <a:buNone/>
            </a:pPr>
            <a:r>
              <a:rPr b="1" i="0" lang="en-US" sz="1110" u="none" cap="none" strike="noStrike">
                <a:solidFill>
                  <a:schemeClr val="dk1"/>
                </a:solidFill>
                <a:latin typeface="Calibri"/>
                <a:ea typeface="Calibri"/>
                <a:cs typeface="Calibri"/>
                <a:sym typeface="Calibri"/>
              </a:rPr>
              <a:t>Section C: </a:t>
            </a:r>
            <a:r>
              <a:rPr b="0" i="0" lang="en-US" sz="1110" u="none" cap="none" strike="noStrike">
                <a:solidFill>
                  <a:schemeClr val="dk1"/>
                </a:solidFill>
                <a:latin typeface="Calibri"/>
                <a:ea typeface="Calibri"/>
                <a:cs typeface="Calibri"/>
                <a:sym typeface="Calibri"/>
              </a:rPr>
              <a:t>Split Pay; allows Marines to receive a portion of their pay at their duty locality. </a:t>
            </a:r>
            <a:endParaRPr/>
          </a:p>
          <a:p>
            <a:pPr indent="0" lvl="0" marL="0" marR="0" rtl="0" algn="l">
              <a:spcBef>
                <a:spcPts val="333"/>
              </a:spcBef>
              <a:spcAft>
                <a:spcPts val="0"/>
              </a:spcAft>
              <a:buNone/>
            </a:pPr>
            <a:r>
              <a:rPr b="1" i="0" lang="en-US" sz="1110" u="none" cap="none" strike="noStrike">
                <a:solidFill>
                  <a:schemeClr val="dk1"/>
                </a:solidFill>
                <a:latin typeface="Calibri"/>
                <a:ea typeface="Calibri"/>
                <a:cs typeface="Calibri"/>
                <a:sym typeface="Calibri"/>
              </a:rPr>
              <a:t>Section D: </a:t>
            </a:r>
            <a:r>
              <a:rPr b="0" i="0" lang="en-US" sz="1110" u="none" cap="none" strike="noStrike">
                <a:solidFill>
                  <a:schemeClr val="dk1"/>
                </a:solidFill>
                <a:latin typeface="Calibri"/>
                <a:ea typeface="Calibri"/>
                <a:cs typeface="Calibri"/>
                <a:sym typeface="Calibri"/>
              </a:rPr>
              <a:t>Direct deposit/EFT address </a:t>
            </a:r>
            <a:endParaRPr/>
          </a:p>
          <a:p>
            <a:pPr indent="0" lvl="0" marL="0" marR="0" rtl="0" algn="l">
              <a:spcBef>
                <a:spcPts val="333"/>
              </a:spcBef>
              <a:spcAft>
                <a:spcPts val="0"/>
              </a:spcAft>
              <a:buNone/>
            </a:pPr>
            <a:r>
              <a:rPr b="1" i="0" lang="en-US" sz="1110" u="none" cap="none" strike="noStrike">
                <a:solidFill>
                  <a:schemeClr val="dk1"/>
                </a:solidFill>
                <a:latin typeface="Calibri"/>
                <a:ea typeface="Calibri"/>
                <a:cs typeface="Calibri"/>
                <a:sym typeface="Calibri"/>
              </a:rPr>
              <a:t>Section E: </a:t>
            </a:r>
            <a:r>
              <a:rPr b="0" i="0" lang="en-US" sz="1110" u="none" cap="none" strike="noStrike">
                <a:solidFill>
                  <a:schemeClr val="dk1"/>
                </a:solidFill>
                <a:latin typeface="Calibri"/>
                <a:ea typeface="Calibri"/>
                <a:cs typeface="Calibri"/>
                <a:sym typeface="Calibri"/>
              </a:rPr>
              <a:t>Leave Information </a:t>
            </a:r>
            <a:endParaRPr/>
          </a:p>
          <a:p>
            <a:pPr indent="0" lvl="0" marL="0" marR="0" rtl="0" algn="l">
              <a:spcBef>
                <a:spcPts val="333"/>
              </a:spcBef>
              <a:spcAft>
                <a:spcPts val="0"/>
              </a:spcAft>
              <a:buNone/>
            </a:pPr>
            <a:r>
              <a:rPr b="1" i="0" lang="en-US" sz="1110" u="none" cap="none" strike="noStrike">
                <a:solidFill>
                  <a:schemeClr val="dk1"/>
                </a:solidFill>
                <a:latin typeface="Calibri"/>
                <a:ea typeface="Calibri"/>
                <a:cs typeface="Calibri"/>
                <a:sym typeface="Calibri"/>
              </a:rPr>
              <a:t>Section F: </a:t>
            </a:r>
            <a:r>
              <a:rPr b="0" i="0" lang="en-US" sz="1110" u="none" cap="none" strike="noStrike">
                <a:solidFill>
                  <a:schemeClr val="dk1"/>
                </a:solidFill>
                <a:latin typeface="Calibri"/>
                <a:ea typeface="Calibri"/>
                <a:cs typeface="Calibri"/>
                <a:sym typeface="Calibri"/>
              </a:rPr>
              <a:t>Aviation Pay Information —information for Marine aviators</a:t>
            </a:r>
            <a:endParaRPr/>
          </a:p>
          <a:p>
            <a:pPr indent="0" lvl="0" marL="0" marR="0" rtl="0" algn="l">
              <a:spcBef>
                <a:spcPts val="333"/>
              </a:spcBef>
              <a:spcAft>
                <a:spcPts val="0"/>
              </a:spcAft>
              <a:buNone/>
            </a:pPr>
            <a:r>
              <a:rPr b="1" i="0" lang="en-US" sz="1110" u="none" cap="none" strike="noStrike">
                <a:solidFill>
                  <a:schemeClr val="dk1"/>
                </a:solidFill>
                <a:latin typeface="Calibri"/>
                <a:ea typeface="Calibri"/>
                <a:cs typeface="Calibri"/>
                <a:sym typeface="Calibri"/>
              </a:rPr>
              <a:t>Section G:</a:t>
            </a:r>
            <a:r>
              <a:rPr b="0" i="0" lang="en-US" sz="1110" u="none" cap="none" strike="noStrike">
                <a:solidFill>
                  <a:schemeClr val="dk1"/>
                </a:solidFill>
                <a:latin typeface="Calibri"/>
                <a:ea typeface="Calibri"/>
                <a:cs typeface="Calibri"/>
                <a:sym typeface="Calibri"/>
              </a:rPr>
              <a:t> Tax Information/deductions. Some states exempt military from state income tax.  </a:t>
            </a:r>
            <a:endParaRPr/>
          </a:p>
          <a:p>
            <a:pPr indent="0" lvl="0" marL="0" marR="0" rtl="0" algn="l">
              <a:spcBef>
                <a:spcPts val="333"/>
              </a:spcBef>
              <a:spcAft>
                <a:spcPts val="0"/>
              </a:spcAft>
              <a:buNone/>
            </a:pPr>
            <a:r>
              <a:rPr b="1" i="0" lang="en-US" sz="1110" u="none" cap="none" strike="noStrike">
                <a:solidFill>
                  <a:schemeClr val="dk1"/>
                </a:solidFill>
                <a:latin typeface="Calibri"/>
                <a:ea typeface="Calibri"/>
                <a:cs typeface="Calibri"/>
                <a:sym typeface="Calibri"/>
              </a:rPr>
              <a:t>Section H:</a:t>
            </a:r>
            <a:r>
              <a:rPr b="0" i="0" lang="en-US" sz="1110" u="none" cap="none" strike="noStrike">
                <a:solidFill>
                  <a:schemeClr val="dk1"/>
                </a:solidFill>
                <a:latin typeface="Calibri"/>
                <a:ea typeface="Calibri"/>
                <a:cs typeface="Calibri"/>
                <a:sym typeface="Calibri"/>
              </a:rPr>
              <a:t> Rights of Marines indebted to the government.</a:t>
            </a:r>
            <a:endParaRPr/>
          </a:p>
          <a:p>
            <a:pPr indent="0" lvl="0" marL="0" marR="0" rtl="0" algn="l">
              <a:spcBef>
                <a:spcPts val="333"/>
              </a:spcBef>
              <a:spcAft>
                <a:spcPts val="0"/>
              </a:spcAft>
              <a:buNone/>
            </a:pPr>
            <a:r>
              <a:rPr b="1" i="0" lang="en-US" sz="1110" u="none" cap="none" strike="noStrike">
                <a:solidFill>
                  <a:schemeClr val="dk1"/>
                </a:solidFill>
                <a:latin typeface="Calibri"/>
                <a:ea typeface="Calibri"/>
                <a:cs typeface="Calibri"/>
                <a:sym typeface="Calibri"/>
              </a:rPr>
              <a:t>Section I:</a:t>
            </a:r>
            <a:r>
              <a:rPr b="0" i="0" lang="en-US" sz="1110" u="none" cap="none" strike="noStrike">
                <a:solidFill>
                  <a:schemeClr val="dk1"/>
                </a:solidFill>
                <a:latin typeface="Calibri"/>
                <a:ea typeface="Calibri"/>
                <a:cs typeface="Calibri"/>
                <a:sym typeface="Calibri"/>
              </a:rPr>
              <a:t> ZIP code for BAH entitlement.</a:t>
            </a:r>
            <a:endParaRPr/>
          </a:p>
          <a:p>
            <a:pPr indent="0" lvl="0" marL="0" marR="0" rtl="0" algn="l">
              <a:spcBef>
                <a:spcPts val="333"/>
              </a:spcBef>
              <a:spcAft>
                <a:spcPts val="0"/>
              </a:spcAft>
              <a:buNone/>
            </a:pPr>
            <a:r>
              <a:rPr b="1" i="0" lang="en-US" sz="1110" u="none" cap="none" strike="noStrike">
                <a:solidFill>
                  <a:schemeClr val="dk1"/>
                </a:solidFill>
                <a:latin typeface="Calibri"/>
                <a:ea typeface="Calibri"/>
                <a:cs typeface="Calibri"/>
                <a:sym typeface="Calibri"/>
              </a:rPr>
              <a:t>Section J:</a:t>
            </a:r>
            <a:r>
              <a:rPr b="0" i="0" lang="en-US" sz="1110" u="none" cap="none" strike="noStrike">
                <a:solidFill>
                  <a:schemeClr val="dk1"/>
                </a:solidFill>
                <a:latin typeface="Calibri"/>
                <a:ea typeface="Calibri"/>
                <a:cs typeface="Calibri"/>
                <a:sym typeface="Calibri"/>
              </a:rPr>
              <a:t> Career Sea Pay; available to Marines in permanent/temporary sea duty assignment. </a:t>
            </a:r>
            <a:endParaRPr/>
          </a:p>
          <a:p>
            <a:pPr indent="0" lvl="0" marL="0" marR="0" rtl="0" algn="l">
              <a:spcBef>
                <a:spcPts val="333"/>
              </a:spcBef>
              <a:spcAft>
                <a:spcPts val="0"/>
              </a:spcAft>
              <a:buNone/>
            </a:pPr>
            <a:r>
              <a:rPr b="1" i="0" lang="en-US" sz="1110" u="none" cap="none" strike="noStrike">
                <a:solidFill>
                  <a:schemeClr val="dk1"/>
                </a:solidFill>
                <a:latin typeface="Calibri"/>
                <a:ea typeface="Calibri"/>
                <a:cs typeface="Calibri"/>
                <a:sym typeface="Calibri"/>
              </a:rPr>
              <a:t>Section K:</a:t>
            </a:r>
            <a:r>
              <a:rPr b="0" i="0" lang="en-US" sz="1110" u="none" cap="none" strike="noStrike">
                <a:solidFill>
                  <a:schemeClr val="dk1"/>
                </a:solidFill>
                <a:latin typeface="Calibri"/>
                <a:ea typeface="Calibri"/>
                <a:cs typeface="Calibri"/>
                <a:sym typeface="Calibri"/>
              </a:rPr>
              <a:t> Education Deductions: Montgomery GI Bill (MGIB)/Veterans Educational Assistance Program (VEAP), with amount contributed/ paid.</a:t>
            </a:r>
            <a:endParaRPr/>
          </a:p>
          <a:p>
            <a:pPr indent="0" lvl="0" marL="0" marR="0" rtl="0" algn="l">
              <a:spcBef>
                <a:spcPts val="333"/>
              </a:spcBef>
              <a:spcAft>
                <a:spcPts val="0"/>
              </a:spcAft>
              <a:buNone/>
            </a:pPr>
            <a:r>
              <a:rPr b="1" i="0" lang="en-US" sz="1110" u="none" cap="none" strike="noStrike">
                <a:solidFill>
                  <a:schemeClr val="dk1"/>
                </a:solidFill>
                <a:latin typeface="Calibri"/>
                <a:ea typeface="Calibri"/>
                <a:cs typeface="Calibri"/>
                <a:sym typeface="Calibri"/>
              </a:rPr>
              <a:t>Section L:</a:t>
            </a:r>
            <a:r>
              <a:rPr b="0" i="0" lang="en-US" sz="1110" u="none" cap="none" strike="noStrike">
                <a:solidFill>
                  <a:schemeClr val="dk1"/>
                </a:solidFill>
                <a:latin typeface="Calibri"/>
                <a:ea typeface="Calibri"/>
                <a:cs typeface="Calibri"/>
                <a:sym typeface="Calibri"/>
              </a:rPr>
              <a:t> Administrative Information —pay status and group.</a:t>
            </a:r>
            <a:endParaRPr/>
          </a:p>
          <a:p>
            <a:pPr indent="0" lvl="0" marL="0" marR="0" rtl="0" algn="l">
              <a:spcBef>
                <a:spcPts val="333"/>
              </a:spcBef>
              <a:spcAft>
                <a:spcPts val="0"/>
              </a:spcAft>
              <a:buNone/>
            </a:pPr>
            <a:r>
              <a:rPr b="1" i="0" lang="en-US" sz="1110" u="none" cap="none" strike="noStrike">
                <a:solidFill>
                  <a:schemeClr val="dk1"/>
                </a:solidFill>
                <a:latin typeface="Calibri"/>
                <a:ea typeface="Calibri"/>
                <a:cs typeface="Calibri"/>
                <a:sym typeface="Calibri"/>
              </a:rPr>
              <a:t>Section M:</a:t>
            </a:r>
            <a:r>
              <a:rPr b="0" i="0" lang="en-US" sz="1110" u="none" cap="none" strike="noStrike">
                <a:solidFill>
                  <a:schemeClr val="dk1"/>
                </a:solidFill>
                <a:latin typeface="Calibri"/>
                <a:ea typeface="Calibri"/>
                <a:cs typeface="Calibri"/>
                <a:sym typeface="Calibri"/>
              </a:rPr>
              <a:t> Marine Corps Reserve Drill Information —number of drills performed</a:t>
            </a:r>
            <a:endParaRPr/>
          </a:p>
          <a:p>
            <a:pPr indent="0" lvl="0" marL="0" marR="0" rtl="0" algn="l">
              <a:spcBef>
                <a:spcPts val="333"/>
              </a:spcBef>
              <a:spcAft>
                <a:spcPts val="0"/>
              </a:spcAft>
              <a:buNone/>
            </a:pPr>
            <a:r>
              <a:rPr b="1" i="0" lang="en-US" sz="1110" u="none" cap="none" strike="noStrike">
                <a:solidFill>
                  <a:schemeClr val="dk1"/>
                </a:solidFill>
                <a:latin typeface="Calibri"/>
                <a:ea typeface="Calibri"/>
                <a:cs typeface="Calibri"/>
                <a:sym typeface="Calibri"/>
              </a:rPr>
              <a:t>Section O:</a:t>
            </a:r>
            <a:r>
              <a:rPr b="0" i="0" lang="en-US" sz="1110" u="none" cap="none" strike="noStrike">
                <a:solidFill>
                  <a:schemeClr val="dk1"/>
                </a:solidFill>
                <a:latin typeface="Calibri"/>
                <a:ea typeface="Calibri"/>
                <a:cs typeface="Calibri"/>
                <a:sym typeface="Calibri"/>
              </a:rPr>
              <a:t> Remarks — itemizes entitlements, deductions and payments. </a:t>
            </a:r>
            <a:endParaRPr/>
          </a:p>
        </p:txBody>
      </p:sp>
      <p:sp>
        <p:nvSpPr>
          <p:cNvPr id="67" name="Google Shape;67;p3: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4: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4:  Cash Compensation</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The three basic types of pay in a military compensation package.</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Base pay: determined by rank/years of service. The portion on which military retirement is calculated.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Special pay</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Incentive pay</a:t>
            </a:r>
            <a:endParaRPr/>
          </a:p>
        </p:txBody>
      </p:sp>
      <p:sp>
        <p:nvSpPr>
          <p:cNvPr id="76" name="Google Shape;76;p4: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5: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5: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lnSpc>
                <a:spcPct val="80000"/>
              </a:lnSpc>
              <a:spcBef>
                <a:spcPts val="0"/>
              </a:spcBef>
              <a:spcAft>
                <a:spcPts val="0"/>
              </a:spcAft>
              <a:buNone/>
            </a:pPr>
            <a:r>
              <a:rPr b="1" i="0" lang="en-US" sz="930" u="none" cap="small" strike="noStrike">
                <a:solidFill>
                  <a:schemeClr val="dk1"/>
                </a:solidFill>
                <a:latin typeface="Calibri"/>
                <a:ea typeface="Calibri"/>
                <a:cs typeface="Calibri"/>
                <a:sym typeface="Calibri"/>
              </a:rPr>
              <a:t>Slide 5:  Special and Incentive Pay</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Given to qualified members who possess specific or unique skills, or skills determined to have critical shortages. </a:t>
            </a:r>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 </a:t>
            </a:r>
            <a:endParaRPr/>
          </a:p>
          <a:p>
            <a:pPr indent="0" lvl="0" marL="0" marR="0" rtl="0" algn="l">
              <a:lnSpc>
                <a:spcPct val="80000"/>
              </a:lnSpc>
              <a:spcBef>
                <a:spcPts val="279"/>
              </a:spcBef>
              <a:spcAft>
                <a:spcPts val="0"/>
              </a:spcAft>
              <a:buNone/>
            </a:pPr>
            <a:r>
              <a:rPr b="1" i="0" lang="en-US" sz="930" u="none" cap="none" strike="noStrike">
                <a:solidFill>
                  <a:schemeClr val="dk1"/>
                </a:solidFill>
                <a:latin typeface="Calibri"/>
                <a:ea typeface="Calibri"/>
                <a:cs typeface="Calibri"/>
                <a:sym typeface="Calibri"/>
              </a:rPr>
              <a:t>Aviation Career Incentive Pay (officers): </a:t>
            </a:r>
            <a:r>
              <a:rPr b="0" i="0" lang="en-US" sz="930" u="none" cap="none" strike="noStrike">
                <a:solidFill>
                  <a:schemeClr val="dk1"/>
                </a:solidFill>
                <a:latin typeface="Calibri"/>
                <a:ea typeface="Calibri"/>
                <a:cs typeface="Calibri"/>
                <a:sym typeface="Calibri"/>
              </a:rPr>
              <a:t> restricted to Marines who hold, or are in training leading to, an aeronautical rating or designation and who engage and remain in aviation service.</a:t>
            </a:r>
            <a:endParaRPr/>
          </a:p>
          <a:p>
            <a:pPr indent="0" lvl="0" marL="0" marR="0" rtl="0" algn="l">
              <a:lnSpc>
                <a:spcPct val="80000"/>
              </a:lnSpc>
              <a:spcBef>
                <a:spcPts val="279"/>
              </a:spcBef>
              <a:spcAft>
                <a:spcPts val="0"/>
              </a:spcAft>
              <a:buNone/>
            </a:pPr>
            <a:r>
              <a:rPr b="1" i="0" lang="en-US" sz="930" u="none" cap="none" strike="noStrike">
                <a:solidFill>
                  <a:schemeClr val="dk1"/>
                </a:solidFill>
                <a:latin typeface="Calibri"/>
                <a:ea typeface="Calibri"/>
                <a:cs typeface="Calibri"/>
                <a:sym typeface="Calibri"/>
              </a:rPr>
              <a:t>Career Enlisted Flier Incentive</a:t>
            </a:r>
            <a:r>
              <a:rPr b="0" i="0" lang="en-US" sz="930" u="none" cap="none" strike="noStrike">
                <a:solidFill>
                  <a:schemeClr val="dk1"/>
                </a:solidFill>
                <a:latin typeface="Calibri"/>
                <a:ea typeface="Calibri"/>
                <a:cs typeface="Calibri"/>
                <a:sym typeface="Calibri"/>
              </a:rPr>
              <a:t>: Career enlisted flyer must perform operational flying duties for six of the first 10 years, nine of the first 15 years, and 14 of the first 20 years of aviation service to be eligible</a:t>
            </a:r>
            <a:endParaRPr/>
          </a:p>
          <a:p>
            <a:pPr indent="0" lvl="0" marL="0" marR="0" rtl="0" algn="l">
              <a:lnSpc>
                <a:spcPct val="80000"/>
              </a:lnSpc>
              <a:spcBef>
                <a:spcPts val="279"/>
              </a:spcBef>
              <a:spcAft>
                <a:spcPts val="0"/>
              </a:spcAft>
              <a:buNone/>
            </a:pPr>
            <a:r>
              <a:rPr b="1" i="0" lang="en-US" sz="930" u="none" cap="none" strike="noStrike">
                <a:solidFill>
                  <a:schemeClr val="dk1"/>
                </a:solidFill>
                <a:latin typeface="Calibri"/>
                <a:ea typeface="Calibri"/>
                <a:cs typeface="Calibri"/>
                <a:sym typeface="Calibri"/>
              </a:rPr>
              <a:t>Career Sea Pay: </a:t>
            </a:r>
            <a:r>
              <a:rPr b="0" i="0" lang="en-US" sz="930" u="none" cap="none" strike="noStrike">
                <a:solidFill>
                  <a:schemeClr val="dk1"/>
                </a:solidFill>
                <a:latin typeface="Calibri"/>
                <a:ea typeface="Calibri"/>
                <a:cs typeface="Calibri"/>
                <a:sym typeface="Calibri"/>
              </a:rPr>
              <a:t>If you are an active-duty Marine on sea duty, you are entitled to career sea special pay, at a monthly rate of up to $730. </a:t>
            </a:r>
            <a:endParaRPr/>
          </a:p>
          <a:p>
            <a:pPr indent="0" lvl="0" marL="0" marR="0" rtl="0" algn="l">
              <a:lnSpc>
                <a:spcPct val="80000"/>
              </a:lnSpc>
              <a:spcBef>
                <a:spcPts val="279"/>
              </a:spcBef>
              <a:spcAft>
                <a:spcPts val="0"/>
              </a:spcAft>
              <a:buNone/>
            </a:pPr>
            <a:r>
              <a:rPr b="1" i="0" lang="en-US" sz="930" u="none" cap="none" strike="noStrike">
                <a:solidFill>
                  <a:schemeClr val="dk1"/>
                </a:solidFill>
                <a:latin typeface="Calibri"/>
                <a:ea typeface="Calibri"/>
                <a:cs typeface="Calibri"/>
                <a:sym typeface="Calibri"/>
              </a:rPr>
              <a:t>Foreign Language Proficiency Pay</a:t>
            </a:r>
            <a:r>
              <a:rPr b="0" i="0" lang="en-US" sz="930" u="none" cap="none" strike="noStrike">
                <a:solidFill>
                  <a:schemeClr val="dk1"/>
                </a:solidFill>
                <a:latin typeface="Calibri"/>
                <a:ea typeface="Calibri"/>
                <a:cs typeface="Calibri"/>
                <a:sym typeface="Calibri"/>
              </a:rPr>
              <a:t>: This incentive pay is earned by an officer or enlisted member of the United States armed forces who is entitled to basic pay, has been certified within to be proficient in a foreign language.</a:t>
            </a:r>
            <a:endParaRPr/>
          </a:p>
          <a:p>
            <a:pPr indent="0" lvl="0" marL="0" marR="0" rtl="0" algn="l">
              <a:lnSpc>
                <a:spcPct val="80000"/>
              </a:lnSpc>
              <a:spcBef>
                <a:spcPts val="279"/>
              </a:spcBef>
              <a:spcAft>
                <a:spcPts val="0"/>
              </a:spcAft>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1" i="0" lang="en-US" sz="930" u="none" cap="none" strike="noStrike">
                <a:solidFill>
                  <a:schemeClr val="dk1"/>
                </a:solidFill>
                <a:latin typeface="Calibri"/>
                <a:ea typeface="Calibri"/>
                <a:cs typeface="Calibri"/>
                <a:sym typeface="Calibri"/>
              </a:rPr>
              <a:t>Hazardous Duty Incentive Pay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1" i="0" lang="en-US" sz="930" u="none" cap="none" strike="noStrike">
                <a:solidFill>
                  <a:schemeClr val="dk1"/>
                </a:solidFill>
                <a:latin typeface="Calibri"/>
                <a:ea typeface="Calibri"/>
                <a:cs typeface="Calibri"/>
                <a:sym typeface="Calibri"/>
              </a:rPr>
              <a:t>Non-Air Crewmembers:</a:t>
            </a:r>
            <a:r>
              <a:rPr b="0" i="0" lang="en-US" sz="930" u="none" cap="none" strike="noStrike">
                <a:solidFill>
                  <a:schemeClr val="dk1"/>
                </a:solidFill>
                <a:latin typeface="Calibri"/>
                <a:ea typeface="Calibri"/>
                <a:cs typeface="Calibri"/>
                <a:sym typeface="Calibri"/>
              </a:rPr>
              <a:t> Marines who perform flying duty as non-crewmembers, parachute jumping, demolition of explosives, handle toxic fuels, engage in flight deck duty or experimental stress duty. </a:t>
            </a:r>
            <a:endParaRPr/>
          </a:p>
          <a:p>
            <a:pPr indent="0" lvl="0" marL="0" marR="0" rtl="0" algn="l">
              <a:lnSpc>
                <a:spcPct val="80000"/>
              </a:lnSpc>
              <a:spcBef>
                <a:spcPts val="279"/>
              </a:spcBef>
              <a:spcAft>
                <a:spcPts val="0"/>
              </a:spcAft>
              <a:buNone/>
            </a:pPr>
            <a:r>
              <a:rPr b="1" i="0" lang="en-US" sz="930" u="none" cap="none" strike="noStrike">
                <a:solidFill>
                  <a:schemeClr val="dk1"/>
                </a:solidFill>
                <a:latin typeface="Calibri"/>
                <a:ea typeface="Calibri"/>
                <a:cs typeface="Calibri"/>
                <a:sym typeface="Calibri"/>
              </a:rPr>
              <a:t>Air Crew members:</a:t>
            </a:r>
            <a:r>
              <a:rPr b="0" i="0" lang="en-US" sz="930" u="none" cap="none" strike="noStrike">
                <a:solidFill>
                  <a:schemeClr val="dk1"/>
                </a:solidFill>
                <a:latin typeface="Calibri"/>
                <a:ea typeface="Calibri"/>
                <a:cs typeface="Calibri"/>
                <a:sym typeface="Calibri"/>
              </a:rPr>
              <a:t> Marines who perform flight duties as aircrew members and meet their services operational requirements are eligible.  </a:t>
            </a:r>
            <a:endParaRPr/>
          </a:p>
          <a:p>
            <a:pPr indent="0" lvl="0" marL="0" marR="0" rtl="0" algn="l">
              <a:lnSpc>
                <a:spcPct val="80000"/>
              </a:lnSpc>
              <a:spcBef>
                <a:spcPts val="279"/>
              </a:spcBef>
              <a:spcAft>
                <a:spcPts val="0"/>
              </a:spcAft>
              <a:buNone/>
            </a:pPr>
            <a:r>
              <a:rPr b="1" i="0" lang="en-US" sz="930" u="none" cap="none" strike="noStrike">
                <a:solidFill>
                  <a:schemeClr val="dk1"/>
                </a:solidFill>
                <a:latin typeface="Calibri"/>
                <a:ea typeface="Calibri"/>
                <a:cs typeface="Calibri"/>
                <a:sym typeface="Calibri"/>
              </a:rPr>
              <a:t>Hardship Duty Pay: </a:t>
            </a:r>
            <a:r>
              <a:rPr b="0" i="0" lang="en-US" sz="930" u="none" cap="none" strike="noStrike">
                <a:solidFill>
                  <a:schemeClr val="dk1"/>
                </a:solidFill>
                <a:latin typeface="Calibri"/>
                <a:ea typeface="Calibri"/>
                <a:cs typeface="Calibri"/>
                <a:sym typeface="Calibri"/>
              </a:rPr>
              <a:t>paid to Marines assigned to locations where living conditions are substantially below those in the continental U.S. </a:t>
            </a:r>
            <a:endParaRPr/>
          </a:p>
          <a:p>
            <a:pPr indent="0" lvl="0" marL="0" marR="0" rtl="0" algn="l">
              <a:lnSpc>
                <a:spcPct val="80000"/>
              </a:lnSpc>
              <a:spcBef>
                <a:spcPts val="279"/>
              </a:spcBef>
              <a:spcAft>
                <a:spcPts val="0"/>
              </a:spcAft>
              <a:buNone/>
            </a:pPr>
            <a:r>
              <a:rPr b="1" i="0" lang="en-US" sz="930" u="none" cap="none" strike="noStrike">
                <a:solidFill>
                  <a:schemeClr val="dk1"/>
                </a:solidFill>
                <a:latin typeface="Calibri"/>
                <a:ea typeface="Calibri"/>
                <a:cs typeface="Calibri"/>
                <a:sym typeface="Calibri"/>
              </a:rPr>
              <a:t>Hostile Fire Pay/Imminent Danger Pay: </a:t>
            </a:r>
            <a:r>
              <a:rPr b="0" i="0" lang="en-US" sz="930" u="none" cap="none" strike="noStrike">
                <a:solidFill>
                  <a:schemeClr val="dk1"/>
                </a:solidFill>
                <a:latin typeface="Calibri"/>
                <a:ea typeface="Calibri"/>
                <a:cs typeface="Calibri"/>
                <a:sym typeface="Calibri"/>
              </a:rPr>
              <a:t>Marines may be entitled to Hostile Fire and Imminent Danger Pay.</a:t>
            </a:r>
            <a:endParaRPr/>
          </a:p>
          <a:p>
            <a:pPr indent="0" lvl="0" marL="0" marR="0" rtl="0" algn="l">
              <a:lnSpc>
                <a:spcPct val="80000"/>
              </a:lnSpc>
              <a:spcBef>
                <a:spcPts val="279"/>
              </a:spcBef>
              <a:spcAft>
                <a:spcPts val="0"/>
              </a:spcAft>
              <a:buNone/>
            </a:pPr>
            <a:r>
              <a:rPr b="1" i="0" lang="en-US" sz="930" u="none" cap="none" strike="noStrike">
                <a:solidFill>
                  <a:schemeClr val="dk1"/>
                </a:solidFill>
                <a:latin typeface="Calibri"/>
                <a:ea typeface="Calibri"/>
                <a:cs typeface="Calibri"/>
                <a:sym typeface="Calibri"/>
              </a:rPr>
              <a:t>Special Assigned Duty Pay:</a:t>
            </a:r>
            <a:r>
              <a:rPr b="0" i="0" lang="en-US" sz="930" u="none" cap="none" strike="noStrike">
                <a:solidFill>
                  <a:schemeClr val="dk1"/>
                </a:solidFill>
                <a:latin typeface="Calibri"/>
                <a:ea typeface="Calibri"/>
                <a:cs typeface="Calibri"/>
                <a:sym typeface="Calibri"/>
              </a:rPr>
              <a:t>  If you are an enlisted member who is entitled to basic pay and are performing duties which have been designated as extremely difficult or involving an unusual degree of responsibility in a military skill, you may be paid special duty assignment pay.</a:t>
            </a:r>
            <a:endParaRPr/>
          </a:p>
          <a:p>
            <a:pPr indent="0" lvl="0" marL="0" marR="0" rtl="0" algn="l">
              <a:lnSpc>
                <a:spcPct val="80000"/>
              </a:lnSpc>
              <a:spcBef>
                <a:spcPts val="279"/>
              </a:spcBef>
              <a:spcAft>
                <a:spcPts val="0"/>
              </a:spcAft>
              <a:buNone/>
            </a:pPr>
            <a:r>
              <a:rPr b="1" i="0" lang="en-US" sz="930" u="none" cap="none" strike="noStrike">
                <a:solidFill>
                  <a:schemeClr val="dk1"/>
                </a:solidFill>
                <a:latin typeface="Calibri"/>
                <a:ea typeface="Calibri"/>
                <a:cs typeface="Calibri"/>
                <a:sym typeface="Calibri"/>
              </a:rPr>
              <a:t>Special Pay for Medical and Dental Officers:</a:t>
            </a:r>
            <a:r>
              <a:rPr b="0" i="0" lang="en-US" sz="930" u="none" cap="none" strike="noStrike">
                <a:solidFill>
                  <a:schemeClr val="dk1"/>
                </a:solidFill>
                <a:latin typeface="Calibri"/>
                <a:ea typeface="Calibri"/>
                <a:cs typeface="Calibri"/>
                <a:sym typeface="Calibri"/>
              </a:rPr>
              <a:t> If you are a health professional officer, you may be entitled to several special pay. </a:t>
            </a:r>
            <a:endParaRPr/>
          </a:p>
          <a:p>
            <a:pPr indent="0" lvl="0" marL="0" marR="0" rtl="0" algn="l">
              <a:lnSpc>
                <a:spcPct val="80000"/>
              </a:lnSpc>
              <a:spcBef>
                <a:spcPts val="279"/>
              </a:spcBef>
              <a:spcAft>
                <a:spcPts val="0"/>
              </a:spcAft>
              <a:buNone/>
            </a:pPr>
            <a:r>
              <a:rPr b="1" i="0" lang="en-US" sz="930" u="none" cap="none" strike="noStrike">
                <a:solidFill>
                  <a:schemeClr val="dk1"/>
                </a:solidFill>
                <a:latin typeface="Calibri"/>
                <a:ea typeface="Calibri"/>
                <a:cs typeface="Calibri"/>
                <a:sym typeface="Calibri"/>
              </a:rPr>
              <a:t>Wounded Warrior Pay:</a:t>
            </a:r>
            <a:r>
              <a:rPr b="0" i="0" lang="en-US" sz="930" u="none" cap="none" strike="noStrike">
                <a:solidFill>
                  <a:schemeClr val="dk1"/>
                </a:solidFill>
                <a:latin typeface="Calibri"/>
                <a:ea typeface="Calibri"/>
                <a:cs typeface="Calibri"/>
                <a:sym typeface="Calibri"/>
              </a:rPr>
              <a:t> The wounded warriors pay is a comprehensive program of special pays adjustment to normal pay and benefits:www.dfas.mil/militarypay/woundedwarriorpay.html.</a:t>
            </a:r>
            <a:endParaRPr/>
          </a:p>
        </p:txBody>
      </p:sp>
      <p:sp>
        <p:nvSpPr>
          <p:cNvPr id="86" name="Google Shape;86;p5: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6: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6: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Slide 6:  Housing Allowance: BAH</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small"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Basic Allowance for Housing (BAH):</a:t>
            </a:r>
            <a:r>
              <a:rPr b="0" i="0" lang="en-US" sz="1200" u="none" cap="none" strike="noStrike">
                <a:solidFill>
                  <a:schemeClr val="dk1"/>
                </a:solidFill>
                <a:latin typeface="Calibri"/>
                <a:ea typeface="Calibri"/>
                <a:cs typeface="Calibri"/>
                <a:sym typeface="Calibri"/>
              </a:rPr>
              <a:t> paid to those authorized to live off base. It is based on rental costs by pay grade, location, cost of living in the area and dependency status, and is designed to reflect comparable civilian housing costs for those with similar salary and location. BAH rates: </a:t>
            </a:r>
            <a:r>
              <a:rPr b="0" i="0" lang="en-US" sz="1200" u="sng" cap="none" strike="noStrike">
                <a:solidFill>
                  <a:schemeClr val="hlink"/>
                </a:solidFill>
                <a:latin typeface="Calibri"/>
                <a:ea typeface="Calibri"/>
                <a:cs typeface="Calibri"/>
                <a:sym typeface="Calibri"/>
                <a:hlinkClick r:id="rId2"/>
              </a:rPr>
              <a:t>www.defensetravel.dod.mil/site/bah.cfm</a:t>
            </a:r>
            <a:r>
              <a:rPr b="0" i="0" lang="en-US" sz="1200" u="none" cap="none" strike="noStrike">
                <a:solidFill>
                  <a:schemeClr val="dk1"/>
                </a:solidFill>
                <a:latin typeface="Calibri"/>
                <a:ea typeface="Calibri"/>
                <a:cs typeface="Calibri"/>
                <a:sym typeface="Calibri"/>
              </a:rPr>
              <a:t>.</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BAH-DIFF:</a:t>
            </a:r>
            <a:r>
              <a:rPr b="0" i="0" lang="en-US" sz="1200" u="none" cap="none" strike="noStrike">
                <a:solidFill>
                  <a:schemeClr val="dk1"/>
                </a:solidFill>
                <a:latin typeface="Calibri"/>
                <a:ea typeface="Calibri"/>
                <a:cs typeface="Calibri"/>
                <a:sym typeface="Calibri"/>
              </a:rPr>
              <a:t>  BAH-DIFF is the difference between the with- and without-dependents Basic Allowance for Quarters (BAQ) rates.</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BAH PARTIAL:</a:t>
            </a:r>
            <a:r>
              <a:rPr b="0" i="0" lang="en-US" sz="1200" u="none" cap="none" strike="noStrike">
                <a:solidFill>
                  <a:schemeClr val="dk1"/>
                </a:solidFill>
                <a:latin typeface="Calibri"/>
                <a:ea typeface="Calibri"/>
                <a:cs typeface="Calibri"/>
                <a:sym typeface="Calibri"/>
              </a:rPr>
              <a:t> Paid to Marines without dependents that live in government quarters.</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BAH II (Reserve Component/Transit): </a:t>
            </a:r>
            <a:r>
              <a:rPr b="0" i="0" lang="en-US" sz="1200" u="none" cap="none" strike="noStrike">
                <a:solidFill>
                  <a:schemeClr val="dk1"/>
                </a:solidFill>
                <a:latin typeface="Calibri"/>
                <a:ea typeface="Calibri"/>
                <a:cs typeface="Calibri"/>
                <a:sym typeface="Calibri"/>
              </a:rPr>
              <a:t>BAH-II (RC/T) is the housing allowance for members in particular circumstances, for example, reservists on active duty less than 30 days.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0" name="Google Shape;110;p6: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7: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7: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7:  Other Allowances: BAS </a:t>
            </a:r>
            <a:r>
              <a:rPr b="0" i="0" lang="en-US" sz="1200" u="none" cap="none" strike="noStrike">
                <a:solidFill>
                  <a:schemeClr val="dk1"/>
                </a:solidFill>
                <a:latin typeface="Calibri"/>
                <a:ea typeface="Calibri"/>
                <a:cs typeface="Calibri"/>
                <a:sym typeface="Calibri"/>
              </a:rPr>
              <a:t>Basic Allowance for Subsistence (BAS) is designed to offset costs for your meals. All enlisted Marines are paid the full monthly rate, but those required to eat in the mess hall will have most of the allowance automatically withdrawn to cover the cost of meals. Officers collect BAS and then pay cash for meals, including those eaten in government dining facilities.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9" name="Google Shape;119;p7: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8: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8: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8:  Housing Allowances: COLA</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CONUS COLA</a:t>
            </a:r>
            <a:r>
              <a:rPr b="0" i="0" lang="en-US" sz="1200" u="none" cap="none" strike="noStrike">
                <a:solidFill>
                  <a:schemeClr val="dk1"/>
                </a:solidFill>
                <a:latin typeface="Calibri"/>
                <a:ea typeface="Calibri"/>
                <a:cs typeface="Calibri"/>
                <a:sym typeface="Calibri"/>
              </a:rPr>
              <a:t> - Compensates for a portion of excess non-housing costs, where non-housing costs are at least 8 percent above average.</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Overseas COLA</a:t>
            </a:r>
            <a:r>
              <a:rPr b="0" i="0" lang="en-US" sz="1200" u="none" cap="none" strike="noStrike">
                <a:solidFill>
                  <a:schemeClr val="dk1"/>
                </a:solidFill>
                <a:latin typeface="Calibri"/>
                <a:ea typeface="Calibri"/>
                <a:cs typeface="Calibri"/>
                <a:sym typeface="Calibri"/>
              </a:rPr>
              <a:t> - A supplemental allowance to offset the higher prices of non-housing goods and services overseas. </a:t>
            </a:r>
            <a:endParaRPr/>
          </a:p>
        </p:txBody>
      </p:sp>
      <p:sp>
        <p:nvSpPr>
          <p:cNvPr id="128" name="Google Shape;128;p8: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9: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9:notes"/>
          <p:cNvSpPr txBox="1"/>
          <p:nvPr>
            <p:ph idx="1" type="body"/>
          </p:nvPr>
        </p:nvSpPr>
        <p:spPr>
          <a:xfrm>
            <a:off x="694690" y="4379595"/>
            <a:ext cx="5557520" cy="4149090"/>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9:  Other Allowances: FSA</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FSA</a:t>
            </a:r>
            <a:r>
              <a:rPr b="0" i="0" lang="en-US" sz="1200" u="none" cap="none" strike="noStrike">
                <a:solidFill>
                  <a:schemeClr val="dk1"/>
                </a:solidFill>
                <a:latin typeface="Calibri"/>
                <a:ea typeface="Calibri"/>
                <a:cs typeface="Calibri"/>
                <a:sym typeface="Calibri"/>
              </a:rPr>
              <a:t>: Family Separation Allowance (FSA) provides compensation for added expenses incurred because of an enforced family separation under certain conditions.</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FSA-R (Restricted):</a:t>
            </a:r>
            <a:r>
              <a:rPr b="0" i="0" lang="en-US" sz="1200" u="none" cap="none" strike="noStrike">
                <a:solidFill>
                  <a:schemeClr val="dk1"/>
                </a:solidFill>
                <a:latin typeface="Calibri"/>
                <a:ea typeface="Calibri"/>
                <a:cs typeface="Calibri"/>
                <a:sym typeface="Calibri"/>
              </a:rPr>
              <a:t> Transportation of dependents, including dependents acquired after the effective date of orders, is not authorized at government expense, and the dependents do not live in the vicinity of the member’s homeport/permanent duty station. </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FSA-S (Ship): </a:t>
            </a:r>
            <a:r>
              <a:rPr b="0" i="0" lang="en-US" sz="1200" u="none" cap="none" strike="noStrike">
                <a:solidFill>
                  <a:schemeClr val="dk1"/>
                </a:solidFill>
                <a:latin typeface="Calibri"/>
                <a:ea typeface="Calibri"/>
                <a:cs typeface="Calibri"/>
                <a:sym typeface="Calibri"/>
              </a:rPr>
              <a:t>The member is on duty aboard a ship, and the ship is away from the homeport continuously for more than 30 days. </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FSA-T (Temporary):</a:t>
            </a:r>
            <a:r>
              <a:rPr b="0" i="0" lang="en-US" sz="1200" u="none" cap="none" strike="noStrike">
                <a:solidFill>
                  <a:schemeClr val="dk1"/>
                </a:solidFill>
                <a:latin typeface="Calibri"/>
                <a:ea typeface="Calibri"/>
                <a:cs typeface="Calibri"/>
                <a:sym typeface="Calibri"/>
              </a:rPr>
              <a:t> The member is on temporary duty (TDY) or temporary additional duty (TAD) away from the permanent station continuously for more than 30 days, and the member’s dependents are not living at or near the TDY station. </a:t>
            </a:r>
            <a:endParaRPr b="0" i="0" sz="1200" u="none" cap="none" strike="noStrike">
              <a:solidFill>
                <a:schemeClr val="dk1"/>
              </a:solidFill>
              <a:latin typeface="Calibri"/>
              <a:ea typeface="Calibri"/>
              <a:cs typeface="Calibri"/>
              <a:sym typeface="Calibri"/>
            </a:endParaRPr>
          </a:p>
        </p:txBody>
      </p:sp>
      <p:sp>
        <p:nvSpPr>
          <p:cNvPr id="136" name="Google Shape;136;p9:notes"/>
          <p:cNvSpPr txBox="1"/>
          <p:nvPr>
            <p:ph idx="12" type="sldNum"/>
          </p:nvPr>
        </p:nvSpPr>
        <p:spPr>
          <a:xfrm>
            <a:off x="3934969" y="8757590"/>
            <a:ext cx="3010323" cy="461010"/>
          </a:xfrm>
          <a:prstGeom prst="rect">
            <a:avLst/>
          </a:prstGeom>
          <a:noFill/>
          <a:ln>
            <a:noFill/>
          </a:ln>
        </p:spPr>
        <p:txBody>
          <a:bodyPr anchorCtr="0" anchor="b" bIns="46175" lIns="92375" spcFirstLastPara="1" rIns="92375" wrap="square" tIns="461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455876" y="130256"/>
            <a:ext cx="8688123" cy="1417638"/>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18" name="Google Shape;18;p2"/>
          <p:cNvSpPr txBox="1"/>
          <p:nvPr>
            <p:ph idx="1" type="body"/>
          </p:nvPr>
        </p:nvSpPr>
        <p:spPr>
          <a:xfrm>
            <a:off x="457179" y="1717482"/>
            <a:ext cx="8375182" cy="4400214"/>
          </a:xfrm>
          <a:prstGeom prst="rect">
            <a:avLst/>
          </a:prstGeom>
          <a:noFill/>
          <a:ln>
            <a:noFill/>
          </a:ln>
        </p:spPr>
        <p:txBody>
          <a:bodyPr anchorCtr="0" anchor="t" bIns="0" lIns="0" spcFirstLastPara="1" rIns="0" wrap="square" tIns="0"/>
          <a:lstStyle>
            <a:lvl1pPr indent="-381000" lvl="0" marL="457200" marR="0" rtl="0" algn="l">
              <a:lnSpc>
                <a:spcPct val="118750"/>
              </a:lnSpc>
              <a:spcBef>
                <a:spcPts val="0"/>
              </a:spcBef>
              <a:spcAft>
                <a:spcPts val="0"/>
              </a:spcAft>
              <a:buClr>
                <a:srgbClr val="56633C"/>
              </a:buClr>
              <a:buSzPts val="2400"/>
              <a:buFont typeface="Noto Sans Symbols"/>
              <a:buChar char="◆"/>
              <a:defRPr b="0" i="0" sz="3200" u="none" cap="none" strike="noStrike">
                <a:solidFill>
                  <a:schemeClr val="dk1"/>
                </a:solidFill>
                <a:latin typeface="Source Sans Pro"/>
                <a:ea typeface="Source Sans Pro"/>
                <a:cs typeface="Source Sans Pro"/>
                <a:sym typeface="Source Sans Pro"/>
              </a:defRPr>
            </a:lvl1pPr>
            <a:lvl2pPr indent="-381000" lvl="1" marL="914400" marR="0" rtl="0" algn="l">
              <a:lnSpc>
                <a:spcPct val="118750"/>
              </a:lnSpc>
              <a:spcBef>
                <a:spcPts val="640"/>
              </a:spcBef>
              <a:spcAft>
                <a:spcPts val="0"/>
              </a:spcAft>
              <a:buClr>
                <a:srgbClr val="56633C"/>
              </a:buClr>
              <a:buSzPts val="2400"/>
              <a:buFont typeface="Arial"/>
              <a:buChar char="–"/>
              <a:defRPr b="0" i="0" sz="3200" u="none" cap="none" strike="noStrike">
                <a:solidFill>
                  <a:schemeClr val="dk1"/>
                </a:solidFill>
                <a:latin typeface="Source Sans Pro"/>
                <a:ea typeface="Source Sans Pro"/>
                <a:cs typeface="Source Sans Pro"/>
                <a:sym typeface="Source Sans Pro"/>
              </a:defRPr>
            </a:lvl2pPr>
            <a:lvl3pPr indent="-381000" lvl="2" marL="1371600" marR="0" rtl="0" algn="l">
              <a:lnSpc>
                <a:spcPct val="118750"/>
              </a:lnSpc>
              <a:spcBef>
                <a:spcPts val="640"/>
              </a:spcBef>
              <a:spcAft>
                <a:spcPts val="0"/>
              </a:spcAft>
              <a:buClr>
                <a:srgbClr val="56633C"/>
              </a:buClr>
              <a:buSzPts val="2400"/>
              <a:buFont typeface="Arial"/>
              <a:buChar char="•"/>
              <a:defRPr b="0" i="0" sz="3200" u="none" cap="none" strike="noStrike">
                <a:solidFill>
                  <a:schemeClr val="dk1"/>
                </a:solidFill>
                <a:latin typeface="Source Sans Pro"/>
                <a:ea typeface="Source Sans Pro"/>
                <a:cs typeface="Source Sans Pro"/>
                <a:sym typeface="Source Sans Pro"/>
              </a:defRPr>
            </a:lvl3pPr>
            <a:lvl4pPr indent="-381000" lvl="3" marL="1828800" marR="0" rtl="0" algn="l">
              <a:lnSpc>
                <a:spcPct val="118750"/>
              </a:lnSpc>
              <a:spcBef>
                <a:spcPts val="640"/>
              </a:spcBef>
              <a:spcAft>
                <a:spcPts val="0"/>
              </a:spcAft>
              <a:buClr>
                <a:srgbClr val="56633C"/>
              </a:buClr>
              <a:buSzPts val="2400"/>
              <a:buFont typeface="Arial"/>
              <a:buChar char="–"/>
              <a:defRPr b="0" i="0" sz="3200" u="none" cap="none" strike="noStrike">
                <a:solidFill>
                  <a:schemeClr val="dk1"/>
                </a:solidFill>
                <a:latin typeface="Source Sans Pro"/>
                <a:ea typeface="Source Sans Pro"/>
                <a:cs typeface="Source Sans Pro"/>
                <a:sym typeface="Source Sans Pro"/>
              </a:defRPr>
            </a:lvl4pPr>
            <a:lvl5pPr indent="-381000" lvl="4" marL="2286000" marR="0" rtl="0" algn="l">
              <a:lnSpc>
                <a:spcPct val="118750"/>
              </a:lnSpc>
              <a:spcBef>
                <a:spcPts val="640"/>
              </a:spcBef>
              <a:spcAft>
                <a:spcPts val="0"/>
              </a:spcAft>
              <a:buClr>
                <a:srgbClr val="56633C"/>
              </a:buClr>
              <a:buSzPts val="2400"/>
              <a:buFont typeface="Arial"/>
              <a:buChar char="»"/>
              <a:defRPr b="0" i="0" sz="3200" u="none" cap="none" strike="noStrike">
                <a:solidFill>
                  <a:schemeClr val="dk1"/>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19" name="Google Shape;19;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1pPr>
            <a:lvl2pPr indent="0" lvl="1"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2pPr>
            <a:lvl3pPr indent="0" lvl="2"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3pPr>
            <a:lvl4pPr indent="0" lvl="3"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4pPr>
            <a:lvl5pPr indent="0" lvl="4"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5pPr>
            <a:lvl6pPr indent="0" lvl="5"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6pPr>
            <a:lvl7pPr indent="0" lvl="6"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7pPr>
            <a:lvl8pPr indent="0" lvl="7"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8pPr>
            <a:lvl9pPr indent="0" lvl="8"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 name="Shape 20"/>
        <p:cNvGrpSpPr/>
        <p:nvPr/>
      </p:nvGrpSpPr>
      <p:grpSpPr>
        <a:xfrm>
          <a:off x="0" y="0"/>
          <a:ext cx="0" cy="0"/>
          <a:chOff x="0" y="0"/>
          <a:chExt cx="0" cy="0"/>
        </a:xfrm>
      </p:grpSpPr>
      <p:sp>
        <p:nvSpPr>
          <p:cNvPr id="21" name="Google Shape;21;p3"/>
          <p:cNvSpPr txBox="1"/>
          <p:nvPr>
            <p:ph type="title"/>
          </p:nvPr>
        </p:nvSpPr>
        <p:spPr>
          <a:xfrm>
            <a:off x="358775" y="152400"/>
            <a:ext cx="8686800" cy="1265238"/>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rgbClr val="000000"/>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929547"/>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929547"/>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929547"/>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929547"/>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929547"/>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929547"/>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929547"/>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929547"/>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929547"/>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3" name="Shape 23"/>
        <p:cNvGrpSpPr/>
        <p:nvPr/>
      </p:nvGrpSpPr>
      <p:grpSpPr>
        <a:xfrm>
          <a:off x="0" y="0"/>
          <a:ext cx="0" cy="0"/>
          <a:chOff x="0" y="0"/>
          <a:chExt cx="0" cy="0"/>
        </a:xfrm>
      </p:grpSpPr>
      <p:sp>
        <p:nvSpPr>
          <p:cNvPr id="24" name="Google Shape;24;p4"/>
          <p:cNvSpPr txBox="1"/>
          <p:nvPr>
            <p:ph type="ctrTitle"/>
          </p:nvPr>
        </p:nvSpPr>
        <p:spPr>
          <a:xfrm>
            <a:off x="457201" y="225425"/>
            <a:ext cx="7772400" cy="1470025"/>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25" name="Google Shape;25;p4"/>
          <p:cNvSpPr txBox="1"/>
          <p:nvPr>
            <p:ph idx="1" type="subTitle"/>
          </p:nvPr>
        </p:nvSpPr>
        <p:spPr>
          <a:xfrm>
            <a:off x="457199" y="1964275"/>
            <a:ext cx="7382933" cy="668858"/>
          </a:xfrm>
          <a:prstGeom prst="rect">
            <a:avLst/>
          </a:prstGeom>
          <a:noFill/>
          <a:ln>
            <a:noFill/>
          </a:ln>
        </p:spPr>
        <p:txBody>
          <a:bodyPr anchorCtr="0" anchor="t" bIns="0" lIns="0" spcFirstLastPara="1" rIns="0" wrap="square" tIns="0"/>
          <a:lstStyle>
            <a:lvl1pPr lvl="0" marR="0" rtl="0" algn="l">
              <a:lnSpc>
                <a:spcPct val="102500"/>
              </a:lnSpc>
              <a:spcBef>
                <a:spcPts val="0"/>
              </a:spcBef>
              <a:spcAft>
                <a:spcPts val="0"/>
              </a:spcAft>
              <a:buClr>
                <a:srgbClr val="78AC35"/>
              </a:buClr>
              <a:buSzPts val="3000"/>
              <a:buFont typeface="Noto Sans Symbols"/>
              <a:buNone/>
              <a:defRPr b="0" i="0" sz="4000" u="none" cap="none" strike="noStrike">
                <a:solidFill>
                  <a:schemeClr val="dk1"/>
                </a:solidFill>
                <a:latin typeface="Source Sans Pro"/>
                <a:ea typeface="Source Sans Pro"/>
                <a:cs typeface="Source Sans Pro"/>
                <a:sym typeface="Source Sans Pro"/>
              </a:defRPr>
            </a:lvl1pPr>
            <a:lvl2pPr lvl="1"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2pPr>
            <a:lvl3pPr lvl="2"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3pPr>
            <a:lvl4pPr lvl="3"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4pPr>
            <a:lvl5pPr lvl="4"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929547"/>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929547"/>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929547"/>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929547"/>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929547"/>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929547"/>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929547"/>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929547"/>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929547"/>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7" name="Shape 27"/>
        <p:cNvGrpSpPr/>
        <p:nvPr/>
      </p:nvGrpSpPr>
      <p:grpSpPr>
        <a:xfrm>
          <a:off x="0" y="0"/>
          <a:ext cx="0" cy="0"/>
          <a:chOff x="0" y="0"/>
          <a:chExt cx="0" cy="0"/>
        </a:xfrm>
      </p:grpSpPr>
      <p:sp>
        <p:nvSpPr>
          <p:cNvPr id="28" name="Google Shape;28;p5"/>
          <p:cNvSpPr txBox="1"/>
          <p:nvPr>
            <p:ph type="title"/>
          </p:nvPr>
        </p:nvSpPr>
        <p:spPr>
          <a:xfrm>
            <a:off x="358775" y="152400"/>
            <a:ext cx="8686800" cy="1265238"/>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29" name="Google Shape;29;p5"/>
          <p:cNvSpPr txBox="1"/>
          <p:nvPr>
            <p:ph idx="1" type="body"/>
          </p:nvPr>
        </p:nvSpPr>
        <p:spPr>
          <a:xfrm>
            <a:off x="335085" y="1774796"/>
            <a:ext cx="4038600" cy="4351367"/>
          </a:xfrm>
          <a:prstGeom prst="rect">
            <a:avLst/>
          </a:prstGeom>
          <a:noFill/>
          <a:ln>
            <a:noFill/>
          </a:ln>
        </p:spPr>
        <p:txBody>
          <a:bodyPr anchorCtr="0" anchor="t" bIns="0" lIns="0" spcFirstLastPara="1" rIns="0" wrap="square" tIns="0"/>
          <a:lstStyle>
            <a:lvl1pPr indent="-361950" lvl="0" marL="457200" marR="0" rtl="0" algn="l">
              <a:lnSpc>
                <a:spcPct val="114285"/>
              </a:lnSpc>
              <a:spcBef>
                <a:spcPts val="0"/>
              </a:spcBef>
              <a:spcAft>
                <a:spcPts val="0"/>
              </a:spcAft>
              <a:buClr>
                <a:srgbClr val="56633C"/>
              </a:buClr>
              <a:buSzPts val="2100"/>
              <a:buFont typeface="Noto Sans Symbols"/>
              <a:buChar char="◆"/>
              <a:defRPr b="0" i="0" sz="2800" u="none" cap="none" strike="noStrike">
                <a:solidFill>
                  <a:srgbClr val="000000"/>
                </a:solidFill>
                <a:latin typeface="Source Sans Pro"/>
                <a:ea typeface="Source Sans Pro"/>
                <a:cs typeface="Source Sans Pro"/>
                <a:sym typeface="Source Sans Pro"/>
              </a:defRPr>
            </a:lvl1pPr>
            <a:lvl2pPr indent="-342900" lvl="1" marL="914400" marR="0" rtl="0" algn="l">
              <a:lnSpc>
                <a:spcPct val="133333"/>
              </a:lnSpc>
              <a:spcBef>
                <a:spcPts val="480"/>
              </a:spcBef>
              <a:spcAft>
                <a:spcPts val="0"/>
              </a:spcAft>
              <a:buClr>
                <a:srgbClr val="56633C"/>
              </a:buClr>
              <a:buSzPts val="1800"/>
              <a:buFont typeface="Arial"/>
              <a:buChar char="–"/>
              <a:defRPr b="0" i="0" sz="2400" u="none" cap="none" strike="noStrike">
                <a:solidFill>
                  <a:srgbClr val="000000"/>
                </a:solidFill>
                <a:latin typeface="Source Sans Pro"/>
                <a:ea typeface="Source Sans Pro"/>
                <a:cs typeface="Source Sans Pro"/>
                <a:sym typeface="Source Sans Pro"/>
              </a:defRPr>
            </a:lvl2pPr>
            <a:lvl3pPr indent="-323850" lvl="2" marL="1371600" marR="0" rtl="0" algn="l">
              <a:lnSpc>
                <a:spcPct val="160000"/>
              </a:lnSpc>
              <a:spcBef>
                <a:spcPts val="400"/>
              </a:spcBef>
              <a:spcAft>
                <a:spcPts val="0"/>
              </a:spcAft>
              <a:buClr>
                <a:srgbClr val="56633C"/>
              </a:buClr>
              <a:buSzPts val="1500"/>
              <a:buFont typeface="Arial"/>
              <a:buChar char="•"/>
              <a:defRPr b="0" i="0" sz="2000" u="none" cap="none" strike="noStrike">
                <a:solidFill>
                  <a:srgbClr val="000000"/>
                </a:solidFill>
                <a:latin typeface="Source Sans Pro"/>
                <a:ea typeface="Source Sans Pro"/>
                <a:cs typeface="Source Sans Pro"/>
                <a:sym typeface="Source Sans Pro"/>
              </a:defRPr>
            </a:lvl3pPr>
            <a:lvl4pPr indent="-314325" lvl="3" marL="1828800" marR="0" rtl="0" algn="l">
              <a:lnSpc>
                <a:spcPct val="177777"/>
              </a:lnSpc>
              <a:spcBef>
                <a:spcPts val="360"/>
              </a:spcBef>
              <a:spcAft>
                <a:spcPts val="0"/>
              </a:spcAft>
              <a:buClr>
                <a:srgbClr val="56633C"/>
              </a:buClr>
              <a:buSzPts val="1350"/>
              <a:buFont typeface="Arial"/>
              <a:buChar char="–"/>
              <a:defRPr b="0" i="0" sz="1800" u="none" cap="none" strike="noStrike">
                <a:solidFill>
                  <a:srgbClr val="000000"/>
                </a:solidFill>
                <a:latin typeface="Source Sans Pro"/>
                <a:ea typeface="Source Sans Pro"/>
                <a:cs typeface="Source Sans Pro"/>
                <a:sym typeface="Source Sans Pro"/>
              </a:defRPr>
            </a:lvl4pPr>
            <a:lvl5pPr indent="-314325" lvl="4" marL="2286000" marR="0" rtl="0" algn="l">
              <a:lnSpc>
                <a:spcPct val="177777"/>
              </a:lnSpc>
              <a:spcBef>
                <a:spcPts val="360"/>
              </a:spcBef>
              <a:spcAft>
                <a:spcPts val="0"/>
              </a:spcAft>
              <a:buClr>
                <a:srgbClr val="56633C"/>
              </a:buClr>
              <a:buSzPts val="1350"/>
              <a:buFont typeface="Arial"/>
              <a:buChar char="»"/>
              <a:defRPr b="0" i="0" sz="1800" u="none" cap="none" strike="noStrike">
                <a:solidFill>
                  <a:srgbClr val="000000"/>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30" name="Google Shape;30;p5"/>
          <p:cNvSpPr txBox="1"/>
          <p:nvPr>
            <p:ph idx="2" type="body"/>
          </p:nvPr>
        </p:nvSpPr>
        <p:spPr>
          <a:xfrm>
            <a:off x="4761333" y="1756229"/>
            <a:ext cx="4038600" cy="4351367"/>
          </a:xfrm>
          <a:prstGeom prst="rect">
            <a:avLst/>
          </a:prstGeom>
          <a:noFill/>
          <a:ln>
            <a:noFill/>
          </a:ln>
        </p:spPr>
        <p:txBody>
          <a:bodyPr anchorCtr="0" anchor="t" bIns="0" lIns="0" spcFirstLastPara="1" rIns="0" wrap="square" tIns="0"/>
          <a:lstStyle>
            <a:lvl1pPr indent="-361950" lvl="0" marL="457200" marR="0" rtl="0" algn="l">
              <a:lnSpc>
                <a:spcPct val="114285"/>
              </a:lnSpc>
              <a:spcBef>
                <a:spcPts val="0"/>
              </a:spcBef>
              <a:spcAft>
                <a:spcPts val="0"/>
              </a:spcAft>
              <a:buClr>
                <a:srgbClr val="56633C"/>
              </a:buClr>
              <a:buSzPts val="2100"/>
              <a:buFont typeface="Noto Sans Symbols"/>
              <a:buChar char="◆"/>
              <a:defRPr b="0" i="0" sz="2800" u="none" cap="none" strike="noStrike">
                <a:solidFill>
                  <a:srgbClr val="000000"/>
                </a:solidFill>
                <a:latin typeface="Source Sans Pro"/>
                <a:ea typeface="Source Sans Pro"/>
                <a:cs typeface="Source Sans Pro"/>
                <a:sym typeface="Source Sans Pro"/>
              </a:defRPr>
            </a:lvl1pPr>
            <a:lvl2pPr indent="-342900" lvl="1" marL="914400" marR="0" rtl="0" algn="l">
              <a:lnSpc>
                <a:spcPct val="133333"/>
              </a:lnSpc>
              <a:spcBef>
                <a:spcPts val="480"/>
              </a:spcBef>
              <a:spcAft>
                <a:spcPts val="0"/>
              </a:spcAft>
              <a:buClr>
                <a:srgbClr val="56633C"/>
              </a:buClr>
              <a:buSzPts val="1800"/>
              <a:buFont typeface="Arial"/>
              <a:buChar char="–"/>
              <a:defRPr b="0" i="0" sz="2400" u="none" cap="none" strike="noStrike">
                <a:solidFill>
                  <a:srgbClr val="000000"/>
                </a:solidFill>
                <a:latin typeface="Source Sans Pro"/>
                <a:ea typeface="Source Sans Pro"/>
                <a:cs typeface="Source Sans Pro"/>
                <a:sym typeface="Source Sans Pro"/>
              </a:defRPr>
            </a:lvl2pPr>
            <a:lvl3pPr indent="-323850" lvl="2" marL="1371600" marR="0" rtl="0" algn="l">
              <a:lnSpc>
                <a:spcPct val="160000"/>
              </a:lnSpc>
              <a:spcBef>
                <a:spcPts val="400"/>
              </a:spcBef>
              <a:spcAft>
                <a:spcPts val="0"/>
              </a:spcAft>
              <a:buClr>
                <a:srgbClr val="56633C"/>
              </a:buClr>
              <a:buSzPts val="1500"/>
              <a:buFont typeface="Arial"/>
              <a:buChar char="•"/>
              <a:defRPr b="0" i="0" sz="2000" u="none" cap="none" strike="noStrike">
                <a:solidFill>
                  <a:srgbClr val="000000"/>
                </a:solidFill>
                <a:latin typeface="Source Sans Pro"/>
                <a:ea typeface="Source Sans Pro"/>
                <a:cs typeface="Source Sans Pro"/>
                <a:sym typeface="Source Sans Pro"/>
              </a:defRPr>
            </a:lvl3pPr>
            <a:lvl4pPr indent="-314325" lvl="3" marL="1828800" marR="0" rtl="0" algn="l">
              <a:lnSpc>
                <a:spcPct val="177777"/>
              </a:lnSpc>
              <a:spcBef>
                <a:spcPts val="360"/>
              </a:spcBef>
              <a:spcAft>
                <a:spcPts val="0"/>
              </a:spcAft>
              <a:buClr>
                <a:srgbClr val="56633C"/>
              </a:buClr>
              <a:buSzPts val="1350"/>
              <a:buFont typeface="Arial"/>
              <a:buChar char="–"/>
              <a:defRPr b="0" i="0" sz="1800" u="none" cap="none" strike="noStrike">
                <a:solidFill>
                  <a:srgbClr val="000000"/>
                </a:solidFill>
                <a:latin typeface="Source Sans Pro"/>
                <a:ea typeface="Source Sans Pro"/>
                <a:cs typeface="Source Sans Pro"/>
                <a:sym typeface="Source Sans Pro"/>
              </a:defRPr>
            </a:lvl4pPr>
            <a:lvl5pPr indent="-314325" lvl="4" marL="2286000" marR="0" rtl="0" algn="l">
              <a:lnSpc>
                <a:spcPct val="177777"/>
              </a:lnSpc>
              <a:spcBef>
                <a:spcPts val="360"/>
              </a:spcBef>
              <a:spcAft>
                <a:spcPts val="0"/>
              </a:spcAft>
              <a:buClr>
                <a:srgbClr val="56633C"/>
              </a:buClr>
              <a:buSzPts val="1350"/>
              <a:buFont typeface="Arial"/>
              <a:buChar char="»"/>
              <a:defRPr b="0" i="0" sz="1800" u="none" cap="none" strike="noStrike">
                <a:solidFill>
                  <a:srgbClr val="000000"/>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31" name="Google Shape;31;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929547"/>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929547"/>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929547"/>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929547"/>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929547"/>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929547"/>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929547"/>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929547"/>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929547"/>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2" name="Shape 32"/>
        <p:cNvGrpSpPr/>
        <p:nvPr/>
      </p:nvGrpSpPr>
      <p:grpSpPr>
        <a:xfrm>
          <a:off x="0" y="0"/>
          <a:ext cx="0" cy="0"/>
          <a:chOff x="0" y="0"/>
          <a:chExt cx="0" cy="0"/>
        </a:xfrm>
      </p:grpSpPr>
      <p:sp>
        <p:nvSpPr>
          <p:cNvPr id="33" name="Google Shape;3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787863"/>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787863"/>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787863"/>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787863"/>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787863"/>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787863"/>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787863"/>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787863"/>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787863"/>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58775" y="152400"/>
            <a:ext cx="8686800" cy="126523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11" name="Google Shape;11;p1"/>
          <p:cNvSpPr txBox="1"/>
          <p:nvPr>
            <p:ph idx="1" type="body"/>
          </p:nvPr>
        </p:nvSpPr>
        <p:spPr>
          <a:xfrm>
            <a:off x="533400" y="2133600"/>
            <a:ext cx="8153400" cy="3992563"/>
          </a:xfrm>
          <a:prstGeom prst="rect">
            <a:avLst/>
          </a:prstGeom>
          <a:noFill/>
          <a:ln>
            <a:noFill/>
          </a:ln>
        </p:spPr>
        <p:txBody>
          <a:bodyPr anchorCtr="0" anchor="t" bIns="45700" lIns="91425" spcFirstLastPara="1" rIns="91425" wrap="square" tIns="45700"/>
          <a:lstStyle>
            <a:lvl1pPr indent="-381000" lvl="0" marL="457200" marR="0" rtl="0" algn="l">
              <a:lnSpc>
                <a:spcPct val="140625"/>
              </a:lnSpc>
              <a:spcBef>
                <a:spcPts val="0"/>
              </a:spcBef>
              <a:spcAft>
                <a:spcPts val="0"/>
              </a:spcAft>
              <a:buClr>
                <a:srgbClr val="78AC35"/>
              </a:buClr>
              <a:buSzPts val="2400"/>
              <a:buFont typeface="Noto Sans Symbols"/>
              <a:buChar char="◆"/>
              <a:defRPr b="0" i="0" sz="3200" u="none" cap="none" strike="noStrike">
                <a:solidFill>
                  <a:srgbClr val="FFFFFF"/>
                </a:solidFill>
                <a:latin typeface="Source Sans Pro"/>
                <a:ea typeface="Source Sans Pro"/>
                <a:cs typeface="Source Sans Pro"/>
                <a:sym typeface="Source Sans Pro"/>
              </a:defRPr>
            </a:lvl1pPr>
            <a:lvl2pPr indent="-431800" lvl="1" marL="9144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2pPr>
            <a:lvl3pPr indent="-431800" lvl="2" marL="13716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3pPr>
            <a:lvl4pPr indent="-431800" lvl="3" marL="18288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4pPr>
            <a:lvl5pPr indent="-431800" lvl="4" marL="22860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12" name="Google Shape;12;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1pPr>
            <a:lvl2pPr indent="0" lvl="1"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2pPr>
            <a:lvl3pPr indent="0" lvl="2"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3pPr>
            <a:lvl4pPr indent="0" lvl="3"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4pPr>
            <a:lvl5pPr indent="0" lvl="4"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5pPr>
            <a:lvl6pPr indent="0" lvl="5"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6pPr>
            <a:lvl7pPr indent="0" lvl="6"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7pPr>
            <a:lvl8pPr indent="0" lvl="7"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8pPr>
            <a:lvl9pPr indent="0" lvl="8"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1"/>
          <p:cNvCxnSpPr/>
          <p:nvPr/>
        </p:nvCxnSpPr>
        <p:spPr>
          <a:xfrm>
            <a:off x="0" y="6789738"/>
            <a:ext cx="9144000" cy="1587"/>
          </a:xfrm>
          <a:prstGeom prst="straightConnector1">
            <a:avLst/>
          </a:prstGeom>
          <a:noFill/>
          <a:ln cap="flat" cmpd="sng" w="127000">
            <a:solidFill>
              <a:srgbClr val="F2EC86"/>
            </a:solidFill>
            <a:prstDash val="solid"/>
            <a:round/>
            <a:headEnd len="med" w="med" type="none"/>
            <a:tailEnd len="med" w="med" type="none"/>
          </a:ln>
          <a:effectLst>
            <a:outerShdw rotWithShape="0" dir="5400000" dist="20000">
              <a:srgbClr val="808080">
                <a:alpha val="37647"/>
              </a:srgbClr>
            </a:outerShdw>
          </a:effectLst>
        </p:spPr>
      </p:cxnSp>
      <p:pic>
        <p:nvPicPr>
          <p:cNvPr descr="LIGHT YELLOW BABY BCK.jpg" id="14" name="Google Shape;14;p1"/>
          <p:cNvPicPr preferRelativeResize="0"/>
          <p:nvPr/>
        </p:nvPicPr>
        <p:blipFill rotWithShape="1">
          <a:blip r:embed="rId2">
            <a:alphaModFix/>
          </a:blip>
          <a:srcRect b="0" l="0" r="0" t="0"/>
          <a:stretch/>
        </p:blipFill>
        <p:spPr>
          <a:xfrm>
            <a:off x="3175" y="0"/>
            <a:ext cx="9140825" cy="6858000"/>
          </a:xfrm>
          <a:prstGeom prst="rect">
            <a:avLst/>
          </a:prstGeom>
          <a:noFill/>
          <a:ln>
            <a:noFill/>
          </a:ln>
        </p:spPr>
      </p:pic>
      <p:cxnSp>
        <p:nvCxnSpPr>
          <p:cNvPr id="15" name="Google Shape;15;p1"/>
          <p:cNvCxnSpPr/>
          <p:nvPr/>
        </p:nvCxnSpPr>
        <p:spPr>
          <a:xfrm>
            <a:off x="0" y="6781800"/>
            <a:ext cx="9144000" cy="1588"/>
          </a:xfrm>
          <a:prstGeom prst="straightConnector1">
            <a:avLst/>
          </a:prstGeom>
          <a:noFill/>
          <a:ln cap="flat" cmpd="sng" w="152400">
            <a:solidFill>
              <a:srgbClr val="56633C"/>
            </a:solidFill>
            <a:prstDash val="solid"/>
            <a:round/>
            <a:headEnd len="med" w="med" type="none"/>
            <a:tailEnd len="med" w="med" type="none"/>
          </a:ln>
          <a:effectLst>
            <a:outerShdw rotWithShape="0" dir="5400000" dist="20000">
              <a:srgbClr val="808080">
                <a:alpha val="37647"/>
              </a:srgbClr>
            </a:outerShdw>
          </a:effectLst>
        </p:spPr>
      </p:cxn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 name="Shape 38"/>
        <p:cNvGrpSpPr/>
        <p:nvPr/>
      </p:nvGrpSpPr>
      <p:grpSpPr>
        <a:xfrm>
          <a:off x="0" y="0"/>
          <a:ext cx="0" cy="0"/>
          <a:chOff x="0" y="0"/>
          <a:chExt cx="0" cy="0"/>
        </a:xfrm>
      </p:grpSpPr>
      <p:sp>
        <p:nvSpPr>
          <p:cNvPr id="39" name="Google Shape;39;p7"/>
          <p:cNvSpPr txBox="1"/>
          <p:nvPr>
            <p:ph type="title"/>
          </p:nvPr>
        </p:nvSpPr>
        <p:spPr>
          <a:xfrm>
            <a:off x="455877" y="1496291"/>
            <a:ext cx="7476840" cy="232756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Military Pay, Allowances and Benefits</a:t>
            </a:r>
            <a:endParaRPr b="0" i="0" sz="6000" u="none" cap="none" strike="noStrike">
              <a:solidFill>
                <a:schemeClr val="dk1"/>
              </a:solidFill>
              <a:latin typeface="Source Sans Pro"/>
              <a:ea typeface="Source Sans Pro"/>
              <a:cs typeface="Source Sans Pro"/>
              <a:sym typeface="Source Sans Pro"/>
            </a:endParaRPr>
          </a:p>
        </p:txBody>
      </p:sp>
      <p:sp>
        <p:nvSpPr>
          <p:cNvPr id="40" name="Google Shape;40;p7"/>
          <p:cNvSpPr txBox="1"/>
          <p:nvPr>
            <p:ph idx="1" type="body"/>
          </p:nvPr>
        </p:nvSpPr>
        <p:spPr>
          <a:xfrm>
            <a:off x="457179" y="1717482"/>
            <a:ext cx="8375182" cy="4400214"/>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56633C"/>
              </a:buClr>
              <a:buSzPts val="2400"/>
              <a:buFont typeface="Noto Sans Symbols"/>
              <a:buNone/>
            </a:pPr>
            <a:r>
              <a:rPr b="0" i="0" lang="en-US" sz="3200" u="none" cap="none" strike="noStrike">
                <a:solidFill>
                  <a:schemeClr val="dk1"/>
                </a:solidFill>
                <a:latin typeface="Source Sans Pro"/>
                <a:ea typeface="Source Sans Pro"/>
                <a:cs typeface="Source Sans Pro"/>
                <a:sym typeface="Source Sans Pro"/>
              </a:rPr>
              <a:t> </a:t>
            </a:r>
            <a:endParaRPr b="0" i="0" sz="3200" u="none" cap="none" strike="noStrike">
              <a:solidFill>
                <a:schemeClr val="dk1"/>
              </a:solidFill>
              <a:latin typeface="Source Sans Pro"/>
              <a:ea typeface="Source Sans Pro"/>
              <a:cs typeface="Source Sans Pro"/>
              <a:sym typeface="Source Sans Pro"/>
            </a:endParaRPr>
          </a:p>
        </p:txBody>
      </p:sp>
      <p:sp>
        <p:nvSpPr>
          <p:cNvPr id="41" name="Google Shape;41;p7"/>
          <p:cNvSpPr txBox="1"/>
          <p:nvPr/>
        </p:nvSpPr>
        <p:spPr>
          <a:xfrm>
            <a:off x="760021" y="5165763"/>
            <a:ext cx="7303325"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4000" u="none" cap="none" strike="noStrike">
                <a:solidFill>
                  <a:schemeClr val="dk1"/>
                </a:solidFill>
                <a:latin typeface="Arial"/>
                <a:ea typeface="Arial"/>
                <a:cs typeface="Arial"/>
                <a:sym typeface="Arial"/>
              </a:rPr>
              <a:t>Lejeune Leadership Institute </a:t>
            </a:r>
            <a:endParaRPr sz="40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Other Allowances:</a:t>
            </a:r>
            <a:br>
              <a:rPr b="0" i="0" lang="en-US" sz="6000" u="none" cap="none" strike="noStrike">
                <a:solidFill>
                  <a:srgbClr val="000000"/>
                </a:solidFill>
                <a:latin typeface="Source Sans Pro"/>
                <a:ea typeface="Source Sans Pro"/>
                <a:cs typeface="Source Sans Pro"/>
                <a:sym typeface="Source Sans Pro"/>
              </a:rPr>
            </a:br>
            <a:r>
              <a:rPr b="0" i="0" lang="en-US" sz="6000" u="none" cap="none" strike="noStrike">
                <a:solidFill>
                  <a:srgbClr val="000000"/>
                </a:solidFill>
                <a:latin typeface="Source Sans Pro"/>
                <a:ea typeface="Source Sans Pro"/>
                <a:cs typeface="Source Sans Pro"/>
                <a:sym typeface="Source Sans Pro"/>
              </a:rPr>
              <a:t>Clothing</a:t>
            </a:r>
            <a:endParaRPr/>
          </a:p>
        </p:txBody>
      </p:sp>
      <p:sp>
        <p:nvSpPr>
          <p:cNvPr id="148" name="Google Shape;1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pic>
        <p:nvPicPr>
          <p:cNvPr id="149" name="Google Shape;149;p16"/>
          <p:cNvPicPr preferRelativeResize="0"/>
          <p:nvPr/>
        </p:nvPicPr>
        <p:blipFill rotWithShape="1">
          <a:blip r:embed="rId3">
            <a:alphaModFix/>
          </a:blip>
          <a:srcRect b="0" l="15739" r="7869" t="0"/>
          <a:stretch/>
        </p:blipFill>
        <p:spPr>
          <a:xfrm>
            <a:off x="5486400" y="1866900"/>
            <a:ext cx="2865438" cy="3492500"/>
          </a:xfrm>
          <a:prstGeom prst="rect">
            <a:avLst/>
          </a:prstGeom>
          <a:noFill/>
          <a:ln cap="flat" cmpd="sng" w="9525">
            <a:solidFill>
              <a:srgbClr val="404040"/>
            </a:solidFill>
            <a:prstDash val="solid"/>
            <a:miter lim="800000"/>
            <a:headEnd len="sm" w="sm" type="none"/>
            <a:tailEnd len="sm" w="sm" type="none"/>
          </a:ln>
        </p:spPr>
      </p:pic>
      <p:sp>
        <p:nvSpPr>
          <p:cNvPr id="150" name="Google Shape;150;p16"/>
          <p:cNvSpPr txBox="1"/>
          <p:nvPr/>
        </p:nvSpPr>
        <p:spPr>
          <a:xfrm>
            <a:off x="341313" y="1708150"/>
            <a:ext cx="5348287" cy="2786063"/>
          </a:xfrm>
          <a:prstGeom prst="rect">
            <a:avLst/>
          </a:prstGeom>
          <a:noFill/>
          <a:ln>
            <a:noFill/>
          </a:ln>
        </p:spPr>
        <p:txBody>
          <a:bodyPr anchorCtr="0" anchor="t" bIns="45700" lIns="91425" spcFirstLastPara="1" rIns="91425" wrap="square" tIns="45700">
            <a:noAutofit/>
          </a:bodyPr>
          <a:lstStyle/>
          <a:p>
            <a:pPr indent="-438150" lvl="0" marL="438150" marR="0" rtl="0" algn="l">
              <a:lnSpc>
                <a:spcPct val="119937"/>
              </a:lnSpc>
              <a:spcBef>
                <a:spcPts val="0"/>
              </a:spcBef>
              <a:spcAft>
                <a:spcPts val="0"/>
              </a:spcAft>
              <a:buClr>
                <a:srgbClr val="824F1C"/>
              </a:buClr>
              <a:buSzPts val="2400"/>
              <a:buFont typeface="Noto Sans Symbols"/>
              <a:buChar char="◆"/>
            </a:pPr>
            <a:r>
              <a:rPr lang="en-US" sz="3200">
                <a:solidFill>
                  <a:schemeClr val="dk1"/>
                </a:solidFill>
                <a:latin typeface="Source Sans Pro"/>
                <a:ea typeface="Source Sans Pro"/>
                <a:cs typeface="Source Sans Pro"/>
                <a:sym typeface="Source Sans Pro"/>
              </a:rPr>
              <a:t>Initial clothing allowance</a:t>
            </a:r>
            <a:endParaRPr/>
          </a:p>
          <a:p>
            <a:pPr indent="-438150" lvl="0" marL="438150" marR="0" rtl="0" algn="l">
              <a:lnSpc>
                <a:spcPct val="119937"/>
              </a:lnSpc>
              <a:spcBef>
                <a:spcPts val="600"/>
              </a:spcBef>
              <a:spcAft>
                <a:spcPts val="0"/>
              </a:spcAft>
              <a:buClr>
                <a:srgbClr val="824F1C"/>
              </a:buClr>
              <a:buSzPts val="2400"/>
              <a:buFont typeface="Noto Sans Symbols"/>
              <a:buChar char="◆"/>
            </a:pPr>
            <a:r>
              <a:rPr lang="en-US" sz="3200">
                <a:solidFill>
                  <a:schemeClr val="dk1"/>
                </a:solidFill>
                <a:latin typeface="Source Sans Pro"/>
                <a:ea typeface="Source Sans Pro"/>
                <a:cs typeface="Source Sans Pro"/>
                <a:sym typeface="Source Sans Pro"/>
              </a:rPr>
              <a:t>Clothing replacement (enlisted)</a:t>
            </a:r>
            <a:endParaRPr/>
          </a:p>
          <a:p>
            <a:pPr indent="-438150" lvl="0" marL="438150" marR="0" rtl="0" algn="l">
              <a:lnSpc>
                <a:spcPct val="119937"/>
              </a:lnSpc>
              <a:spcBef>
                <a:spcPts val="600"/>
              </a:spcBef>
              <a:spcAft>
                <a:spcPts val="0"/>
              </a:spcAft>
              <a:buClr>
                <a:srgbClr val="824F1C"/>
              </a:buClr>
              <a:buSzPts val="2400"/>
              <a:buFont typeface="Noto Sans Symbols"/>
              <a:buChar char="◆"/>
            </a:pPr>
            <a:r>
              <a:rPr lang="en-US" sz="3200">
                <a:solidFill>
                  <a:schemeClr val="dk1"/>
                </a:solidFill>
                <a:latin typeface="Source Sans Pro"/>
                <a:ea typeface="Source Sans Pro"/>
                <a:cs typeface="Source Sans Pro"/>
                <a:sym typeface="Source Sans Pro"/>
              </a:rPr>
              <a:t>Extra clothing allowance</a:t>
            </a:r>
            <a:endParaRPr/>
          </a:p>
          <a:p>
            <a:pPr indent="-438150" lvl="0" marL="438150" marR="0" rtl="0" algn="l">
              <a:lnSpc>
                <a:spcPct val="119937"/>
              </a:lnSpc>
              <a:spcBef>
                <a:spcPts val="600"/>
              </a:spcBef>
              <a:spcAft>
                <a:spcPts val="0"/>
              </a:spcAft>
              <a:buClr>
                <a:srgbClr val="824F1C"/>
              </a:buClr>
              <a:buSzPts val="2400"/>
              <a:buFont typeface="Noto Sans Symbols"/>
              <a:buChar char="◆"/>
            </a:pPr>
            <a:r>
              <a:rPr lang="en-US" sz="3200">
                <a:solidFill>
                  <a:schemeClr val="dk1"/>
                </a:solidFill>
                <a:latin typeface="Source Sans Pro"/>
                <a:ea typeface="Source Sans Pro"/>
                <a:cs typeface="Source Sans Pro"/>
                <a:sym typeface="Source Sans Pro"/>
              </a:rPr>
              <a:t>Clothing maintenance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Travel Allowances</a:t>
            </a:r>
            <a:endParaRPr/>
          </a:p>
        </p:txBody>
      </p:sp>
      <p:sp>
        <p:nvSpPr>
          <p:cNvPr id="157" name="Google Shape;157;p17"/>
          <p:cNvSpPr/>
          <p:nvPr/>
        </p:nvSpPr>
        <p:spPr>
          <a:xfrm>
            <a:off x="485774" y="1057273"/>
            <a:ext cx="4848226" cy="581787"/>
          </a:xfrm>
          <a:prstGeom prst="roundRect">
            <a:avLst>
              <a:gd fmla="val 16667" name="adj"/>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3200">
                <a:solidFill>
                  <a:schemeClr val="lt1"/>
                </a:solidFill>
                <a:latin typeface="Source Sans Pro"/>
                <a:ea typeface="Source Sans Pro"/>
                <a:cs typeface="Source Sans Pro"/>
                <a:sym typeface="Source Sans Pro"/>
              </a:rPr>
              <a:t>Mileage/Transportation</a:t>
            </a:r>
            <a:endParaRPr sz="3200">
              <a:solidFill>
                <a:schemeClr val="lt1"/>
              </a:solidFill>
              <a:latin typeface="Source Sans Pro"/>
              <a:ea typeface="Source Sans Pro"/>
              <a:cs typeface="Source Sans Pro"/>
              <a:sym typeface="Source Sans Pro"/>
            </a:endParaRPr>
          </a:p>
        </p:txBody>
      </p:sp>
      <p:sp>
        <p:nvSpPr>
          <p:cNvPr id="158" name="Google Shape;158;p17"/>
          <p:cNvSpPr/>
          <p:nvPr/>
        </p:nvSpPr>
        <p:spPr>
          <a:xfrm>
            <a:off x="485774" y="1726328"/>
            <a:ext cx="4848226" cy="581787"/>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3200">
                <a:solidFill>
                  <a:schemeClr val="lt1"/>
                </a:solidFill>
                <a:latin typeface="Source Sans Pro"/>
                <a:ea typeface="Source Sans Pro"/>
                <a:cs typeface="Source Sans Pro"/>
                <a:sym typeface="Source Sans Pro"/>
              </a:rPr>
              <a:t>Per Diem</a:t>
            </a:r>
            <a:endParaRPr sz="3200">
              <a:solidFill>
                <a:schemeClr val="lt1"/>
              </a:solidFill>
              <a:latin typeface="Source Sans Pro"/>
              <a:ea typeface="Source Sans Pro"/>
              <a:cs typeface="Source Sans Pro"/>
              <a:sym typeface="Source Sans Pro"/>
            </a:endParaRPr>
          </a:p>
        </p:txBody>
      </p:sp>
      <p:sp>
        <p:nvSpPr>
          <p:cNvPr id="159" name="Google Shape;159;p17"/>
          <p:cNvSpPr/>
          <p:nvPr/>
        </p:nvSpPr>
        <p:spPr>
          <a:xfrm>
            <a:off x="485774" y="2395383"/>
            <a:ext cx="4848226" cy="581787"/>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3200">
                <a:solidFill>
                  <a:schemeClr val="lt1"/>
                </a:solidFill>
                <a:latin typeface="Source Sans Pro"/>
                <a:ea typeface="Source Sans Pro"/>
                <a:cs typeface="Source Sans Pro"/>
                <a:sym typeface="Source Sans Pro"/>
              </a:rPr>
              <a:t>Miscellaneous</a:t>
            </a:r>
            <a:endParaRPr sz="3200">
              <a:solidFill>
                <a:schemeClr val="lt1"/>
              </a:solidFill>
              <a:latin typeface="Source Sans Pro"/>
              <a:ea typeface="Source Sans Pro"/>
              <a:cs typeface="Source Sans Pro"/>
              <a:sym typeface="Source Sans Pro"/>
            </a:endParaRPr>
          </a:p>
        </p:txBody>
      </p:sp>
      <p:pic>
        <p:nvPicPr>
          <p:cNvPr descr="SUITCASE KO.eps" id="160" name="Google Shape;160;p17"/>
          <p:cNvPicPr preferRelativeResize="0"/>
          <p:nvPr/>
        </p:nvPicPr>
        <p:blipFill rotWithShape="1">
          <a:blip r:embed="rId3">
            <a:alphaModFix/>
          </a:blip>
          <a:srcRect b="0" l="0" r="0" t="0"/>
          <a:stretch/>
        </p:blipFill>
        <p:spPr>
          <a:xfrm>
            <a:off x="5510150" y="3603630"/>
            <a:ext cx="2909949" cy="2708269"/>
          </a:xfrm>
          <a:prstGeom prst="rect">
            <a:avLst/>
          </a:prstGeom>
          <a:noFill/>
          <a:ln>
            <a:noFill/>
          </a:ln>
        </p:spPr>
      </p:pic>
      <p:sp>
        <p:nvSpPr>
          <p:cNvPr id="161" name="Google Shape;161;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455613" y="130175"/>
            <a:ext cx="9575800"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Permanent Change</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of Station Allowances</a:t>
            </a:r>
            <a:endParaRPr/>
          </a:p>
        </p:txBody>
      </p:sp>
      <p:sp>
        <p:nvSpPr>
          <p:cNvPr id="168" name="Google Shape;168;p18"/>
          <p:cNvSpPr txBox="1"/>
          <p:nvPr>
            <p:ph idx="1" type="body"/>
          </p:nvPr>
        </p:nvSpPr>
        <p:spPr>
          <a:xfrm>
            <a:off x="473075" y="1831975"/>
            <a:ext cx="8375650" cy="3756025"/>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Moving allowance</a:t>
            </a:r>
            <a:endParaRPr/>
          </a:p>
          <a:p>
            <a:pPr indent="-438150" lvl="0" marL="438150" marR="0" rtl="0" algn="l">
              <a:lnSpc>
                <a:spcPct val="118750"/>
              </a:lnSpc>
              <a:spcBef>
                <a:spcPts val="12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Temporary lodging</a:t>
            </a:r>
            <a:endParaRPr/>
          </a:p>
          <a:p>
            <a:pPr indent="-438150" lvl="0" marL="438150" marR="0" rtl="0" algn="l">
              <a:lnSpc>
                <a:spcPct val="118750"/>
              </a:lnSpc>
              <a:spcBef>
                <a:spcPts val="12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Dislocation</a:t>
            </a:r>
            <a:endParaRPr/>
          </a:p>
          <a:p>
            <a:pPr indent="-438150" lvl="0" marL="438150" marR="0" rtl="0" algn="l">
              <a:lnSpc>
                <a:spcPct val="118750"/>
              </a:lnSpc>
              <a:spcBef>
                <a:spcPts val="12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Advance pay</a:t>
            </a:r>
            <a:endParaRPr/>
          </a:p>
        </p:txBody>
      </p:sp>
      <p:sp>
        <p:nvSpPr>
          <p:cNvPr id="169" name="Google Shape;16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pic>
        <p:nvPicPr>
          <p:cNvPr descr="MAP AND ADDRESS BOOK KO.eps" id="170" name="Google Shape;170;p18"/>
          <p:cNvPicPr preferRelativeResize="0"/>
          <p:nvPr/>
        </p:nvPicPr>
        <p:blipFill rotWithShape="1">
          <a:blip r:embed="rId3">
            <a:alphaModFix/>
          </a:blip>
          <a:srcRect b="0" l="0" r="0" t="0"/>
          <a:stretch/>
        </p:blipFill>
        <p:spPr>
          <a:xfrm rot="484559">
            <a:off x="3144838" y="862013"/>
            <a:ext cx="6872287" cy="6877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19"/>
          <p:cNvSpPr txBox="1"/>
          <p:nvPr>
            <p:ph type="title"/>
          </p:nvPr>
        </p:nvSpPr>
        <p:spPr>
          <a:xfrm>
            <a:off x="358775" y="152400"/>
            <a:ext cx="8686800" cy="952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Discretionary Allotments</a:t>
            </a:r>
            <a:endParaRPr/>
          </a:p>
        </p:txBody>
      </p:sp>
      <p:sp>
        <p:nvSpPr>
          <p:cNvPr id="177" name="Google Shape;177;p19"/>
          <p:cNvSpPr/>
          <p:nvPr/>
        </p:nvSpPr>
        <p:spPr>
          <a:xfrm>
            <a:off x="424180" y="1054100"/>
            <a:ext cx="5227320" cy="627278"/>
          </a:xfrm>
          <a:prstGeom prst="roundRect">
            <a:avLst>
              <a:gd fmla="val 16667" name="adj"/>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Dependent payments</a:t>
            </a:r>
            <a:endParaRPr sz="1800">
              <a:solidFill>
                <a:schemeClr val="lt1"/>
              </a:solidFill>
              <a:latin typeface="Source Sans Pro"/>
              <a:ea typeface="Source Sans Pro"/>
              <a:cs typeface="Source Sans Pro"/>
              <a:sym typeface="Source Sans Pro"/>
            </a:endParaRPr>
          </a:p>
        </p:txBody>
      </p:sp>
      <p:sp>
        <p:nvSpPr>
          <p:cNvPr id="178" name="Google Shape;178;p19"/>
          <p:cNvSpPr/>
          <p:nvPr/>
        </p:nvSpPr>
        <p:spPr>
          <a:xfrm>
            <a:off x="424180" y="1775469"/>
            <a:ext cx="5227320" cy="627278"/>
          </a:xfrm>
          <a:prstGeom prst="roundRect">
            <a:avLst>
              <a:gd fmla="val 16667" name="adj"/>
            </a:avLst>
          </a:prstGeom>
          <a:solidFill>
            <a:srgbClr val="738450"/>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Insurance premiums</a:t>
            </a:r>
            <a:endParaRPr sz="1800">
              <a:solidFill>
                <a:schemeClr val="lt1"/>
              </a:solidFill>
              <a:latin typeface="Source Sans Pro"/>
              <a:ea typeface="Source Sans Pro"/>
              <a:cs typeface="Source Sans Pro"/>
              <a:sym typeface="Source Sans Pro"/>
            </a:endParaRPr>
          </a:p>
        </p:txBody>
      </p:sp>
      <p:sp>
        <p:nvSpPr>
          <p:cNvPr id="179" name="Google Shape;179;p19"/>
          <p:cNvSpPr/>
          <p:nvPr/>
        </p:nvSpPr>
        <p:spPr>
          <a:xfrm>
            <a:off x="424180" y="2496838"/>
            <a:ext cx="5227320" cy="627278"/>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Investments</a:t>
            </a:r>
            <a:endParaRPr sz="1800">
              <a:solidFill>
                <a:schemeClr val="lt1"/>
              </a:solidFill>
              <a:latin typeface="Source Sans Pro"/>
              <a:ea typeface="Source Sans Pro"/>
              <a:cs typeface="Source Sans Pro"/>
              <a:sym typeface="Source Sans Pro"/>
            </a:endParaRPr>
          </a:p>
        </p:txBody>
      </p:sp>
      <p:sp>
        <p:nvSpPr>
          <p:cNvPr id="180" name="Google Shape;180;p19"/>
          <p:cNvSpPr/>
          <p:nvPr/>
        </p:nvSpPr>
        <p:spPr>
          <a:xfrm>
            <a:off x="424180" y="3218207"/>
            <a:ext cx="5227320" cy="627278"/>
          </a:xfrm>
          <a:prstGeom prst="roundRect">
            <a:avLst>
              <a:gd fmla="val 16667" name="adj"/>
            </a:avLst>
          </a:prstGeom>
          <a:solidFill>
            <a:schemeClr val="accent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Car loans</a:t>
            </a:r>
            <a:endParaRPr sz="1800">
              <a:solidFill>
                <a:schemeClr val="lt1"/>
              </a:solidFill>
              <a:latin typeface="Source Sans Pro"/>
              <a:ea typeface="Source Sans Pro"/>
              <a:cs typeface="Source Sans Pro"/>
              <a:sym typeface="Source Sans Pro"/>
            </a:endParaRPr>
          </a:p>
        </p:txBody>
      </p:sp>
      <p:sp>
        <p:nvSpPr>
          <p:cNvPr id="181" name="Google Shape;181;p19"/>
          <p:cNvSpPr/>
          <p:nvPr/>
        </p:nvSpPr>
        <p:spPr>
          <a:xfrm>
            <a:off x="424180" y="3939576"/>
            <a:ext cx="5227320" cy="627278"/>
          </a:xfrm>
          <a:prstGeom prst="roundRect">
            <a:avLst>
              <a:gd fmla="val 16667" name="adj"/>
            </a:avLst>
          </a:prstGeom>
          <a:solidFill>
            <a:schemeClr val="accent6"/>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Mortgage/rent</a:t>
            </a:r>
            <a:endParaRPr sz="1800">
              <a:solidFill>
                <a:schemeClr val="lt1"/>
              </a:solidFill>
              <a:latin typeface="Source Sans Pro"/>
              <a:ea typeface="Source Sans Pro"/>
              <a:cs typeface="Source Sans Pro"/>
              <a:sym typeface="Source Sans Pro"/>
            </a:endParaRPr>
          </a:p>
        </p:txBody>
      </p:sp>
      <p:sp>
        <p:nvSpPr>
          <p:cNvPr id="182" name="Google Shape;182;p19"/>
          <p:cNvSpPr/>
          <p:nvPr/>
        </p:nvSpPr>
        <p:spPr>
          <a:xfrm>
            <a:off x="424180" y="4660945"/>
            <a:ext cx="5227320" cy="627278"/>
          </a:xfrm>
          <a:prstGeom prst="roundRect">
            <a:avLst>
              <a:gd fmla="val 16667" name="adj"/>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Loan repayments</a:t>
            </a:r>
            <a:endParaRPr sz="1800">
              <a:solidFill>
                <a:schemeClr val="lt1"/>
              </a:solidFill>
              <a:latin typeface="Source Sans Pro"/>
              <a:ea typeface="Source Sans Pro"/>
              <a:cs typeface="Source Sans Pro"/>
              <a:sym typeface="Source Sans Pro"/>
            </a:endParaRPr>
          </a:p>
        </p:txBody>
      </p:sp>
      <p:sp>
        <p:nvSpPr>
          <p:cNvPr id="183" name="Google Shape;183;p19"/>
          <p:cNvSpPr/>
          <p:nvPr/>
        </p:nvSpPr>
        <p:spPr>
          <a:xfrm>
            <a:off x="424180" y="5382314"/>
            <a:ext cx="5227320" cy="627278"/>
          </a:xfrm>
          <a:prstGeom prst="roundRect">
            <a:avLst>
              <a:gd fmla="val 16667" name="adj"/>
            </a:avLst>
          </a:prstGeom>
          <a:solidFill>
            <a:srgbClr val="738450"/>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Savings</a:t>
            </a:r>
            <a:endParaRPr sz="1800">
              <a:solidFill>
                <a:schemeClr val="lt1"/>
              </a:solidFill>
              <a:latin typeface="Source Sans Pro"/>
              <a:ea typeface="Source Sans Pro"/>
              <a:cs typeface="Source Sans Pro"/>
              <a:sym typeface="Source Sans Pro"/>
            </a:endParaRPr>
          </a:p>
        </p:txBody>
      </p:sp>
      <p:pic>
        <p:nvPicPr>
          <p:cNvPr descr="ROLL OF $20 MONEY KO 112_2553671.eps" id="184" name="Google Shape;184;p19"/>
          <p:cNvPicPr preferRelativeResize="0"/>
          <p:nvPr/>
        </p:nvPicPr>
        <p:blipFill rotWithShape="1">
          <a:blip r:embed="rId3">
            <a:alphaModFix/>
          </a:blip>
          <a:srcRect b="0" l="0" r="0" t="0"/>
          <a:stretch/>
        </p:blipFill>
        <p:spPr>
          <a:xfrm>
            <a:off x="5724376" y="3990110"/>
            <a:ext cx="2653563" cy="2247028"/>
          </a:xfrm>
          <a:prstGeom prst="rect">
            <a:avLst/>
          </a:prstGeom>
          <a:noFill/>
          <a:ln>
            <a:noFill/>
          </a:ln>
        </p:spPr>
      </p:pic>
      <p:sp>
        <p:nvSpPr>
          <p:cNvPr id="185" name="Google Shape;185;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0"/>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Restrictions to Allotments</a:t>
            </a:r>
            <a:endParaRPr/>
          </a:p>
        </p:txBody>
      </p:sp>
      <p:sp>
        <p:nvSpPr>
          <p:cNvPr id="192" name="Google Shape;192;p20"/>
          <p:cNvSpPr txBox="1"/>
          <p:nvPr>
            <p:ph idx="1" type="body"/>
          </p:nvPr>
        </p:nvSpPr>
        <p:spPr>
          <a:xfrm>
            <a:off x="466725" y="1117600"/>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Minors</a:t>
            </a:r>
            <a:endParaRPr/>
          </a:p>
          <a:p>
            <a:pPr indent="-438150" lvl="0" marL="438150" marR="0" rtl="0" algn="l">
              <a:lnSpc>
                <a:spcPct val="118750"/>
              </a:lnSpc>
              <a:spcBef>
                <a:spcPts val="12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Mentally incompetent</a:t>
            </a:r>
            <a:endParaRPr/>
          </a:p>
          <a:p>
            <a:pPr indent="-438150" lvl="0" marL="438150" marR="0" rtl="0" algn="l">
              <a:lnSpc>
                <a:spcPct val="118750"/>
              </a:lnSpc>
              <a:spcBef>
                <a:spcPts val="12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Power of attorney</a:t>
            </a:r>
            <a:endParaRPr/>
          </a:p>
          <a:p>
            <a:pPr indent="-438150" lvl="0" marL="438150" marR="0" rtl="0" algn="l">
              <a:lnSpc>
                <a:spcPct val="118750"/>
              </a:lnSpc>
              <a:spcBef>
                <a:spcPts val="12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Awaiting trial by court-martial</a:t>
            </a:r>
            <a:endParaRPr/>
          </a:p>
          <a:p>
            <a:pPr indent="-438150" lvl="0" marL="438150" marR="0" rtl="0" algn="l">
              <a:lnSpc>
                <a:spcPct val="118750"/>
              </a:lnSpc>
              <a:spcBef>
                <a:spcPts val="12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Returned absentee, deserter or prisoner</a:t>
            </a:r>
            <a:endParaRPr/>
          </a:p>
          <a:p>
            <a:pPr indent="-438150" lvl="0" marL="438150" marR="0" rtl="0" algn="l">
              <a:lnSpc>
                <a:spcPct val="118750"/>
              </a:lnSpc>
              <a:spcBef>
                <a:spcPts val="12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Fraudulent enlistment</a:t>
            </a:r>
            <a:endParaRPr/>
          </a:p>
          <a:p>
            <a:pPr indent="-438150" lvl="0" marL="438150" marR="0" rtl="0" algn="l">
              <a:lnSpc>
                <a:spcPct val="118750"/>
              </a:lnSpc>
              <a:spcBef>
                <a:spcPts val="12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Reduced pay of alloter</a:t>
            </a:r>
            <a:endParaRPr/>
          </a:p>
        </p:txBody>
      </p:sp>
      <p:sp>
        <p:nvSpPr>
          <p:cNvPr id="193" name="Google Shape;19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1"/>
          <p:cNvSpPr txBox="1"/>
          <p:nvPr>
            <p:ph type="title"/>
          </p:nvPr>
        </p:nvSpPr>
        <p:spPr>
          <a:xfrm>
            <a:off x="358775" y="152400"/>
            <a:ext cx="8785225"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Non-Discretionary</a:t>
            </a:r>
            <a:br>
              <a:rPr b="0" i="0" lang="en-US" sz="6000" u="none" cap="none" strike="noStrike">
                <a:solidFill>
                  <a:srgbClr val="000000"/>
                </a:solidFill>
                <a:latin typeface="Source Sans Pro"/>
                <a:ea typeface="Source Sans Pro"/>
                <a:cs typeface="Source Sans Pro"/>
                <a:sym typeface="Source Sans Pro"/>
              </a:rPr>
            </a:br>
            <a:r>
              <a:rPr b="0" i="0" lang="en-US" sz="6000" u="none" cap="none" strike="noStrike">
                <a:solidFill>
                  <a:srgbClr val="000000"/>
                </a:solidFill>
                <a:latin typeface="Source Sans Pro"/>
                <a:ea typeface="Source Sans Pro"/>
                <a:cs typeface="Source Sans Pro"/>
                <a:sym typeface="Source Sans Pro"/>
              </a:rPr>
              <a:t>Allotments</a:t>
            </a:r>
            <a:endParaRPr/>
          </a:p>
        </p:txBody>
      </p:sp>
      <p:sp>
        <p:nvSpPr>
          <p:cNvPr id="200" name="Google Shape;200;p21"/>
          <p:cNvSpPr/>
          <p:nvPr/>
        </p:nvSpPr>
        <p:spPr>
          <a:xfrm>
            <a:off x="817165" y="1747520"/>
            <a:ext cx="5760466" cy="691256"/>
          </a:xfrm>
          <a:prstGeom prst="roundRect">
            <a:avLst>
              <a:gd fmla="val 16667" name="adj"/>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2800">
                <a:solidFill>
                  <a:schemeClr val="lt1"/>
                </a:solidFill>
                <a:latin typeface="Source Sans Pro"/>
                <a:ea typeface="Source Sans Pro"/>
                <a:cs typeface="Source Sans Pro"/>
                <a:sym typeface="Source Sans Pro"/>
              </a:rPr>
              <a:t>U.S. savings bonds</a:t>
            </a:r>
            <a:endParaRPr/>
          </a:p>
        </p:txBody>
      </p:sp>
      <p:sp>
        <p:nvSpPr>
          <p:cNvPr id="201" name="Google Shape;201;p21"/>
          <p:cNvSpPr/>
          <p:nvPr/>
        </p:nvSpPr>
        <p:spPr>
          <a:xfrm>
            <a:off x="817165" y="2542464"/>
            <a:ext cx="5760466" cy="691256"/>
          </a:xfrm>
          <a:prstGeom prst="roundRect">
            <a:avLst>
              <a:gd fmla="val 16667" name="adj"/>
            </a:avLst>
          </a:prstGeom>
          <a:solidFill>
            <a:srgbClr val="738450"/>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2800">
                <a:solidFill>
                  <a:schemeClr val="lt1"/>
                </a:solidFill>
                <a:latin typeface="Source Sans Pro"/>
                <a:ea typeface="Source Sans Pro"/>
                <a:cs typeface="Source Sans Pro"/>
                <a:sym typeface="Source Sans Pro"/>
              </a:rPr>
              <a:t>Relief repayments</a:t>
            </a:r>
            <a:endParaRPr/>
          </a:p>
        </p:txBody>
      </p:sp>
      <p:sp>
        <p:nvSpPr>
          <p:cNvPr id="202" name="Google Shape;202;p21"/>
          <p:cNvSpPr/>
          <p:nvPr/>
        </p:nvSpPr>
        <p:spPr>
          <a:xfrm>
            <a:off x="817165" y="3337408"/>
            <a:ext cx="5760466" cy="691256"/>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2800">
                <a:solidFill>
                  <a:schemeClr val="lt1"/>
                </a:solidFill>
                <a:latin typeface="Source Sans Pro"/>
                <a:ea typeface="Source Sans Pro"/>
                <a:cs typeface="Source Sans Pro"/>
                <a:sym typeface="Source Sans Pro"/>
              </a:rPr>
              <a:t>Government indebtedness</a:t>
            </a:r>
            <a:endParaRPr sz="2800">
              <a:solidFill>
                <a:schemeClr val="lt1"/>
              </a:solidFill>
              <a:latin typeface="Source Sans Pro"/>
              <a:ea typeface="Source Sans Pro"/>
              <a:cs typeface="Source Sans Pro"/>
              <a:sym typeface="Source Sans Pro"/>
            </a:endParaRPr>
          </a:p>
        </p:txBody>
      </p:sp>
      <p:sp>
        <p:nvSpPr>
          <p:cNvPr id="203" name="Google Shape;203;p21"/>
          <p:cNvSpPr/>
          <p:nvPr/>
        </p:nvSpPr>
        <p:spPr>
          <a:xfrm>
            <a:off x="817165" y="4132352"/>
            <a:ext cx="5760466" cy="691256"/>
          </a:xfrm>
          <a:prstGeom prst="roundRect">
            <a:avLst>
              <a:gd fmla="val 16667" name="adj"/>
            </a:avLst>
          </a:prstGeom>
          <a:solidFill>
            <a:schemeClr val="accent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2800">
                <a:solidFill>
                  <a:schemeClr val="lt1"/>
                </a:solidFill>
                <a:latin typeface="Source Sans Pro"/>
                <a:ea typeface="Source Sans Pro"/>
                <a:cs typeface="Source Sans Pro"/>
                <a:sym typeface="Source Sans Pro"/>
              </a:rPr>
              <a:t>Charitable contributions</a:t>
            </a:r>
            <a:endParaRPr sz="2800">
              <a:solidFill>
                <a:schemeClr val="lt1"/>
              </a:solidFill>
              <a:latin typeface="Source Sans Pro"/>
              <a:ea typeface="Source Sans Pro"/>
              <a:cs typeface="Source Sans Pro"/>
              <a:sym typeface="Source Sans Pro"/>
            </a:endParaRPr>
          </a:p>
        </p:txBody>
      </p:sp>
      <p:sp>
        <p:nvSpPr>
          <p:cNvPr id="204" name="Google Shape;204;p21"/>
          <p:cNvSpPr/>
          <p:nvPr/>
        </p:nvSpPr>
        <p:spPr>
          <a:xfrm>
            <a:off x="817165" y="4927296"/>
            <a:ext cx="5760466" cy="691256"/>
          </a:xfrm>
          <a:prstGeom prst="roundRect">
            <a:avLst>
              <a:gd fmla="val 16667" name="adj"/>
            </a:avLst>
          </a:prstGeom>
          <a:solidFill>
            <a:schemeClr val="accent6"/>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2800">
                <a:solidFill>
                  <a:schemeClr val="lt1"/>
                </a:solidFill>
                <a:latin typeface="Source Sans Pro"/>
                <a:ea typeface="Source Sans Pro"/>
                <a:cs typeface="Source Sans Pro"/>
                <a:sym typeface="Source Sans Pro"/>
              </a:rPr>
              <a:t>Child and spousal support</a:t>
            </a:r>
            <a:endParaRPr sz="2800">
              <a:solidFill>
                <a:schemeClr val="lt1"/>
              </a:solidFill>
              <a:latin typeface="Source Sans Pro"/>
              <a:ea typeface="Source Sans Pro"/>
              <a:cs typeface="Source Sans Pro"/>
              <a:sym typeface="Source Sans Pro"/>
            </a:endParaRPr>
          </a:p>
        </p:txBody>
      </p:sp>
      <p:sp>
        <p:nvSpPr>
          <p:cNvPr id="205" name="Google Shape;205;p21"/>
          <p:cNvSpPr/>
          <p:nvPr/>
        </p:nvSpPr>
        <p:spPr>
          <a:xfrm>
            <a:off x="817165" y="5722240"/>
            <a:ext cx="5760466" cy="691256"/>
          </a:xfrm>
          <a:prstGeom prst="roundRect">
            <a:avLst>
              <a:gd fmla="val 16667" name="adj"/>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2800">
                <a:solidFill>
                  <a:schemeClr val="lt1"/>
                </a:solidFill>
                <a:latin typeface="Source Sans Pro"/>
                <a:ea typeface="Source Sans Pro"/>
                <a:cs typeface="Source Sans Pro"/>
                <a:sym typeface="Source Sans Pro"/>
              </a:rPr>
              <a:t>Debts for non-discretionary allotments</a:t>
            </a:r>
            <a:endParaRPr sz="2800">
              <a:solidFill>
                <a:schemeClr val="lt1"/>
              </a:solidFill>
              <a:latin typeface="Source Sans Pro"/>
              <a:ea typeface="Source Sans Pro"/>
              <a:cs typeface="Source Sans Pro"/>
              <a:sym typeface="Source Sans Pro"/>
            </a:endParaRPr>
          </a:p>
        </p:txBody>
      </p:sp>
      <p:sp>
        <p:nvSpPr>
          <p:cNvPr id="206" name="Google Shape;20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pic>
        <p:nvPicPr>
          <p:cNvPr descr="BANK BOOK AND MONEY KO.eps" id="207" name="Google Shape;207;p21"/>
          <p:cNvPicPr preferRelativeResize="0"/>
          <p:nvPr/>
        </p:nvPicPr>
        <p:blipFill rotWithShape="1">
          <a:blip r:embed="rId3">
            <a:alphaModFix/>
          </a:blip>
          <a:srcRect b="0" l="0" r="0" t="0"/>
          <a:stretch/>
        </p:blipFill>
        <p:spPr>
          <a:xfrm>
            <a:off x="6899564" y="238125"/>
            <a:ext cx="2244435" cy="240348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2"/>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Deductions</a:t>
            </a:r>
            <a:endParaRPr/>
          </a:p>
        </p:txBody>
      </p:sp>
      <p:sp>
        <p:nvSpPr>
          <p:cNvPr id="214" name="Google Shape;214;p22"/>
          <p:cNvSpPr/>
          <p:nvPr/>
        </p:nvSpPr>
        <p:spPr>
          <a:xfrm>
            <a:off x="495300" y="1216660"/>
            <a:ext cx="7632700" cy="452374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Taxes and Insurance</a:t>
            </a:r>
            <a:endParaRPr b="0" i="0" sz="1800" u="none" cap="none" strike="noStrike">
              <a:solidFill>
                <a:schemeClr val="dk1"/>
              </a:solidFill>
              <a:latin typeface="Source Sans Pro"/>
              <a:ea typeface="Source Sans Pro"/>
              <a:cs typeface="Source Sans Pro"/>
              <a:sym typeface="Source Sans Pro"/>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Garnishments</a:t>
            </a:r>
            <a:endParaRPr b="0" i="0" sz="1800" u="none" cap="none" strike="noStrike">
              <a:solidFill>
                <a:schemeClr val="dk1"/>
              </a:solidFill>
              <a:latin typeface="Source Sans Pro"/>
              <a:ea typeface="Source Sans Pro"/>
              <a:cs typeface="Source Sans Pro"/>
              <a:sym typeface="Source Sans Pro"/>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Education and TSP</a:t>
            </a:r>
            <a:endParaRPr b="0" i="0" sz="1800" u="none" cap="none" strike="noStrike">
              <a:solidFill>
                <a:schemeClr val="dk1"/>
              </a:solidFill>
              <a:latin typeface="Source Sans Pro"/>
              <a:ea typeface="Source Sans Pro"/>
              <a:cs typeface="Source Sans Pro"/>
              <a:sym typeface="Source Sans Pro"/>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Advance pay, BAH or OHA paybacks</a:t>
            </a:r>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Meal deductions and AFRH</a:t>
            </a:r>
            <a:endParaRPr/>
          </a:p>
          <a:p>
            <a:pPr indent="0" lvl="1" marL="1143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5" name="Google Shape;215;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3"/>
          <p:cNvSpPr/>
          <p:nvPr/>
        </p:nvSpPr>
        <p:spPr>
          <a:xfrm>
            <a:off x="4203700" y="4343400"/>
            <a:ext cx="4152900" cy="1955800"/>
          </a:xfrm>
          <a:prstGeom prst="wedgeRoundRectCallout">
            <a:avLst>
              <a:gd fmla="val -69699" name="adj1"/>
              <a:gd fmla="val -39056" name="adj2"/>
              <a:gd fmla="val 16667" name="adj3"/>
            </a:avLst>
          </a:prstGeom>
          <a:solidFill>
            <a:srgbClr val="800000"/>
          </a:solidFill>
          <a:ln>
            <a:noFill/>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Source Sans Pro"/>
              <a:ea typeface="Source Sans Pro"/>
              <a:cs typeface="Source Sans Pro"/>
              <a:sym typeface="Source Sans Pro"/>
            </a:endParaRPr>
          </a:p>
        </p:txBody>
      </p:sp>
      <p:sp>
        <p:nvSpPr>
          <p:cNvPr id="222" name="Google Shape;222;p23"/>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Taxes</a:t>
            </a:r>
            <a:endParaRPr/>
          </a:p>
        </p:txBody>
      </p:sp>
      <p:pic>
        <p:nvPicPr>
          <p:cNvPr descr="114_2558158.JPG" id="223" name="Google Shape;223;p23"/>
          <p:cNvPicPr preferRelativeResize="0"/>
          <p:nvPr/>
        </p:nvPicPr>
        <p:blipFill rotWithShape="1">
          <a:blip r:embed="rId3">
            <a:alphaModFix/>
          </a:blip>
          <a:srcRect b="0" l="12158" r="14082" t="0"/>
          <a:stretch/>
        </p:blipFill>
        <p:spPr>
          <a:xfrm>
            <a:off x="444500" y="1001713"/>
            <a:ext cx="2679700" cy="3608387"/>
          </a:xfrm>
          <a:prstGeom prst="rect">
            <a:avLst/>
          </a:prstGeom>
          <a:noFill/>
          <a:ln cap="flat" cmpd="sng" w="9525">
            <a:solidFill>
              <a:schemeClr val="dk1"/>
            </a:solidFill>
            <a:prstDash val="solid"/>
            <a:miter lim="800000"/>
            <a:headEnd len="sm" w="sm" type="none"/>
            <a:tailEnd len="sm" w="sm" type="none"/>
          </a:ln>
        </p:spPr>
      </p:pic>
      <p:sp>
        <p:nvSpPr>
          <p:cNvPr id="224" name="Google Shape;224;p23"/>
          <p:cNvSpPr txBox="1"/>
          <p:nvPr/>
        </p:nvSpPr>
        <p:spPr>
          <a:xfrm>
            <a:off x="3302000" y="977900"/>
            <a:ext cx="4178300" cy="3224213"/>
          </a:xfrm>
          <a:prstGeom prst="rect">
            <a:avLst/>
          </a:prstGeom>
          <a:noFill/>
          <a:ln>
            <a:noFill/>
          </a:ln>
        </p:spPr>
        <p:txBody>
          <a:bodyPr anchorCtr="0" anchor="t" bIns="0" lIns="0" spcFirstLastPara="1" rIns="0" wrap="square" tIns="0">
            <a:noAutofit/>
          </a:bodyPr>
          <a:lstStyle/>
          <a:p>
            <a:pPr indent="-438150" lvl="0" marL="438150" marR="0" rtl="0" algn="l">
              <a:lnSpc>
                <a:spcPct val="140625"/>
              </a:lnSpc>
              <a:spcBef>
                <a:spcPts val="0"/>
              </a:spcBef>
              <a:spcAft>
                <a:spcPts val="0"/>
              </a:spcAft>
              <a:buClr>
                <a:srgbClr val="824F1C"/>
              </a:buClr>
              <a:buSzPts val="2400"/>
              <a:buFont typeface="Noto Sans Symbols"/>
              <a:buChar char="◆"/>
            </a:pPr>
            <a:r>
              <a:rPr lang="en-US" sz="3200">
                <a:solidFill>
                  <a:schemeClr val="dk1"/>
                </a:solidFill>
                <a:latin typeface="Source Sans Pro"/>
                <a:ea typeface="Source Sans Pro"/>
                <a:cs typeface="Source Sans Pro"/>
                <a:sym typeface="Source Sans Pro"/>
              </a:rPr>
              <a:t>FICA </a:t>
            </a:r>
            <a:endParaRPr/>
          </a:p>
          <a:p>
            <a:pPr indent="-285750" lvl="1" marL="742950" marR="0" rtl="0" algn="l">
              <a:spcBef>
                <a:spcPts val="560"/>
              </a:spcBef>
              <a:spcAft>
                <a:spcPts val="0"/>
              </a:spcAft>
              <a:buClr>
                <a:srgbClr val="824F1C"/>
              </a:buClr>
              <a:buSzPts val="2800"/>
              <a:buFont typeface="Arial"/>
              <a:buChar char="–"/>
            </a:pPr>
            <a:r>
              <a:rPr b="0" i="0" lang="en-US" sz="2800" u="none" cap="none" strike="noStrike">
                <a:solidFill>
                  <a:schemeClr val="dk1"/>
                </a:solidFill>
                <a:latin typeface="Source Sans Pro"/>
                <a:ea typeface="Source Sans Pro"/>
                <a:cs typeface="Source Sans Pro"/>
                <a:sym typeface="Source Sans Pro"/>
              </a:rPr>
              <a:t>Social Security</a:t>
            </a:r>
            <a:endParaRPr/>
          </a:p>
          <a:p>
            <a:pPr indent="-285750" lvl="1" marL="742950" marR="0" rtl="0" algn="l">
              <a:spcBef>
                <a:spcPts val="560"/>
              </a:spcBef>
              <a:spcAft>
                <a:spcPts val="0"/>
              </a:spcAft>
              <a:buClr>
                <a:srgbClr val="824F1C"/>
              </a:buClr>
              <a:buSzPts val="2800"/>
              <a:buFont typeface="Arial"/>
              <a:buChar char="–"/>
            </a:pPr>
            <a:r>
              <a:rPr b="0" i="0" lang="en-US" sz="2800" u="none" cap="none" strike="noStrike">
                <a:solidFill>
                  <a:schemeClr val="dk1"/>
                </a:solidFill>
                <a:latin typeface="Source Sans Pro"/>
                <a:ea typeface="Source Sans Pro"/>
                <a:cs typeface="Source Sans Pro"/>
                <a:sym typeface="Source Sans Pro"/>
              </a:rPr>
              <a:t>Medicare</a:t>
            </a:r>
            <a:endParaRPr/>
          </a:p>
          <a:p>
            <a:pPr indent="-438150" lvl="0" marL="438150" marR="0" rtl="0" algn="l">
              <a:lnSpc>
                <a:spcPct val="140625"/>
              </a:lnSpc>
              <a:spcBef>
                <a:spcPts val="0"/>
              </a:spcBef>
              <a:spcAft>
                <a:spcPts val="0"/>
              </a:spcAft>
              <a:buClr>
                <a:srgbClr val="824F1C"/>
              </a:buClr>
              <a:buSzPts val="2400"/>
              <a:buFont typeface="Noto Sans Symbols"/>
              <a:buChar char="◆"/>
            </a:pPr>
            <a:r>
              <a:rPr lang="en-US" sz="3200">
                <a:solidFill>
                  <a:schemeClr val="dk1"/>
                </a:solidFill>
                <a:latin typeface="Source Sans Pro"/>
                <a:ea typeface="Source Sans Pro"/>
                <a:cs typeface="Source Sans Pro"/>
                <a:sym typeface="Source Sans Pro"/>
              </a:rPr>
              <a:t>Federal Income Tax</a:t>
            </a:r>
            <a:endParaRPr/>
          </a:p>
          <a:p>
            <a:pPr indent="-438150" lvl="0" marL="438150" marR="0" rtl="0" algn="l">
              <a:lnSpc>
                <a:spcPct val="140625"/>
              </a:lnSpc>
              <a:spcBef>
                <a:spcPts val="0"/>
              </a:spcBef>
              <a:spcAft>
                <a:spcPts val="0"/>
              </a:spcAft>
              <a:buClr>
                <a:srgbClr val="824F1C"/>
              </a:buClr>
              <a:buSzPts val="2400"/>
              <a:buFont typeface="Noto Sans Symbols"/>
              <a:buChar char="◆"/>
            </a:pPr>
            <a:r>
              <a:rPr lang="en-US" sz="3200">
                <a:solidFill>
                  <a:schemeClr val="dk1"/>
                </a:solidFill>
                <a:latin typeface="Source Sans Pro"/>
                <a:ea typeface="Source Sans Pro"/>
                <a:cs typeface="Source Sans Pro"/>
                <a:sym typeface="Source Sans Pro"/>
              </a:rPr>
              <a:t>State Income Tax</a:t>
            </a:r>
            <a:endParaRPr/>
          </a:p>
        </p:txBody>
      </p:sp>
      <p:sp>
        <p:nvSpPr>
          <p:cNvPr id="225" name="Google Shape;225;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
        <p:nvSpPr>
          <p:cNvPr id="226" name="Google Shape;226;p23"/>
          <p:cNvSpPr txBox="1"/>
          <p:nvPr/>
        </p:nvSpPr>
        <p:spPr>
          <a:xfrm>
            <a:off x="4257675" y="4483100"/>
            <a:ext cx="4022725" cy="1589088"/>
          </a:xfrm>
          <a:prstGeom prst="rect">
            <a:avLst/>
          </a:prstGeom>
          <a:noFill/>
          <a:ln>
            <a:noFill/>
          </a:ln>
        </p:spPr>
        <p:txBody>
          <a:bodyPr anchorCtr="0" anchor="t" bIns="45700" lIns="91425" spcFirstLastPara="1" rIns="91425" wrap="square" tIns="45700">
            <a:noAutofit/>
          </a:bodyPr>
          <a:lstStyle/>
          <a:p>
            <a:pPr indent="0" lvl="0" marL="0" marR="0" rtl="0" algn="ctr">
              <a:lnSpc>
                <a:spcPct val="103571"/>
              </a:lnSpc>
              <a:spcBef>
                <a:spcPts val="0"/>
              </a:spcBef>
              <a:spcAft>
                <a:spcPts val="0"/>
              </a:spcAft>
              <a:buNone/>
            </a:pPr>
            <a:r>
              <a:rPr lang="en-US" sz="2800">
                <a:solidFill>
                  <a:schemeClr val="lt1"/>
                </a:solidFill>
                <a:latin typeface="Source Sans Pro"/>
                <a:ea typeface="Source Sans Pro"/>
                <a:cs typeface="Source Sans Pro"/>
                <a:sym typeface="Source Sans Pro"/>
              </a:rPr>
              <a:t>Remember the </a:t>
            </a:r>
            <a:br>
              <a:rPr lang="en-US" sz="2800">
                <a:solidFill>
                  <a:schemeClr val="lt1"/>
                </a:solidFill>
                <a:latin typeface="Source Sans Pro"/>
                <a:ea typeface="Source Sans Pro"/>
                <a:cs typeface="Source Sans Pro"/>
                <a:sym typeface="Source Sans Pro"/>
              </a:rPr>
            </a:br>
            <a:r>
              <a:rPr lang="en-US" sz="2800">
                <a:solidFill>
                  <a:schemeClr val="lt1"/>
                </a:solidFill>
                <a:latin typeface="Source Sans Pro"/>
                <a:ea typeface="Source Sans Pro"/>
                <a:cs typeface="Source Sans Pro"/>
                <a:sym typeface="Source Sans Pro"/>
              </a:rPr>
              <a:t>Volunteer Income Tax Assistance program is available to help you!</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4"/>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Non-cash Benefits</a:t>
            </a:r>
            <a:endParaRPr/>
          </a:p>
        </p:txBody>
      </p:sp>
      <p:sp>
        <p:nvSpPr>
          <p:cNvPr id="233" name="Google Shape;23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
        <p:nvSpPr>
          <p:cNvPr id="234" name="Google Shape;234;p24"/>
          <p:cNvSpPr txBox="1"/>
          <p:nvPr/>
        </p:nvSpPr>
        <p:spPr>
          <a:xfrm>
            <a:off x="368300" y="952500"/>
            <a:ext cx="4560888" cy="4724400"/>
          </a:xfrm>
          <a:prstGeom prst="rect">
            <a:avLst/>
          </a:prstGeom>
          <a:noFill/>
          <a:ln>
            <a:noFill/>
          </a:ln>
        </p:spPr>
        <p:txBody>
          <a:bodyPr anchorCtr="0" anchor="t" bIns="45700" lIns="91425" spcFirstLastPara="1" rIns="91425" wrap="square" tIns="45700">
            <a:noAutofit/>
          </a:bodyPr>
          <a:lstStyle/>
          <a:p>
            <a:pPr indent="-438150" lvl="0" marL="438150" marR="0" rtl="0" algn="l">
              <a:spcBef>
                <a:spcPts val="0"/>
              </a:spcBef>
              <a:spcAft>
                <a:spcPts val="0"/>
              </a:spcAft>
              <a:buNone/>
            </a:pPr>
            <a:r>
              <a:rPr lang="en-US" sz="3200">
                <a:solidFill>
                  <a:schemeClr val="dk1"/>
                </a:solidFill>
                <a:latin typeface="Source Sans Pro"/>
                <a:ea typeface="Source Sans Pro"/>
                <a:cs typeface="Source Sans Pro"/>
                <a:sym typeface="Source Sans Pro"/>
              </a:rPr>
              <a:t>Immediate:</a:t>
            </a:r>
            <a:endParaRPr/>
          </a:p>
          <a:p>
            <a:pPr indent="-438150" lvl="0" marL="438150" marR="0" rtl="0" algn="l">
              <a:spcBef>
                <a:spcPts val="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MCCS programs (PFM)</a:t>
            </a:r>
            <a:endParaRPr/>
          </a:p>
          <a:p>
            <a:pPr indent="-438150" lvl="0" marL="438150" marR="0" rtl="0" algn="l">
              <a:spcBef>
                <a:spcPts val="12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Tax advantage</a:t>
            </a:r>
            <a:endParaRPr/>
          </a:p>
          <a:p>
            <a:pPr indent="-438150" lvl="0" marL="438150" marR="0" rtl="0" algn="l">
              <a:spcBef>
                <a:spcPts val="12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Commissary/Exchange</a:t>
            </a:r>
            <a:endParaRPr/>
          </a:p>
          <a:p>
            <a:pPr indent="-438150" lvl="0" marL="438150" marR="0" rtl="0" algn="l">
              <a:spcBef>
                <a:spcPts val="12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Chaplain and legal services</a:t>
            </a:r>
            <a:endParaRPr/>
          </a:p>
          <a:p>
            <a:pPr indent="-438150" lvl="0" marL="438150" marR="0" rtl="0" algn="l">
              <a:spcBef>
                <a:spcPts val="12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Workout facilities</a:t>
            </a:r>
            <a:endParaRPr/>
          </a:p>
          <a:p>
            <a:pPr indent="-438150" lvl="0" marL="438150" marR="0" rtl="0" algn="l">
              <a:spcBef>
                <a:spcPts val="12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Recreation services</a:t>
            </a:r>
            <a:endParaRPr/>
          </a:p>
          <a:p>
            <a:pPr indent="-438150" lvl="0" marL="438150" marR="0" rtl="0" algn="l">
              <a:spcBef>
                <a:spcPts val="12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Medical and dental</a:t>
            </a:r>
            <a:endParaRPr/>
          </a:p>
          <a:p>
            <a:pPr indent="-438150" lvl="0" marL="438150" marR="0" rtl="0" algn="l">
              <a:spcBef>
                <a:spcPts val="12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Education assistance</a:t>
            </a:r>
            <a:endParaRPr/>
          </a:p>
        </p:txBody>
      </p:sp>
      <p:sp>
        <p:nvSpPr>
          <p:cNvPr id="235" name="Google Shape;235;p24"/>
          <p:cNvSpPr txBox="1"/>
          <p:nvPr/>
        </p:nvSpPr>
        <p:spPr>
          <a:xfrm>
            <a:off x="4887913" y="965200"/>
            <a:ext cx="4256087" cy="4724400"/>
          </a:xfrm>
          <a:prstGeom prst="rect">
            <a:avLst/>
          </a:prstGeom>
          <a:noFill/>
          <a:ln>
            <a:noFill/>
          </a:ln>
        </p:spPr>
        <p:txBody>
          <a:bodyPr anchorCtr="0" anchor="t" bIns="45700" lIns="91425" spcFirstLastPara="1" rIns="91425" wrap="square" tIns="45700">
            <a:noAutofit/>
          </a:bodyPr>
          <a:lstStyle/>
          <a:p>
            <a:pPr indent="-438150" lvl="0" marL="438150" marR="0" rtl="0" algn="l">
              <a:spcBef>
                <a:spcPts val="0"/>
              </a:spcBef>
              <a:spcAft>
                <a:spcPts val="0"/>
              </a:spcAft>
              <a:buNone/>
            </a:pPr>
            <a:r>
              <a:rPr lang="en-US" sz="3200">
                <a:solidFill>
                  <a:schemeClr val="dk1"/>
                </a:solidFill>
                <a:latin typeface="Source Sans Pro"/>
                <a:ea typeface="Source Sans Pro"/>
                <a:cs typeface="Source Sans Pro"/>
                <a:sym typeface="Source Sans Pro"/>
              </a:rPr>
              <a:t>Deferred:</a:t>
            </a:r>
            <a:endParaRPr/>
          </a:p>
          <a:p>
            <a:pPr indent="-438150" lvl="0" marL="438150" marR="0" rtl="0" algn="l">
              <a:lnSpc>
                <a:spcPct val="121428"/>
              </a:lnSpc>
              <a:spcBef>
                <a:spcPts val="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Retirement</a:t>
            </a:r>
            <a:endParaRPr/>
          </a:p>
          <a:p>
            <a:pPr indent="-438150" lvl="0" marL="438150" marR="0" rtl="0" algn="l">
              <a:lnSpc>
                <a:spcPct val="121428"/>
              </a:lnSpc>
              <a:spcBef>
                <a:spcPts val="12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Veteran’s medical, dental and education assistance</a:t>
            </a:r>
            <a:endParaRPr/>
          </a:p>
          <a:p>
            <a:pPr indent="-438150" lvl="0" marL="438150" marR="0" rtl="0" algn="l">
              <a:lnSpc>
                <a:spcPct val="121428"/>
              </a:lnSpc>
              <a:spcBef>
                <a:spcPts val="12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Disability</a:t>
            </a:r>
            <a:endParaRPr/>
          </a:p>
          <a:p>
            <a:pPr indent="-438150" lvl="0" marL="438150" marR="0" rtl="0" algn="l">
              <a:lnSpc>
                <a:spcPct val="121428"/>
              </a:lnSpc>
              <a:spcBef>
                <a:spcPts val="12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Home mortgage assistance</a:t>
            </a:r>
            <a:endParaRPr/>
          </a:p>
          <a:p>
            <a:pPr indent="-438150" lvl="0" marL="438150" marR="0" rtl="0" algn="l">
              <a:lnSpc>
                <a:spcPct val="121428"/>
              </a:lnSpc>
              <a:spcBef>
                <a:spcPts val="12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Life insurance</a:t>
            </a:r>
            <a:endParaRPr/>
          </a:p>
          <a:p>
            <a:pPr indent="-438150" lvl="0" marL="438150" marR="0" rtl="0" algn="l">
              <a:lnSpc>
                <a:spcPct val="121428"/>
              </a:lnSpc>
              <a:spcBef>
                <a:spcPts val="12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Survivors Benefits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5"/>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Survivor Benefits</a:t>
            </a:r>
            <a:endParaRPr/>
          </a:p>
        </p:txBody>
      </p:sp>
      <p:sp>
        <p:nvSpPr>
          <p:cNvPr id="242" name="Google Shape;242;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pic>
        <p:nvPicPr>
          <p:cNvPr descr="BEREVEMENT 4330595464_a390316353_o.jpg" id="243" name="Google Shape;243;p25"/>
          <p:cNvPicPr preferRelativeResize="0"/>
          <p:nvPr/>
        </p:nvPicPr>
        <p:blipFill rotWithShape="1">
          <a:blip r:embed="rId3">
            <a:alphaModFix/>
          </a:blip>
          <a:srcRect b="0" l="12360" r="4120" t="0"/>
          <a:stretch/>
        </p:blipFill>
        <p:spPr>
          <a:xfrm>
            <a:off x="4572000" y="1079500"/>
            <a:ext cx="3705225" cy="3344863"/>
          </a:xfrm>
          <a:prstGeom prst="rect">
            <a:avLst/>
          </a:prstGeom>
          <a:noFill/>
          <a:ln cap="flat" cmpd="sng" w="9525">
            <a:solidFill>
              <a:srgbClr val="000000"/>
            </a:solidFill>
            <a:prstDash val="solid"/>
            <a:miter lim="800000"/>
            <a:headEnd len="sm" w="sm" type="none"/>
            <a:tailEnd len="sm" w="sm" type="none"/>
          </a:ln>
        </p:spPr>
      </p:pic>
      <p:sp>
        <p:nvSpPr>
          <p:cNvPr id="244" name="Google Shape;244;p25"/>
          <p:cNvSpPr txBox="1"/>
          <p:nvPr/>
        </p:nvSpPr>
        <p:spPr>
          <a:xfrm>
            <a:off x="338138" y="973138"/>
            <a:ext cx="5656262" cy="4398962"/>
          </a:xfrm>
          <a:prstGeom prst="rect">
            <a:avLst/>
          </a:prstGeom>
          <a:noFill/>
          <a:ln>
            <a:noFill/>
          </a:ln>
        </p:spPr>
        <p:txBody>
          <a:bodyPr anchorCtr="0" anchor="t" bIns="45700" lIns="91425" spcFirstLastPara="1" rIns="91425" wrap="square" tIns="45700">
            <a:noAutofit/>
          </a:bodyPr>
          <a:lstStyle/>
          <a:p>
            <a:pPr indent="-438150" lvl="0" marL="438150" marR="0" rtl="0" algn="l">
              <a:lnSpc>
                <a:spcPct val="135714"/>
              </a:lnSpc>
              <a:spcBef>
                <a:spcPts val="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Fallen hero</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Burial</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Travel and move</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BAH</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Accumulated leave</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Social security</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DIC</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Education benefits</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Limited medical and dental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 name="Shape 46"/>
        <p:cNvGrpSpPr/>
        <p:nvPr/>
      </p:nvGrpSpPr>
      <p:grpSpPr>
        <a:xfrm>
          <a:off x="0" y="0"/>
          <a:ext cx="0" cy="0"/>
          <a:chOff x="0" y="0"/>
          <a:chExt cx="0" cy="0"/>
        </a:xfrm>
      </p:grpSpPr>
      <p:sp>
        <p:nvSpPr>
          <p:cNvPr id="47" name="Google Shape;47;p8"/>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The Military Pay System</a:t>
            </a:r>
            <a:endParaRPr/>
          </a:p>
        </p:txBody>
      </p:sp>
      <p:grpSp>
        <p:nvGrpSpPr>
          <p:cNvPr id="48" name="Google Shape;48;p8"/>
          <p:cNvGrpSpPr/>
          <p:nvPr/>
        </p:nvGrpSpPr>
        <p:grpSpPr>
          <a:xfrm>
            <a:off x="443970" y="1346999"/>
            <a:ext cx="7586248" cy="4063999"/>
            <a:chOff x="0" y="0"/>
            <a:chExt cx="7586248" cy="4063999"/>
          </a:xfrm>
        </p:grpSpPr>
        <p:sp>
          <p:nvSpPr>
            <p:cNvPr id="49" name="Google Shape;49;p8"/>
            <p:cNvSpPr/>
            <p:nvPr/>
          </p:nvSpPr>
          <p:spPr>
            <a:xfrm>
              <a:off x="0" y="0"/>
              <a:ext cx="6068999" cy="894080"/>
            </a:xfrm>
            <a:prstGeom prst="roundRect">
              <a:avLst>
                <a:gd fmla="val 10000" name="adj"/>
              </a:avLst>
            </a:prstGeom>
            <a:solidFill>
              <a:srgbClr val="D09A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txBox="1"/>
            <p:nvPr/>
          </p:nvSpPr>
          <p:spPr>
            <a:xfrm>
              <a:off x="0" y="0"/>
              <a:ext cx="5081040" cy="89408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lang="en-US" sz="3200">
                  <a:solidFill>
                    <a:schemeClr val="lt1"/>
                  </a:solidFill>
                  <a:latin typeface="Source Sans Pro"/>
                  <a:ea typeface="Source Sans Pro"/>
                  <a:cs typeface="Source Sans Pro"/>
                  <a:sym typeface="Source Sans Pro"/>
                </a:rPr>
                <a:t>1</a:t>
              </a:r>
              <a:r>
                <a:rPr baseline="30000" lang="en-US" sz="3200">
                  <a:solidFill>
                    <a:schemeClr val="lt1"/>
                  </a:solidFill>
                  <a:latin typeface="Source Sans Pro"/>
                  <a:ea typeface="Source Sans Pro"/>
                  <a:cs typeface="Source Sans Pro"/>
                  <a:sym typeface="Source Sans Pro"/>
                </a:rPr>
                <a:t>st</a:t>
              </a:r>
              <a:r>
                <a:rPr lang="en-US" sz="3200">
                  <a:solidFill>
                    <a:schemeClr val="lt1"/>
                  </a:solidFill>
                  <a:latin typeface="Source Sans Pro"/>
                  <a:ea typeface="Source Sans Pro"/>
                  <a:cs typeface="Source Sans Pro"/>
                  <a:sym typeface="Source Sans Pro"/>
                </a:rPr>
                <a:t> and 15</a:t>
              </a:r>
              <a:r>
                <a:rPr baseline="30000" lang="en-US" sz="3200">
                  <a:solidFill>
                    <a:schemeClr val="lt1"/>
                  </a:solidFill>
                  <a:latin typeface="Source Sans Pro"/>
                  <a:ea typeface="Source Sans Pro"/>
                  <a:cs typeface="Source Sans Pro"/>
                  <a:sym typeface="Source Sans Pro"/>
                </a:rPr>
                <a:t>th</a:t>
              </a:r>
              <a:r>
                <a:rPr lang="en-US" sz="3200">
                  <a:solidFill>
                    <a:schemeClr val="lt1"/>
                  </a:solidFill>
                  <a:latin typeface="Source Sans Pro"/>
                  <a:ea typeface="Source Sans Pro"/>
                  <a:cs typeface="Source Sans Pro"/>
                  <a:sym typeface="Source Sans Pro"/>
                </a:rPr>
                <a:t> each month</a:t>
              </a:r>
              <a:endParaRPr sz="3200">
                <a:solidFill>
                  <a:schemeClr val="lt1"/>
                </a:solidFill>
                <a:latin typeface="Source Sans Pro"/>
                <a:ea typeface="Source Sans Pro"/>
                <a:cs typeface="Source Sans Pro"/>
                <a:sym typeface="Source Sans Pro"/>
              </a:endParaRPr>
            </a:p>
          </p:txBody>
        </p:sp>
        <p:sp>
          <p:nvSpPr>
            <p:cNvPr id="51" name="Google Shape;51;p8"/>
            <p:cNvSpPr/>
            <p:nvPr/>
          </p:nvSpPr>
          <p:spPr>
            <a:xfrm>
              <a:off x="508278" y="1056640"/>
              <a:ext cx="6068999" cy="894080"/>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txBox="1"/>
            <p:nvPr/>
          </p:nvSpPr>
          <p:spPr>
            <a:xfrm>
              <a:off x="508278" y="1056640"/>
              <a:ext cx="4979568" cy="89408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lang="en-US" sz="3200">
                  <a:solidFill>
                    <a:schemeClr val="lt1"/>
                  </a:solidFill>
                  <a:latin typeface="Source Sans Pro"/>
                  <a:ea typeface="Source Sans Pro"/>
                  <a:cs typeface="Source Sans Pro"/>
                  <a:sym typeface="Source Sans Pro"/>
                </a:rPr>
                <a:t>Direct deposit system</a:t>
              </a:r>
              <a:endParaRPr sz="3200">
                <a:solidFill>
                  <a:schemeClr val="lt1"/>
                </a:solidFill>
                <a:latin typeface="Source Sans Pro"/>
                <a:ea typeface="Source Sans Pro"/>
                <a:cs typeface="Source Sans Pro"/>
                <a:sym typeface="Source Sans Pro"/>
              </a:endParaRPr>
            </a:p>
          </p:txBody>
        </p:sp>
        <p:sp>
          <p:nvSpPr>
            <p:cNvPr id="53" name="Google Shape;53;p8"/>
            <p:cNvSpPr/>
            <p:nvPr/>
          </p:nvSpPr>
          <p:spPr>
            <a:xfrm>
              <a:off x="1008971" y="2113280"/>
              <a:ext cx="6068999" cy="894080"/>
            </a:xfrm>
            <a:prstGeom prst="roundRect">
              <a:avLst>
                <a:gd fmla="val 10000" name="adj"/>
              </a:avLst>
            </a:prstGeom>
            <a:solidFill>
              <a:srgbClr val="824F1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txBox="1"/>
            <p:nvPr/>
          </p:nvSpPr>
          <p:spPr>
            <a:xfrm>
              <a:off x="1008971" y="2113280"/>
              <a:ext cx="4987154" cy="89408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lang="en-US" sz="3200">
                  <a:solidFill>
                    <a:schemeClr val="lt1"/>
                  </a:solidFill>
                  <a:latin typeface="Source Sans Pro"/>
                  <a:ea typeface="Source Sans Pro"/>
                  <a:cs typeface="Source Sans Pro"/>
                  <a:sym typeface="Source Sans Pro"/>
                </a:rPr>
                <a:t>Changes in pay</a:t>
              </a:r>
              <a:endParaRPr sz="3200">
                <a:solidFill>
                  <a:schemeClr val="lt1"/>
                </a:solidFill>
                <a:latin typeface="Source Sans Pro"/>
                <a:ea typeface="Source Sans Pro"/>
                <a:cs typeface="Source Sans Pro"/>
                <a:sym typeface="Source Sans Pro"/>
              </a:endParaRPr>
            </a:p>
          </p:txBody>
        </p:sp>
        <p:sp>
          <p:nvSpPr>
            <p:cNvPr id="55" name="Google Shape;55;p8"/>
            <p:cNvSpPr/>
            <p:nvPr/>
          </p:nvSpPr>
          <p:spPr>
            <a:xfrm>
              <a:off x="1517249" y="3169919"/>
              <a:ext cx="6068999" cy="894080"/>
            </a:xfrm>
            <a:prstGeom prst="roundRect">
              <a:avLst>
                <a:gd fmla="val 10000" name="adj"/>
              </a:avLst>
            </a:prstGeom>
            <a:solidFill>
              <a:srgbClr val="51151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txBox="1"/>
            <p:nvPr/>
          </p:nvSpPr>
          <p:spPr>
            <a:xfrm>
              <a:off x="1517249" y="3169919"/>
              <a:ext cx="4979568" cy="89408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lang="en-US" sz="3200">
                  <a:solidFill>
                    <a:schemeClr val="lt1"/>
                  </a:solidFill>
                  <a:latin typeface="Source Sans Pro"/>
                  <a:ea typeface="Source Sans Pro"/>
                  <a:cs typeface="Source Sans Pro"/>
                  <a:sym typeface="Source Sans Pro"/>
                </a:rPr>
                <a:t>MyPay and Marine Online</a:t>
              </a:r>
              <a:endParaRPr sz="3200">
                <a:solidFill>
                  <a:schemeClr val="lt1"/>
                </a:solidFill>
                <a:latin typeface="Source Sans Pro"/>
                <a:ea typeface="Source Sans Pro"/>
                <a:cs typeface="Source Sans Pro"/>
                <a:sym typeface="Source Sans Pro"/>
              </a:endParaRPr>
            </a:p>
          </p:txBody>
        </p:sp>
        <p:sp>
          <p:nvSpPr>
            <p:cNvPr id="57" name="Google Shape;57;p8"/>
            <p:cNvSpPr/>
            <p:nvPr/>
          </p:nvSpPr>
          <p:spPr>
            <a:xfrm>
              <a:off x="5487847" y="684783"/>
              <a:ext cx="581152" cy="581152"/>
            </a:xfrm>
            <a:prstGeom prst="downArrow">
              <a:avLst>
                <a:gd fmla="val 55000" name="adj1"/>
                <a:gd fmla="val 45000" name="adj2"/>
              </a:avLst>
            </a:prstGeom>
            <a:solidFill>
              <a:srgbClr val="EBDDCA">
                <a:alpha val="89803"/>
              </a:srgbClr>
            </a:solidFill>
            <a:ln cap="flat" cmpd="sng" w="25400">
              <a:solidFill>
                <a:srgbClr val="EBDD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txBox="1"/>
            <p:nvPr/>
          </p:nvSpPr>
          <p:spPr>
            <a:xfrm>
              <a:off x="5487847" y="684783"/>
              <a:ext cx="581152" cy="581152"/>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t/>
              </a:r>
              <a:endParaRPr sz="2700">
                <a:solidFill>
                  <a:schemeClr val="dk1"/>
                </a:solidFill>
                <a:latin typeface="Arial"/>
                <a:ea typeface="Arial"/>
                <a:cs typeface="Arial"/>
                <a:sym typeface="Arial"/>
              </a:endParaRPr>
            </a:p>
          </p:txBody>
        </p:sp>
        <p:sp>
          <p:nvSpPr>
            <p:cNvPr id="59" name="Google Shape;59;p8"/>
            <p:cNvSpPr/>
            <p:nvPr/>
          </p:nvSpPr>
          <p:spPr>
            <a:xfrm>
              <a:off x="5996125" y="1741423"/>
              <a:ext cx="581152" cy="581152"/>
            </a:xfrm>
            <a:prstGeom prst="downArrow">
              <a:avLst>
                <a:gd fmla="val 55000" name="adj1"/>
                <a:gd fmla="val 45000" name="adj2"/>
              </a:avLst>
            </a:prstGeom>
            <a:solidFill>
              <a:srgbClr val="FAF8D7">
                <a:alpha val="89803"/>
              </a:srgbClr>
            </a:solidFill>
            <a:ln cap="flat" cmpd="sng" w="25400">
              <a:solidFill>
                <a:srgbClr val="FAF8D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txBox="1"/>
            <p:nvPr/>
          </p:nvSpPr>
          <p:spPr>
            <a:xfrm>
              <a:off x="5996125" y="1741423"/>
              <a:ext cx="581152" cy="581152"/>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t/>
              </a:r>
              <a:endParaRPr sz="2700">
                <a:solidFill>
                  <a:schemeClr val="dk1"/>
                </a:solidFill>
                <a:latin typeface="Arial"/>
                <a:ea typeface="Arial"/>
                <a:cs typeface="Arial"/>
                <a:sym typeface="Arial"/>
              </a:endParaRPr>
            </a:p>
          </p:txBody>
        </p:sp>
        <p:sp>
          <p:nvSpPr>
            <p:cNvPr id="61" name="Google Shape;61;p8"/>
            <p:cNvSpPr/>
            <p:nvPr/>
          </p:nvSpPr>
          <p:spPr>
            <a:xfrm>
              <a:off x="6496818" y="2798064"/>
              <a:ext cx="581152" cy="581152"/>
            </a:xfrm>
            <a:prstGeom prst="downArrow">
              <a:avLst>
                <a:gd fmla="val 55000" name="adj1"/>
                <a:gd fmla="val 45000" name="adj2"/>
              </a:avLst>
            </a:prstGeom>
            <a:solidFill>
              <a:srgbClr val="D8CECA">
                <a:alpha val="89803"/>
              </a:srgbClr>
            </a:solidFill>
            <a:ln cap="flat" cmpd="sng" w="25400">
              <a:solidFill>
                <a:srgbClr val="D8CE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8"/>
            <p:cNvSpPr txBox="1"/>
            <p:nvPr/>
          </p:nvSpPr>
          <p:spPr>
            <a:xfrm>
              <a:off x="6496818" y="2798064"/>
              <a:ext cx="581152" cy="581152"/>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t/>
              </a:r>
              <a:endParaRPr sz="2700">
                <a:solidFill>
                  <a:schemeClr val="dk1"/>
                </a:solidFill>
                <a:latin typeface="Arial"/>
                <a:ea typeface="Arial"/>
                <a:cs typeface="Arial"/>
                <a:sym typeface="Arial"/>
              </a:endParaRPr>
            </a:p>
          </p:txBody>
        </p:sp>
      </p:grpSp>
      <p:sp>
        <p:nvSpPr>
          <p:cNvPr id="63" name="Google Shape;6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6"/>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Medical and Dental</a:t>
            </a:r>
            <a:endParaRPr/>
          </a:p>
        </p:txBody>
      </p:sp>
      <p:pic>
        <p:nvPicPr>
          <p:cNvPr descr="Dental Officer and Tech.jpg" id="251" name="Google Shape;251;p26"/>
          <p:cNvPicPr preferRelativeResize="0"/>
          <p:nvPr/>
        </p:nvPicPr>
        <p:blipFill rotWithShape="1">
          <a:blip r:embed="rId3">
            <a:alphaModFix/>
          </a:blip>
          <a:srcRect b="0" l="6154" r="6154" t="0"/>
          <a:stretch/>
        </p:blipFill>
        <p:spPr>
          <a:xfrm>
            <a:off x="4729163" y="1122363"/>
            <a:ext cx="3713162" cy="3346450"/>
          </a:xfrm>
          <a:prstGeom prst="rect">
            <a:avLst/>
          </a:prstGeom>
          <a:noFill/>
          <a:ln cap="flat" cmpd="sng" w="9525">
            <a:solidFill>
              <a:schemeClr val="dk1"/>
            </a:solidFill>
            <a:prstDash val="solid"/>
            <a:miter lim="800000"/>
            <a:headEnd len="sm" w="sm" type="none"/>
            <a:tailEnd len="sm" w="sm" type="none"/>
          </a:ln>
        </p:spPr>
      </p:pic>
      <p:sp>
        <p:nvSpPr>
          <p:cNvPr id="252" name="Google Shape;252;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
        <p:nvSpPr>
          <p:cNvPr id="253" name="Google Shape;253;p26"/>
          <p:cNvSpPr txBox="1"/>
          <p:nvPr/>
        </p:nvSpPr>
        <p:spPr>
          <a:xfrm>
            <a:off x="201613" y="950913"/>
            <a:ext cx="5992812" cy="4398962"/>
          </a:xfrm>
          <a:prstGeom prst="rect">
            <a:avLst/>
          </a:prstGeom>
          <a:noFill/>
          <a:ln>
            <a:noFill/>
          </a:ln>
        </p:spPr>
        <p:txBody>
          <a:bodyPr anchorCtr="0" anchor="t" bIns="45700" lIns="91425" spcFirstLastPara="1" rIns="91425" wrap="square" tIns="45700">
            <a:noAutofit/>
          </a:bodyPr>
          <a:lstStyle/>
          <a:p>
            <a:pPr indent="-438150" lvl="0" marL="438150" marR="0" rtl="0" algn="l">
              <a:lnSpc>
                <a:spcPct val="135714"/>
              </a:lnSpc>
              <a:spcBef>
                <a:spcPts val="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TRICARE  and </a:t>
            </a:r>
            <a:br>
              <a:rPr lang="en-US" sz="2800">
                <a:solidFill>
                  <a:schemeClr val="dk1"/>
                </a:solidFill>
                <a:latin typeface="Source Sans Pro"/>
                <a:ea typeface="Source Sans Pro"/>
                <a:cs typeface="Source Sans Pro"/>
                <a:sym typeface="Source Sans Pro"/>
              </a:rPr>
            </a:br>
            <a:r>
              <a:rPr lang="en-US" sz="2800">
                <a:solidFill>
                  <a:schemeClr val="dk1"/>
                </a:solidFill>
                <a:latin typeface="Source Sans Pro"/>
                <a:ea typeface="Source Sans Pro"/>
                <a:cs typeface="Source Sans Pro"/>
                <a:sym typeface="Source Sans Pro"/>
              </a:rPr>
              <a:t>United Concordia</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No cost to active duty</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DEERS registration</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TRICARE</a:t>
            </a:r>
            <a:endParaRPr/>
          </a:p>
          <a:p>
            <a:pPr indent="-438150" lvl="1" marL="895350" marR="0" rtl="0" algn="l">
              <a:lnSpc>
                <a:spcPct val="135714"/>
              </a:lnSpc>
              <a:spcBef>
                <a:spcPts val="600"/>
              </a:spcBef>
              <a:spcAft>
                <a:spcPts val="0"/>
              </a:spcAft>
              <a:buClr>
                <a:srgbClr val="824F1C"/>
              </a:buClr>
              <a:buSzPts val="2100"/>
              <a:buFont typeface="Merriweather Sans"/>
              <a:buChar char="—"/>
            </a:pPr>
            <a:r>
              <a:rPr b="0" i="0" lang="en-US" sz="2800" u="none" cap="none" strike="noStrike">
                <a:solidFill>
                  <a:schemeClr val="dk1"/>
                </a:solidFill>
                <a:latin typeface="Source Sans Pro"/>
                <a:ea typeface="Source Sans Pro"/>
                <a:cs typeface="Source Sans Pro"/>
                <a:sym typeface="Source Sans Pro"/>
              </a:rPr>
              <a:t>Prime</a:t>
            </a:r>
            <a:endParaRPr/>
          </a:p>
          <a:p>
            <a:pPr indent="-438150" lvl="1" marL="895350" marR="0" rtl="0" algn="l">
              <a:lnSpc>
                <a:spcPct val="135714"/>
              </a:lnSpc>
              <a:spcBef>
                <a:spcPts val="0"/>
              </a:spcBef>
              <a:spcAft>
                <a:spcPts val="0"/>
              </a:spcAft>
              <a:buClr>
                <a:srgbClr val="824F1C"/>
              </a:buClr>
              <a:buSzPts val="2100"/>
              <a:buFont typeface="Merriweather Sans"/>
              <a:buChar char="—"/>
            </a:pPr>
            <a:r>
              <a:rPr b="0" i="0" lang="en-US" sz="2800" u="none" cap="none" strike="noStrike">
                <a:solidFill>
                  <a:schemeClr val="dk1"/>
                </a:solidFill>
                <a:latin typeface="Source Sans Pro"/>
                <a:ea typeface="Source Sans Pro"/>
                <a:cs typeface="Source Sans Pro"/>
                <a:sym typeface="Source Sans Pro"/>
              </a:rPr>
              <a:t>Standard</a:t>
            </a:r>
            <a:endParaRPr/>
          </a:p>
          <a:p>
            <a:pPr indent="-438150" lvl="1" marL="895350" marR="0" rtl="0" algn="l">
              <a:lnSpc>
                <a:spcPct val="135714"/>
              </a:lnSpc>
              <a:spcBef>
                <a:spcPts val="0"/>
              </a:spcBef>
              <a:spcAft>
                <a:spcPts val="0"/>
              </a:spcAft>
              <a:buClr>
                <a:srgbClr val="824F1C"/>
              </a:buClr>
              <a:buSzPts val="2100"/>
              <a:buFont typeface="Merriweather Sans"/>
              <a:buChar char="—"/>
            </a:pPr>
            <a:r>
              <a:rPr b="0" i="0" lang="en-US" sz="2800" u="none" cap="none" strike="noStrike">
                <a:solidFill>
                  <a:schemeClr val="dk1"/>
                </a:solidFill>
                <a:latin typeface="Source Sans Pro"/>
                <a:ea typeface="Source Sans Pro"/>
                <a:cs typeface="Source Sans Pro"/>
                <a:sym typeface="Source Sans Pro"/>
              </a:rPr>
              <a:t>Extra</a:t>
            </a:r>
            <a:endParaRPr/>
          </a:p>
          <a:p>
            <a:pPr indent="-438150" lvl="0" marL="438150" marR="0" rtl="0" algn="l">
              <a:lnSpc>
                <a:spcPct val="135714"/>
              </a:lnSpc>
              <a:spcBef>
                <a:spcPts val="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www.tricare.mil</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www.tricaredentalprogram.com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27"/>
          <p:cNvSpPr txBox="1"/>
          <p:nvPr>
            <p:ph type="title"/>
          </p:nvPr>
        </p:nvSpPr>
        <p:spPr>
          <a:xfrm>
            <a:off x="455613" y="130175"/>
            <a:ext cx="8688387" cy="8731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Life Insurance</a:t>
            </a:r>
            <a:endParaRPr/>
          </a:p>
        </p:txBody>
      </p:sp>
      <p:sp>
        <p:nvSpPr>
          <p:cNvPr id="260" name="Google Shape;26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
        <p:nvSpPr>
          <p:cNvPr id="261" name="Google Shape;261;p27"/>
          <p:cNvSpPr txBox="1"/>
          <p:nvPr/>
        </p:nvSpPr>
        <p:spPr>
          <a:xfrm>
            <a:off x="368300" y="914400"/>
            <a:ext cx="7823200" cy="5029200"/>
          </a:xfrm>
          <a:prstGeom prst="rect">
            <a:avLst/>
          </a:prstGeom>
          <a:noFill/>
          <a:ln>
            <a:noFill/>
          </a:ln>
        </p:spPr>
        <p:txBody>
          <a:bodyPr anchorCtr="0" anchor="t" bIns="45700" lIns="91425" spcFirstLastPara="1" rIns="91425" wrap="square" tIns="45700">
            <a:noAutofit/>
          </a:bodyPr>
          <a:lstStyle/>
          <a:p>
            <a:pPr indent="-438150" lvl="0" marL="438150" marR="0" rtl="0" algn="l">
              <a:spcBef>
                <a:spcPts val="0"/>
              </a:spcBef>
              <a:spcAft>
                <a:spcPts val="0"/>
              </a:spcAft>
              <a:buClr>
                <a:srgbClr val="824F1C"/>
              </a:buClr>
              <a:buSzPts val="2400"/>
              <a:buFont typeface="Noto Sans Symbols"/>
              <a:buChar char="◆"/>
            </a:pPr>
            <a:r>
              <a:rPr lang="en-US" sz="3200">
                <a:solidFill>
                  <a:schemeClr val="dk1"/>
                </a:solidFill>
                <a:latin typeface="Source Sans Pro"/>
                <a:ea typeface="Source Sans Pro"/>
                <a:cs typeface="Source Sans Pro"/>
                <a:sym typeface="Source Sans Pro"/>
              </a:rPr>
              <a:t>Service member</a:t>
            </a:r>
            <a:endParaRPr/>
          </a:p>
          <a:p>
            <a:pPr indent="-438150" lvl="1" marL="895350" marR="0" rtl="0" algn="l">
              <a:spcBef>
                <a:spcPts val="0"/>
              </a:spcBef>
              <a:spcAft>
                <a:spcPts val="0"/>
              </a:spcAft>
              <a:buClr>
                <a:srgbClr val="824F1C"/>
              </a:buClr>
              <a:buSzPts val="2400"/>
              <a:buFont typeface="Merriweather Sans"/>
              <a:buChar char="—"/>
            </a:pPr>
            <a:r>
              <a:rPr b="0" i="0" lang="en-US" sz="3200" u="none" cap="none" strike="noStrike">
                <a:solidFill>
                  <a:schemeClr val="dk1"/>
                </a:solidFill>
                <a:latin typeface="Source Sans Pro"/>
                <a:ea typeface="Source Sans Pro"/>
                <a:cs typeface="Source Sans Pro"/>
                <a:sym typeface="Source Sans Pro"/>
              </a:rPr>
              <a:t>SGLI</a:t>
            </a:r>
            <a:endParaRPr/>
          </a:p>
          <a:p>
            <a:pPr indent="-438150" lvl="0" marL="438150" marR="0" rtl="0" algn="l">
              <a:spcBef>
                <a:spcPts val="0"/>
              </a:spcBef>
              <a:spcAft>
                <a:spcPts val="0"/>
              </a:spcAft>
              <a:buClr>
                <a:srgbClr val="824F1C"/>
              </a:buClr>
              <a:buSzPts val="2400"/>
              <a:buFont typeface="Noto Sans Symbols"/>
              <a:buChar char="◆"/>
            </a:pPr>
            <a:r>
              <a:rPr lang="en-US" sz="3200">
                <a:solidFill>
                  <a:schemeClr val="dk1"/>
                </a:solidFill>
                <a:latin typeface="Source Sans Pro"/>
                <a:ea typeface="Source Sans Pro"/>
                <a:cs typeface="Source Sans Pro"/>
                <a:sym typeface="Source Sans Pro"/>
              </a:rPr>
              <a:t>Family members</a:t>
            </a:r>
            <a:endParaRPr/>
          </a:p>
          <a:p>
            <a:pPr indent="-438150" lvl="1" marL="895350" marR="0" rtl="0" algn="l">
              <a:spcBef>
                <a:spcPts val="0"/>
              </a:spcBef>
              <a:spcAft>
                <a:spcPts val="0"/>
              </a:spcAft>
              <a:buClr>
                <a:srgbClr val="824F1C"/>
              </a:buClr>
              <a:buSzPts val="2400"/>
              <a:buFont typeface="Merriweather Sans"/>
              <a:buChar char="—"/>
            </a:pPr>
            <a:r>
              <a:rPr b="0" i="0" lang="en-US" sz="3200" u="none" cap="none" strike="noStrike">
                <a:solidFill>
                  <a:schemeClr val="dk1"/>
                </a:solidFill>
                <a:latin typeface="Source Sans Pro"/>
                <a:ea typeface="Source Sans Pro"/>
                <a:cs typeface="Source Sans Pro"/>
                <a:sym typeface="Source Sans Pro"/>
              </a:rPr>
              <a:t>FSGLI</a:t>
            </a:r>
            <a:endParaRPr/>
          </a:p>
          <a:p>
            <a:pPr indent="-438150" lvl="0" marL="438150" marR="0" rtl="0" algn="l">
              <a:spcBef>
                <a:spcPts val="0"/>
              </a:spcBef>
              <a:spcAft>
                <a:spcPts val="0"/>
              </a:spcAft>
              <a:buClr>
                <a:srgbClr val="824F1C"/>
              </a:buClr>
              <a:buSzPts val="2400"/>
              <a:buFont typeface="Noto Sans Symbols"/>
              <a:buChar char="◆"/>
            </a:pPr>
            <a:r>
              <a:rPr lang="en-US" sz="3200">
                <a:solidFill>
                  <a:schemeClr val="dk1"/>
                </a:solidFill>
                <a:latin typeface="Source Sans Pro"/>
                <a:ea typeface="Source Sans Pro"/>
                <a:cs typeface="Source Sans Pro"/>
                <a:sym typeface="Source Sans Pro"/>
              </a:rPr>
              <a:t>Remember to keep beneficiary up to date</a:t>
            </a:r>
            <a:endParaRPr/>
          </a:p>
        </p:txBody>
      </p:sp>
      <p:pic>
        <p:nvPicPr>
          <p:cNvPr descr="TRUCK WITH MONEY KO 285_2821818-1.eps" id="262" name="Google Shape;262;p27"/>
          <p:cNvPicPr preferRelativeResize="0"/>
          <p:nvPr/>
        </p:nvPicPr>
        <p:blipFill rotWithShape="1">
          <a:blip r:embed="rId3">
            <a:alphaModFix/>
          </a:blip>
          <a:srcRect b="0" l="0" r="0" t="0"/>
          <a:stretch/>
        </p:blipFill>
        <p:spPr>
          <a:xfrm>
            <a:off x="1165225" y="3563938"/>
            <a:ext cx="5049838" cy="33702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28"/>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MyPay Functions</a:t>
            </a:r>
            <a:endParaRPr/>
          </a:p>
        </p:txBody>
      </p:sp>
      <p:sp>
        <p:nvSpPr>
          <p:cNvPr id="269" name="Google Shape;269;p28"/>
          <p:cNvSpPr txBox="1"/>
          <p:nvPr>
            <p:ph idx="1" type="body"/>
          </p:nvPr>
        </p:nvSpPr>
        <p:spPr>
          <a:xfrm>
            <a:off x="384175" y="1054100"/>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35714"/>
              </a:lnSpc>
              <a:spcBef>
                <a:spcPts val="0"/>
              </a:spcBef>
              <a:spcAft>
                <a:spcPts val="0"/>
              </a:spcAft>
              <a:buClr>
                <a:srgbClr val="824F1C"/>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Access your LES</a:t>
            </a:r>
            <a:endParaRPr/>
          </a:p>
          <a:p>
            <a:pPr indent="-438150" lvl="0" marL="438150" marR="0" rtl="0" algn="l">
              <a:lnSpc>
                <a:spcPct val="135714"/>
              </a:lnSpc>
              <a:spcBef>
                <a:spcPts val="600"/>
              </a:spcBef>
              <a:spcAft>
                <a:spcPts val="0"/>
              </a:spcAft>
              <a:buClr>
                <a:srgbClr val="824F1C"/>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Start or stop allotments</a:t>
            </a:r>
            <a:endParaRPr/>
          </a:p>
          <a:p>
            <a:pPr indent="-438150" lvl="0" marL="438150" marR="0" rtl="0" algn="l">
              <a:lnSpc>
                <a:spcPct val="135714"/>
              </a:lnSpc>
              <a:spcBef>
                <a:spcPts val="600"/>
              </a:spcBef>
              <a:spcAft>
                <a:spcPts val="0"/>
              </a:spcAft>
              <a:buClr>
                <a:srgbClr val="824F1C"/>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Arrange direct deposits</a:t>
            </a:r>
            <a:endParaRPr/>
          </a:p>
          <a:p>
            <a:pPr indent="-438150" lvl="0" marL="438150" marR="0" rtl="0" algn="l">
              <a:lnSpc>
                <a:spcPct val="135714"/>
              </a:lnSpc>
              <a:spcBef>
                <a:spcPts val="600"/>
              </a:spcBef>
              <a:spcAft>
                <a:spcPts val="0"/>
              </a:spcAft>
              <a:buClr>
                <a:srgbClr val="824F1C"/>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Change income-tax withholding</a:t>
            </a:r>
            <a:endParaRPr/>
          </a:p>
          <a:p>
            <a:pPr indent="-438150" lvl="0" marL="438150" marR="0" rtl="0" algn="l">
              <a:lnSpc>
                <a:spcPct val="135714"/>
              </a:lnSpc>
              <a:spcBef>
                <a:spcPts val="600"/>
              </a:spcBef>
              <a:spcAft>
                <a:spcPts val="0"/>
              </a:spcAft>
              <a:buClr>
                <a:srgbClr val="824F1C"/>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Enroll and contribute to TSP</a:t>
            </a:r>
            <a:endParaRPr/>
          </a:p>
          <a:p>
            <a:pPr indent="-438150" lvl="0" marL="438150" marR="0" rtl="0" algn="l">
              <a:lnSpc>
                <a:spcPct val="135714"/>
              </a:lnSpc>
              <a:spcBef>
                <a:spcPts val="600"/>
              </a:spcBef>
              <a:spcAft>
                <a:spcPts val="0"/>
              </a:spcAft>
              <a:buClr>
                <a:srgbClr val="824F1C"/>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Contribute to SDP</a:t>
            </a:r>
            <a:endParaRPr/>
          </a:p>
          <a:p>
            <a:pPr indent="-438150" lvl="0" marL="438150" marR="0" rtl="0" algn="l">
              <a:lnSpc>
                <a:spcPct val="135714"/>
              </a:lnSpc>
              <a:spcBef>
                <a:spcPts val="600"/>
              </a:spcBef>
              <a:spcAft>
                <a:spcPts val="0"/>
              </a:spcAft>
              <a:buClr>
                <a:srgbClr val="824F1C"/>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Travel voucher advice of payment</a:t>
            </a:r>
            <a:endParaRPr/>
          </a:p>
          <a:p>
            <a:pPr indent="-438150" lvl="0" marL="438150" marR="0" rtl="0" algn="l">
              <a:lnSpc>
                <a:spcPct val="135714"/>
              </a:lnSpc>
              <a:spcBef>
                <a:spcPts val="600"/>
              </a:spcBef>
              <a:spcAft>
                <a:spcPts val="0"/>
              </a:spcAft>
              <a:buClr>
                <a:srgbClr val="824F1C"/>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Change e-mail and personal data</a:t>
            </a:r>
            <a:endParaRPr/>
          </a:p>
          <a:p>
            <a:pPr indent="-438150" lvl="0" marL="438150" marR="0" rtl="0" algn="l">
              <a:lnSpc>
                <a:spcPct val="135714"/>
              </a:lnSpc>
              <a:spcBef>
                <a:spcPts val="600"/>
              </a:spcBef>
              <a:spcAft>
                <a:spcPts val="0"/>
              </a:spcAft>
              <a:buClr>
                <a:srgbClr val="824F1C"/>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Access and print W-2</a:t>
            </a:r>
            <a:endParaRPr/>
          </a:p>
        </p:txBody>
      </p:sp>
      <p:sp>
        <p:nvSpPr>
          <p:cNvPr id="270" name="Google Shape;27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29"/>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Common Pay Problems</a:t>
            </a:r>
            <a:endParaRPr/>
          </a:p>
        </p:txBody>
      </p:sp>
      <p:sp>
        <p:nvSpPr>
          <p:cNvPr id="277" name="Google Shape;277;p29"/>
          <p:cNvSpPr txBox="1"/>
          <p:nvPr/>
        </p:nvSpPr>
        <p:spPr>
          <a:xfrm>
            <a:off x="300038" y="1011238"/>
            <a:ext cx="8470900" cy="5084762"/>
          </a:xfrm>
          <a:prstGeom prst="rect">
            <a:avLst/>
          </a:prstGeom>
          <a:noFill/>
          <a:ln>
            <a:noFill/>
          </a:ln>
        </p:spPr>
        <p:txBody>
          <a:bodyPr anchorCtr="0" anchor="t" bIns="45700" lIns="91425" spcFirstLastPara="1" rIns="91425" wrap="square" tIns="45700">
            <a:noAutofit/>
          </a:bodyPr>
          <a:lstStyle/>
          <a:p>
            <a:pPr indent="-438150" lvl="0" marL="438150" marR="0" rtl="0" algn="l">
              <a:lnSpc>
                <a:spcPct val="135714"/>
              </a:lnSpc>
              <a:spcBef>
                <a:spcPts val="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Overpayments and underpayments</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Unexpected repayments</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PCS and deployment pay issues</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Changes in dependent status</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Starting and stopping allotments</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Too many allotments</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Government travel card or credit card misuse</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TA funds repayment</a:t>
            </a:r>
            <a:endParaRPr/>
          </a:p>
          <a:p>
            <a:pPr indent="-438150" lvl="0" marL="438150" marR="0" rtl="0" algn="l">
              <a:lnSpc>
                <a:spcPct val="135714"/>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Non-payment of Military Star Card</a:t>
            </a:r>
            <a:endParaRPr/>
          </a:p>
        </p:txBody>
      </p:sp>
      <p:sp>
        <p:nvSpPr>
          <p:cNvPr id="278" name="Google Shape;278;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0"/>
          <p:cNvSpPr txBox="1"/>
          <p:nvPr>
            <p:ph type="title"/>
          </p:nvPr>
        </p:nvSpPr>
        <p:spPr>
          <a:xfrm>
            <a:off x="358775" y="152400"/>
            <a:ext cx="8686800" cy="8461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Subject Matter Experts</a:t>
            </a:r>
            <a:endParaRPr/>
          </a:p>
        </p:txBody>
      </p:sp>
      <p:sp>
        <p:nvSpPr>
          <p:cNvPr id="285" name="Google Shape;285;p30"/>
          <p:cNvSpPr/>
          <p:nvPr/>
        </p:nvSpPr>
        <p:spPr>
          <a:xfrm>
            <a:off x="393872" y="1168404"/>
            <a:ext cx="2285838" cy="1371502"/>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Command Financial Specialist</a:t>
            </a:r>
            <a:endParaRPr sz="1800">
              <a:solidFill>
                <a:schemeClr val="lt1"/>
              </a:solidFill>
              <a:latin typeface="Source Sans Pro"/>
              <a:ea typeface="Source Sans Pro"/>
              <a:cs typeface="Source Sans Pro"/>
              <a:sym typeface="Source Sans Pro"/>
            </a:endParaRPr>
          </a:p>
        </p:txBody>
      </p:sp>
      <p:sp>
        <p:nvSpPr>
          <p:cNvPr id="286" name="Google Shape;286;p30"/>
          <p:cNvSpPr/>
          <p:nvPr/>
        </p:nvSpPr>
        <p:spPr>
          <a:xfrm>
            <a:off x="2908293" y="1168404"/>
            <a:ext cx="2285838" cy="1371502"/>
          </a:xfrm>
          <a:prstGeom prst="rect">
            <a:avLst/>
          </a:prstGeom>
          <a:solidFill>
            <a:srgbClr val="738450"/>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Marine Corps Community Services</a:t>
            </a:r>
            <a:endParaRPr sz="1800">
              <a:solidFill>
                <a:schemeClr val="lt1"/>
              </a:solidFill>
              <a:latin typeface="Source Sans Pro"/>
              <a:ea typeface="Source Sans Pro"/>
              <a:cs typeface="Source Sans Pro"/>
              <a:sym typeface="Source Sans Pro"/>
            </a:endParaRPr>
          </a:p>
        </p:txBody>
      </p:sp>
      <p:sp>
        <p:nvSpPr>
          <p:cNvPr id="287" name="Google Shape;287;p30"/>
          <p:cNvSpPr/>
          <p:nvPr/>
        </p:nvSpPr>
        <p:spPr>
          <a:xfrm>
            <a:off x="393872" y="2745631"/>
            <a:ext cx="2285838" cy="1371502"/>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Local Disbursing Office</a:t>
            </a:r>
            <a:endParaRPr sz="1800">
              <a:solidFill>
                <a:schemeClr val="lt1"/>
              </a:solidFill>
              <a:latin typeface="Source Sans Pro"/>
              <a:ea typeface="Source Sans Pro"/>
              <a:cs typeface="Source Sans Pro"/>
              <a:sym typeface="Source Sans Pro"/>
            </a:endParaRPr>
          </a:p>
        </p:txBody>
      </p:sp>
      <p:sp>
        <p:nvSpPr>
          <p:cNvPr id="288" name="Google Shape;288;p30"/>
          <p:cNvSpPr/>
          <p:nvPr/>
        </p:nvSpPr>
        <p:spPr>
          <a:xfrm>
            <a:off x="2908293" y="2745631"/>
            <a:ext cx="2285838" cy="1371502"/>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Base Legal Services Office</a:t>
            </a:r>
            <a:endParaRPr sz="1800">
              <a:solidFill>
                <a:schemeClr val="lt1"/>
              </a:solidFill>
              <a:latin typeface="Source Sans Pro"/>
              <a:ea typeface="Source Sans Pro"/>
              <a:cs typeface="Source Sans Pro"/>
              <a:sym typeface="Source Sans Pro"/>
            </a:endParaRPr>
          </a:p>
        </p:txBody>
      </p:sp>
      <p:sp>
        <p:nvSpPr>
          <p:cNvPr id="289" name="Google Shape;289;p30"/>
          <p:cNvSpPr/>
          <p:nvPr/>
        </p:nvSpPr>
        <p:spPr>
          <a:xfrm>
            <a:off x="393872" y="4322858"/>
            <a:ext cx="2285838" cy="1371502"/>
          </a:xfrm>
          <a:prstGeom prst="rect">
            <a:avLst/>
          </a:prstGeom>
          <a:solidFill>
            <a:schemeClr val="accent6"/>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TRICARE Health Benefits Advisor</a:t>
            </a:r>
            <a:endParaRPr sz="1800">
              <a:solidFill>
                <a:schemeClr val="lt1"/>
              </a:solidFill>
              <a:latin typeface="Source Sans Pro"/>
              <a:ea typeface="Source Sans Pro"/>
              <a:cs typeface="Source Sans Pro"/>
              <a:sym typeface="Source Sans Pro"/>
            </a:endParaRPr>
          </a:p>
        </p:txBody>
      </p:sp>
      <p:sp>
        <p:nvSpPr>
          <p:cNvPr id="290" name="Google Shape;290;p30"/>
          <p:cNvSpPr/>
          <p:nvPr/>
        </p:nvSpPr>
        <p:spPr>
          <a:xfrm>
            <a:off x="2908293" y="4322858"/>
            <a:ext cx="2285838" cy="1371502"/>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Navy-Marine Corps Relief Society</a:t>
            </a:r>
            <a:endParaRPr sz="1800">
              <a:solidFill>
                <a:schemeClr val="lt1"/>
              </a:solidFill>
              <a:latin typeface="Source Sans Pro"/>
              <a:ea typeface="Source Sans Pro"/>
              <a:cs typeface="Source Sans Pro"/>
              <a:sym typeface="Source Sans Pro"/>
            </a:endParaRPr>
          </a:p>
        </p:txBody>
      </p:sp>
      <p:sp>
        <p:nvSpPr>
          <p:cNvPr id="291" name="Google Shape;291;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pic>
        <p:nvPicPr>
          <p:cNvPr descr="RESOURCES 100924-M-2275H-200.jpg" id="292" name="Google Shape;292;p30"/>
          <p:cNvPicPr preferRelativeResize="0"/>
          <p:nvPr/>
        </p:nvPicPr>
        <p:blipFill rotWithShape="1">
          <a:blip r:embed="rId3">
            <a:alphaModFix/>
          </a:blip>
          <a:srcRect b="1323" l="0" r="4371" t="6824"/>
          <a:stretch/>
        </p:blipFill>
        <p:spPr>
          <a:xfrm>
            <a:off x="5519738" y="1176338"/>
            <a:ext cx="2946400" cy="4513262"/>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9"/>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Understanding Your LES</a:t>
            </a:r>
            <a:endParaRPr/>
          </a:p>
        </p:txBody>
      </p:sp>
      <p:sp>
        <p:nvSpPr>
          <p:cNvPr id="70" name="Google Shape;70;p9"/>
          <p:cNvSpPr txBox="1"/>
          <p:nvPr>
            <p:ph idx="1" type="body"/>
          </p:nvPr>
        </p:nvSpPr>
        <p:spPr>
          <a:xfrm>
            <a:off x="508000" y="1003300"/>
            <a:ext cx="4025900" cy="2349500"/>
          </a:xfrm>
          <a:prstGeom prst="rect">
            <a:avLst/>
          </a:prstGeom>
          <a:noFill/>
          <a:ln>
            <a:noFill/>
          </a:ln>
        </p:spPr>
        <p:txBody>
          <a:bodyPr anchorCtr="0" anchor="t" bIns="0" lIns="0" spcFirstLastPara="1" rIns="0" wrap="square" tIns="0">
            <a:noAutofit/>
          </a:bodyPr>
          <a:lstStyle/>
          <a:p>
            <a:pPr indent="-438150" lvl="0" marL="438150" marR="0" rtl="0" algn="l">
              <a:lnSpc>
                <a:spcPct val="132142"/>
              </a:lnSpc>
              <a:spcBef>
                <a:spcPts val="0"/>
              </a:spcBef>
              <a:spcAft>
                <a:spcPts val="0"/>
              </a:spcAft>
              <a:buClr>
                <a:srgbClr val="824F1C"/>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Personal information</a:t>
            </a:r>
            <a:endParaRPr/>
          </a:p>
          <a:p>
            <a:pPr indent="-438150" lvl="0" marL="438150" marR="0" rtl="0" algn="l">
              <a:lnSpc>
                <a:spcPct val="132142"/>
              </a:lnSpc>
              <a:spcBef>
                <a:spcPts val="600"/>
              </a:spcBef>
              <a:spcAft>
                <a:spcPts val="0"/>
              </a:spcAft>
              <a:buClr>
                <a:srgbClr val="824F1C"/>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Forecast amounts</a:t>
            </a:r>
            <a:endParaRPr/>
          </a:p>
          <a:p>
            <a:pPr indent="-438150" lvl="0" marL="438150" marR="0" rtl="0" algn="l">
              <a:lnSpc>
                <a:spcPct val="132142"/>
              </a:lnSpc>
              <a:spcBef>
                <a:spcPts val="600"/>
              </a:spcBef>
              <a:spcAft>
                <a:spcPts val="0"/>
              </a:spcAft>
              <a:buClr>
                <a:srgbClr val="824F1C"/>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Split pay</a:t>
            </a:r>
            <a:endParaRPr/>
          </a:p>
          <a:p>
            <a:pPr indent="-438150" lvl="0" marL="438150" marR="0" rtl="0" algn="l">
              <a:lnSpc>
                <a:spcPct val="132142"/>
              </a:lnSpc>
              <a:spcBef>
                <a:spcPts val="600"/>
              </a:spcBef>
              <a:spcAft>
                <a:spcPts val="0"/>
              </a:spcAft>
              <a:buClr>
                <a:srgbClr val="824F1C"/>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Direct deposit</a:t>
            </a:r>
            <a:endParaRPr/>
          </a:p>
          <a:p>
            <a:pPr indent="-438150" lvl="0" marL="438150" marR="0" rtl="0" algn="l">
              <a:lnSpc>
                <a:spcPct val="132142"/>
              </a:lnSpc>
              <a:spcBef>
                <a:spcPts val="600"/>
              </a:spcBef>
              <a:spcAft>
                <a:spcPts val="0"/>
              </a:spcAft>
              <a:buClr>
                <a:srgbClr val="824F1C"/>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Leave</a:t>
            </a:r>
            <a:endParaRPr/>
          </a:p>
          <a:p>
            <a:pPr indent="-438150" lvl="0" marL="438150" marR="0" rtl="0" algn="l">
              <a:lnSpc>
                <a:spcPct val="132142"/>
              </a:lnSpc>
              <a:spcBef>
                <a:spcPts val="600"/>
              </a:spcBef>
              <a:spcAft>
                <a:spcPts val="0"/>
              </a:spcAft>
              <a:buClr>
                <a:srgbClr val="824F1C"/>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Taxes</a:t>
            </a:r>
            <a:endParaRPr/>
          </a:p>
          <a:p>
            <a:pPr indent="-438150" lvl="0" marL="438150" marR="0" rtl="0" algn="l">
              <a:lnSpc>
                <a:spcPct val="132142"/>
              </a:lnSpc>
              <a:spcBef>
                <a:spcPts val="600"/>
              </a:spcBef>
              <a:spcAft>
                <a:spcPts val="0"/>
              </a:spcAft>
              <a:buClr>
                <a:srgbClr val="824F1C"/>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Other deductions</a:t>
            </a:r>
            <a:endParaRPr/>
          </a:p>
        </p:txBody>
      </p:sp>
      <p:sp>
        <p:nvSpPr>
          <p:cNvPr id="71" name="Google Shape;71;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pic>
        <p:nvPicPr>
          <p:cNvPr descr="REPLACEMENT!!! LES-PFM.png" id="72" name="Google Shape;72;p9"/>
          <p:cNvPicPr preferRelativeResize="0"/>
          <p:nvPr/>
        </p:nvPicPr>
        <p:blipFill rotWithShape="1">
          <a:blip r:embed="rId3">
            <a:alphaModFix/>
          </a:blip>
          <a:srcRect b="0" l="0" r="0" t="0"/>
          <a:stretch/>
        </p:blipFill>
        <p:spPr>
          <a:xfrm>
            <a:off x="4519316" y="979714"/>
            <a:ext cx="3838872" cy="4957536"/>
          </a:xfrm>
          <a:prstGeom prst="rect">
            <a:avLst/>
          </a:prstGeom>
          <a:noFill/>
          <a:ln>
            <a:noFill/>
          </a:ln>
          <a:effectLst>
            <a:outerShdw rotWithShape="0" dir="2700000" dist="38100">
              <a:srgbClr val="808080">
                <a:alpha val="4274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pic>
        <p:nvPicPr>
          <p:cNvPr descr="SLD 7 30 MNY FADE.jpg" id="78" name="Google Shape;78;p10"/>
          <p:cNvPicPr preferRelativeResize="0"/>
          <p:nvPr/>
        </p:nvPicPr>
        <p:blipFill rotWithShape="1">
          <a:blip r:embed="rId3">
            <a:alphaModFix/>
          </a:blip>
          <a:srcRect b="0" l="0" r="0" t="2666"/>
          <a:stretch/>
        </p:blipFill>
        <p:spPr>
          <a:xfrm>
            <a:off x="3175" y="0"/>
            <a:ext cx="9140825" cy="6675437"/>
          </a:xfrm>
          <a:prstGeom prst="rect">
            <a:avLst/>
          </a:prstGeom>
          <a:noFill/>
          <a:ln>
            <a:noFill/>
          </a:ln>
        </p:spPr>
      </p:pic>
      <p:sp>
        <p:nvSpPr>
          <p:cNvPr id="79" name="Google Shape;79;p10"/>
          <p:cNvSpPr txBox="1"/>
          <p:nvPr>
            <p:ph type="title"/>
          </p:nvPr>
        </p:nvSpPr>
        <p:spPr>
          <a:xfrm>
            <a:off x="358775" y="152400"/>
            <a:ext cx="8686800" cy="9572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Cash Compensation</a:t>
            </a:r>
            <a:endParaRPr/>
          </a:p>
        </p:txBody>
      </p:sp>
      <p:sp>
        <p:nvSpPr>
          <p:cNvPr id="80" name="Google Shape;80;p10"/>
          <p:cNvSpPr txBox="1"/>
          <p:nvPr/>
        </p:nvSpPr>
        <p:spPr>
          <a:xfrm>
            <a:off x="277813" y="968375"/>
            <a:ext cx="7162800" cy="1878013"/>
          </a:xfrm>
          <a:prstGeom prst="rect">
            <a:avLst/>
          </a:prstGeom>
          <a:noFill/>
          <a:ln>
            <a:noFill/>
          </a:ln>
        </p:spPr>
        <p:txBody>
          <a:bodyPr anchorCtr="0" anchor="t" bIns="45700" lIns="91425" spcFirstLastPara="1" rIns="91425" wrap="square" tIns="45700">
            <a:noAutofit/>
          </a:bodyPr>
          <a:lstStyle/>
          <a:p>
            <a:pPr indent="-438150" lvl="0" marL="438150" marR="0" rtl="0" algn="l">
              <a:lnSpc>
                <a:spcPct val="119937"/>
              </a:lnSpc>
              <a:spcBef>
                <a:spcPts val="0"/>
              </a:spcBef>
              <a:spcAft>
                <a:spcPts val="0"/>
              </a:spcAft>
              <a:buClr>
                <a:srgbClr val="824F1C"/>
              </a:buClr>
              <a:buSzPts val="2400"/>
              <a:buFont typeface="Noto Sans Symbols"/>
              <a:buChar char="◆"/>
            </a:pPr>
            <a:r>
              <a:rPr lang="en-US" sz="3200">
                <a:solidFill>
                  <a:schemeClr val="dk1"/>
                </a:solidFill>
                <a:latin typeface="Source Sans Pro"/>
                <a:ea typeface="Source Sans Pro"/>
                <a:cs typeface="Source Sans Pro"/>
                <a:sym typeface="Source Sans Pro"/>
              </a:rPr>
              <a:t>Base pay</a:t>
            </a:r>
            <a:endParaRPr/>
          </a:p>
          <a:p>
            <a:pPr indent="-438150" lvl="0" marL="438150" marR="0" rtl="0" algn="l">
              <a:lnSpc>
                <a:spcPct val="119937"/>
              </a:lnSpc>
              <a:spcBef>
                <a:spcPts val="1200"/>
              </a:spcBef>
              <a:spcAft>
                <a:spcPts val="0"/>
              </a:spcAft>
              <a:buClr>
                <a:srgbClr val="824F1C"/>
              </a:buClr>
              <a:buSzPts val="2400"/>
              <a:buFont typeface="Noto Sans Symbols"/>
              <a:buChar char="◆"/>
            </a:pPr>
            <a:r>
              <a:rPr lang="en-US" sz="3200">
                <a:solidFill>
                  <a:schemeClr val="dk1"/>
                </a:solidFill>
                <a:latin typeface="Source Sans Pro"/>
                <a:ea typeface="Source Sans Pro"/>
                <a:cs typeface="Source Sans Pro"/>
                <a:sym typeface="Source Sans Pro"/>
              </a:rPr>
              <a:t>Special pay</a:t>
            </a:r>
            <a:endParaRPr/>
          </a:p>
          <a:p>
            <a:pPr indent="-438150" lvl="0" marL="438150" marR="0" rtl="0" algn="l">
              <a:lnSpc>
                <a:spcPct val="119937"/>
              </a:lnSpc>
              <a:spcBef>
                <a:spcPts val="1200"/>
              </a:spcBef>
              <a:spcAft>
                <a:spcPts val="0"/>
              </a:spcAft>
              <a:buClr>
                <a:srgbClr val="824F1C"/>
              </a:buClr>
              <a:buSzPts val="2400"/>
              <a:buFont typeface="Noto Sans Symbols"/>
              <a:buChar char="◆"/>
            </a:pPr>
            <a:r>
              <a:rPr lang="en-US" sz="3200">
                <a:solidFill>
                  <a:schemeClr val="dk1"/>
                </a:solidFill>
                <a:latin typeface="Source Sans Pro"/>
                <a:ea typeface="Source Sans Pro"/>
                <a:cs typeface="Source Sans Pro"/>
                <a:sym typeface="Source Sans Pro"/>
              </a:rPr>
              <a:t>Incentive pay</a:t>
            </a:r>
            <a:endParaRPr/>
          </a:p>
        </p:txBody>
      </p:sp>
      <p:sp>
        <p:nvSpPr>
          <p:cNvPr id="81" name="Google Shape;81;p10"/>
          <p:cNvSpPr/>
          <p:nvPr/>
        </p:nvSpPr>
        <p:spPr>
          <a:xfrm>
            <a:off x="3590925" y="1062038"/>
            <a:ext cx="2911475" cy="2509837"/>
          </a:xfrm>
          <a:prstGeom prst="hexagon">
            <a:avLst>
              <a:gd fmla="val 25000" name="adj"/>
              <a:gd fmla="val 115470" name="vf"/>
            </a:avLst>
          </a:prstGeom>
          <a:solidFill>
            <a:srgbClr val="553876"/>
          </a:solidFill>
          <a:ln cap="flat" cmpd="sng" w="9525">
            <a:solidFill>
              <a:srgbClr val="9BAE5C"/>
            </a:solidFill>
            <a:prstDash val="solid"/>
            <a:miter lim="800000"/>
            <a:headEnd len="sm" w="sm" type="none"/>
            <a:tailEnd len="sm" w="sm" type="none"/>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33218"/>
              </a:lnSpc>
              <a:spcBef>
                <a:spcPts val="0"/>
              </a:spcBef>
              <a:spcAft>
                <a:spcPts val="0"/>
              </a:spcAft>
              <a:buNone/>
            </a:pPr>
            <a:r>
              <a:rPr lang="en-US" sz="3200">
                <a:solidFill>
                  <a:srgbClr val="FFFFFF"/>
                </a:solidFill>
                <a:latin typeface="Source Sans Pro"/>
                <a:ea typeface="Source Sans Pro"/>
                <a:cs typeface="Source Sans Pro"/>
                <a:sym typeface="Source Sans Pro"/>
              </a:rPr>
              <a:t>If it says...</a:t>
            </a:r>
            <a:br>
              <a:rPr lang="en-US" sz="3200">
                <a:solidFill>
                  <a:srgbClr val="FFFFFF"/>
                </a:solidFill>
                <a:latin typeface="Source Sans Pro"/>
                <a:ea typeface="Source Sans Pro"/>
                <a:cs typeface="Source Sans Pro"/>
                <a:sym typeface="Source Sans Pro"/>
              </a:rPr>
            </a:br>
            <a:r>
              <a:rPr lang="en-US" sz="3200">
                <a:solidFill>
                  <a:srgbClr val="FFFFFF"/>
                </a:solidFill>
                <a:latin typeface="Source Sans Pro"/>
                <a:ea typeface="Source Sans Pro"/>
                <a:cs typeface="Source Sans Pro"/>
                <a:sym typeface="Source Sans Pro"/>
              </a:rPr>
              <a:t>“PAY,”</a:t>
            </a:r>
            <a:br>
              <a:rPr lang="en-US" sz="3200">
                <a:solidFill>
                  <a:srgbClr val="FFFFFF"/>
                </a:solidFill>
                <a:latin typeface="Source Sans Pro"/>
                <a:ea typeface="Source Sans Pro"/>
                <a:cs typeface="Source Sans Pro"/>
                <a:sym typeface="Source Sans Pro"/>
              </a:rPr>
            </a:br>
            <a:r>
              <a:rPr lang="en-US" sz="3200">
                <a:solidFill>
                  <a:srgbClr val="FFFFFF"/>
                </a:solidFill>
                <a:latin typeface="Source Sans Pro"/>
                <a:ea typeface="Source Sans Pro"/>
                <a:cs typeface="Source Sans Pro"/>
                <a:sym typeface="Source Sans Pro"/>
              </a:rPr>
              <a:t>then it’s taxable</a:t>
            </a:r>
            <a:endParaRPr/>
          </a:p>
        </p:txBody>
      </p:sp>
      <p:sp>
        <p:nvSpPr>
          <p:cNvPr id="82" name="Google Shape;8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1"/>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Special and </a:t>
            </a:r>
            <a:br>
              <a:rPr b="0" i="0" lang="en-US" sz="6000" u="none" cap="none" strike="noStrike">
                <a:solidFill>
                  <a:srgbClr val="000000"/>
                </a:solidFill>
                <a:latin typeface="Source Sans Pro"/>
                <a:ea typeface="Source Sans Pro"/>
                <a:cs typeface="Source Sans Pro"/>
                <a:sym typeface="Source Sans Pro"/>
              </a:rPr>
            </a:br>
            <a:r>
              <a:rPr b="0" i="0" lang="en-US" sz="6000" u="none" cap="none" strike="noStrike">
                <a:solidFill>
                  <a:srgbClr val="000000"/>
                </a:solidFill>
                <a:latin typeface="Source Sans Pro"/>
                <a:ea typeface="Source Sans Pro"/>
                <a:cs typeface="Source Sans Pro"/>
                <a:sym typeface="Source Sans Pro"/>
              </a:rPr>
              <a:t>Incentive Pays</a:t>
            </a:r>
            <a:endParaRPr/>
          </a:p>
        </p:txBody>
      </p:sp>
      <p:grpSp>
        <p:nvGrpSpPr>
          <p:cNvPr id="89" name="Google Shape;89;p11"/>
          <p:cNvGrpSpPr/>
          <p:nvPr/>
        </p:nvGrpSpPr>
        <p:grpSpPr>
          <a:xfrm>
            <a:off x="1073633" y="1913781"/>
            <a:ext cx="6938110" cy="4336318"/>
            <a:chOff x="776060" y="356"/>
            <a:chExt cx="6938110" cy="4336318"/>
          </a:xfrm>
        </p:grpSpPr>
        <p:sp>
          <p:nvSpPr>
            <p:cNvPr id="90" name="Google Shape;90;p11"/>
            <p:cNvSpPr/>
            <p:nvPr/>
          </p:nvSpPr>
          <p:spPr>
            <a:xfrm>
              <a:off x="776060" y="356"/>
              <a:ext cx="2168159" cy="1300895"/>
            </a:xfrm>
            <a:prstGeom prst="rect">
              <a:avLst/>
            </a:prstGeom>
            <a:solidFill>
              <a:srgbClr val="D09A0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1"/>
            <p:cNvSpPr txBox="1"/>
            <p:nvPr/>
          </p:nvSpPr>
          <p:spPr>
            <a:xfrm>
              <a:off x="776060" y="356"/>
              <a:ext cx="2168159" cy="130089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n-US" sz="2300">
                  <a:solidFill>
                    <a:schemeClr val="lt1"/>
                  </a:solidFill>
                  <a:latin typeface="Source Sans Pro"/>
                  <a:ea typeface="Source Sans Pro"/>
                  <a:cs typeface="Source Sans Pro"/>
                  <a:sym typeface="Source Sans Pro"/>
                </a:rPr>
                <a:t>Aviation Career Incentive Pay (officers)</a:t>
              </a:r>
              <a:endParaRPr sz="2300">
                <a:solidFill>
                  <a:schemeClr val="lt1"/>
                </a:solidFill>
                <a:latin typeface="Source Sans Pro"/>
                <a:ea typeface="Source Sans Pro"/>
                <a:cs typeface="Source Sans Pro"/>
                <a:sym typeface="Source Sans Pro"/>
              </a:endParaRPr>
            </a:p>
          </p:txBody>
        </p:sp>
        <p:sp>
          <p:nvSpPr>
            <p:cNvPr id="92" name="Google Shape;92;p11"/>
            <p:cNvSpPr/>
            <p:nvPr/>
          </p:nvSpPr>
          <p:spPr>
            <a:xfrm>
              <a:off x="3161036" y="356"/>
              <a:ext cx="2168159" cy="1300895"/>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txBox="1"/>
            <p:nvPr/>
          </p:nvSpPr>
          <p:spPr>
            <a:xfrm>
              <a:off x="3161036" y="356"/>
              <a:ext cx="2168159" cy="130089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n-US" sz="2300">
                  <a:solidFill>
                    <a:schemeClr val="lt1"/>
                  </a:solidFill>
                  <a:latin typeface="Source Sans Pro"/>
                  <a:ea typeface="Source Sans Pro"/>
                  <a:cs typeface="Source Sans Pro"/>
                  <a:sym typeface="Source Sans Pro"/>
                </a:rPr>
                <a:t>Career Sea Pay</a:t>
              </a:r>
              <a:endParaRPr sz="2300">
                <a:solidFill>
                  <a:schemeClr val="lt1"/>
                </a:solidFill>
                <a:latin typeface="Source Sans Pro"/>
                <a:ea typeface="Source Sans Pro"/>
                <a:cs typeface="Source Sans Pro"/>
                <a:sym typeface="Source Sans Pro"/>
              </a:endParaRPr>
            </a:p>
          </p:txBody>
        </p:sp>
        <p:sp>
          <p:nvSpPr>
            <p:cNvPr id="94" name="Google Shape;94;p11"/>
            <p:cNvSpPr/>
            <p:nvPr/>
          </p:nvSpPr>
          <p:spPr>
            <a:xfrm>
              <a:off x="5546011" y="356"/>
              <a:ext cx="2168159" cy="1300895"/>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1"/>
            <p:cNvSpPr txBox="1"/>
            <p:nvPr/>
          </p:nvSpPr>
          <p:spPr>
            <a:xfrm>
              <a:off x="5546011" y="356"/>
              <a:ext cx="2168159" cy="130089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n-US" sz="2300">
                  <a:solidFill>
                    <a:schemeClr val="lt1"/>
                  </a:solidFill>
                  <a:latin typeface="Source Sans Pro"/>
                  <a:ea typeface="Source Sans Pro"/>
                  <a:cs typeface="Source Sans Pro"/>
                  <a:sym typeface="Source Sans Pro"/>
                </a:rPr>
                <a:t>Foreign Language Proficiency Pay</a:t>
              </a:r>
              <a:endParaRPr sz="2300">
                <a:solidFill>
                  <a:schemeClr val="lt1"/>
                </a:solidFill>
                <a:latin typeface="Source Sans Pro"/>
                <a:ea typeface="Source Sans Pro"/>
                <a:cs typeface="Source Sans Pro"/>
                <a:sym typeface="Source Sans Pro"/>
              </a:endParaRPr>
            </a:p>
          </p:txBody>
        </p:sp>
        <p:sp>
          <p:nvSpPr>
            <p:cNvPr id="96" name="Google Shape;96;p11"/>
            <p:cNvSpPr/>
            <p:nvPr/>
          </p:nvSpPr>
          <p:spPr>
            <a:xfrm>
              <a:off x="776060" y="1518068"/>
              <a:ext cx="2168159" cy="1300895"/>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1"/>
            <p:cNvSpPr txBox="1"/>
            <p:nvPr/>
          </p:nvSpPr>
          <p:spPr>
            <a:xfrm>
              <a:off x="776060" y="1518068"/>
              <a:ext cx="2168159" cy="130089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n-US" sz="2300">
                  <a:solidFill>
                    <a:schemeClr val="lt1"/>
                  </a:solidFill>
                  <a:latin typeface="Source Sans Pro"/>
                  <a:ea typeface="Source Sans Pro"/>
                  <a:cs typeface="Source Sans Pro"/>
                  <a:sym typeface="Source Sans Pro"/>
                </a:rPr>
                <a:t>Hazardous Duty Incentive Pay</a:t>
              </a:r>
              <a:endParaRPr sz="2300">
                <a:solidFill>
                  <a:schemeClr val="lt1"/>
                </a:solidFill>
                <a:latin typeface="Source Sans Pro"/>
                <a:ea typeface="Source Sans Pro"/>
                <a:cs typeface="Source Sans Pro"/>
                <a:sym typeface="Source Sans Pro"/>
              </a:endParaRPr>
            </a:p>
          </p:txBody>
        </p:sp>
        <p:sp>
          <p:nvSpPr>
            <p:cNvPr id="98" name="Google Shape;98;p11"/>
            <p:cNvSpPr/>
            <p:nvPr/>
          </p:nvSpPr>
          <p:spPr>
            <a:xfrm>
              <a:off x="3161036" y="1518068"/>
              <a:ext cx="2168159" cy="1300895"/>
            </a:xfrm>
            <a:prstGeom prst="rect">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1"/>
            <p:cNvSpPr txBox="1"/>
            <p:nvPr/>
          </p:nvSpPr>
          <p:spPr>
            <a:xfrm>
              <a:off x="3161036" y="1518068"/>
              <a:ext cx="2168159" cy="130089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n-US" sz="2300">
                  <a:solidFill>
                    <a:schemeClr val="lt1"/>
                  </a:solidFill>
                  <a:latin typeface="Source Sans Pro"/>
                  <a:ea typeface="Source Sans Pro"/>
                  <a:cs typeface="Source Sans Pro"/>
                  <a:sym typeface="Source Sans Pro"/>
                </a:rPr>
                <a:t>Hardship Duty Pay</a:t>
              </a:r>
              <a:endParaRPr sz="2300">
                <a:solidFill>
                  <a:schemeClr val="lt1"/>
                </a:solidFill>
                <a:latin typeface="Source Sans Pro"/>
                <a:ea typeface="Source Sans Pro"/>
                <a:cs typeface="Source Sans Pro"/>
                <a:sym typeface="Source Sans Pro"/>
              </a:endParaRPr>
            </a:p>
          </p:txBody>
        </p:sp>
        <p:sp>
          <p:nvSpPr>
            <p:cNvPr id="100" name="Google Shape;100;p11"/>
            <p:cNvSpPr/>
            <p:nvPr/>
          </p:nvSpPr>
          <p:spPr>
            <a:xfrm>
              <a:off x="5546011" y="1518068"/>
              <a:ext cx="2168159" cy="1300895"/>
            </a:xfrm>
            <a:prstGeom prst="rect">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1"/>
            <p:cNvSpPr txBox="1"/>
            <p:nvPr/>
          </p:nvSpPr>
          <p:spPr>
            <a:xfrm>
              <a:off x="5546011" y="1518068"/>
              <a:ext cx="2168159" cy="130089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n-US" sz="2300">
                  <a:solidFill>
                    <a:schemeClr val="lt1"/>
                  </a:solidFill>
                  <a:latin typeface="Source Sans Pro"/>
                  <a:ea typeface="Source Sans Pro"/>
                  <a:cs typeface="Source Sans Pro"/>
                  <a:sym typeface="Source Sans Pro"/>
                </a:rPr>
                <a:t>Hostile Fire/Imminent Danger Pay</a:t>
              </a:r>
              <a:endParaRPr sz="2300">
                <a:solidFill>
                  <a:schemeClr val="lt1"/>
                </a:solidFill>
                <a:latin typeface="Source Sans Pro"/>
                <a:ea typeface="Source Sans Pro"/>
                <a:cs typeface="Source Sans Pro"/>
                <a:sym typeface="Source Sans Pro"/>
              </a:endParaRPr>
            </a:p>
          </p:txBody>
        </p:sp>
        <p:sp>
          <p:nvSpPr>
            <p:cNvPr id="102" name="Google Shape;102;p11"/>
            <p:cNvSpPr/>
            <p:nvPr/>
          </p:nvSpPr>
          <p:spPr>
            <a:xfrm>
              <a:off x="1968548" y="3035779"/>
              <a:ext cx="2168159" cy="1300895"/>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1"/>
            <p:cNvSpPr txBox="1"/>
            <p:nvPr/>
          </p:nvSpPr>
          <p:spPr>
            <a:xfrm>
              <a:off x="1968548" y="3035779"/>
              <a:ext cx="2168159" cy="130089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n-US" sz="2300">
                  <a:solidFill>
                    <a:schemeClr val="lt1"/>
                  </a:solidFill>
                  <a:latin typeface="Source Sans Pro"/>
                  <a:ea typeface="Source Sans Pro"/>
                  <a:cs typeface="Source Sans Pro"/>
                  <a:sym typeface="Source Sans Pro"/>
                </a:rPr>
                <a:t>Special Assigned Duty Pay</a:t>
              </a:r>
              <a:endParaRPr sz="2300">
                <a:solidFill>
                  <a:schemeClr val="lt1"/>
                </a:solidFill>
                <a:latin typeface="Source Sans Pro"/>
                <a:ea typeface="Source Sans Pro"/>
                <a:cs typeface="Source Sans Pro"/>
                <a:sym typeface="Source Sans Pro"/>
              </a:endParaRPr>
            </a:p>
          </p:txBody>
        </p:sp>
        <p:sp>
          <p:nvSpPr>
            <p:cNvPr id="104" name="Google Shape;104;p11"/>
            <p:cNvSpPr/>
            <p:nvPr/>
          </p:nvSpPr>
          <p:spPr>
            <a:xfrm>
              <a:off x="4353523" y="3035779"/>
              <a:ext cx="2168159" cy="1300895"/>
            </a:xfrm>
            <a:prstGeom prst="rect">
              <a:avLst/>
            </a:prstGeom>
            <a:solidFill>
              <a:srgbClr val="824F1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1"/>
            <p:cNvSpPr txBox="1"/>
            <p:nvPr/>
          </p:nvSpPr>
          <p:spPr>
            <a:xfrm>
              <a:off x="4353523" y="3035779"/>
              <a:ext cx="2168159" cy="130089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n-US" sz="2300">
                  <a:solidFill>
                    <a:schemeClr val="lt1"/>
                  </a:solidFill>
                  <a:latin typeface="Source Sans Pro"/>
                  <a:ea typeface="Source Sans Pro"/>
                  <a:cs typeface="Source Sans Pro"/>
                  <a:sym typeface="Source Sans Pro"/>
                </a:rPr>
                <a:t>Wounded Warrior Pay</a:t>
              </a:r>
              <a:endParaRPr sz="2300">
                <a:solidFill>
                  <a:schemeClr val="lt1"/>
                </a:solidFill>
                <a:latin typeface="Source Sans Pro"/>
                <a:ea typeface="Source Sans Pro"/>
                <a:cs typeface="Source Sans Pro"/>
                <a:sym typeface="Source Sans Pro"/>
              </a:endParaRPr>
            </a:p>
          </p:txBody>
        </p:sp>
      </p:grpSp>
      <p:sp>
        <p:nvSpPr>
          <p:cNvPr id="106" name="Google Shape;106;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2"/>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Allowance: BAH</a:t>
            </a:r>
            <a:endParaRPr/>
          </a:p>
        </p:txBody>
      </p:sp>
      <p:pic>
        <p:nvPicPr>
          <p:cNvPr descr="SLD 11 SING FAM HSE.jpg" id="113" name="Google Shape;113;p12"/>
          <p:cNvPicPr preferRelativeResize="0"/>
          <p:nvPr/>
        </p:nvPicPr>
        <p:blipFill rotWithShape="1">
          <a:blip r:embed="rId3">
            <a:alphaModFix/>
          </a:blip>
          <a:srcRect b="0" l="0" r="0" t="0"/>
          <a:stretch/>
        </p:blipFill>
        <p:spPr>
          <a:xfrm>
            <a:off x="417513" y="1923802"/>
            <a:ext cx="3476625" cy="2861953"/>
          </a:xfrm>
          <a:prstGeom prst="rect">
            <a:avLst/>
          </a:prstGeom>
          <a:noFill/>
          <a:ln cap="flat" cmpd="sng" w="9525">
            <a:solidFill>
              <a:schemeClr val="dk1"/>
            </a:solidFill>
            <a:prstDash val="solid"/>
            <a:miter lim="800000"/>
            <a:headEnd len="sm" w="sm" type="none"/>
            <a:tailEnd len="sm" w="sm" type="none"/>
          </a:ln>
        </p:spPr>
      </p:pic>
      <p:sp>
        <p:nvSpPr>
          <p:cNvPr id="114" name="Google Shape;1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
        <p:nvSpPr>
          <p:cNvPr id="115" name="Google Shape;115;p12"/>
          <p:cNvSpPr txBox="1"/>
          <p:nvPr/>
        </p:nvSpPr>
        <p:spPr>
          <a:xfrm>
            <a:off x="4291013" y="981075"/>
            <a:ext cx="4459287" cy="5165725"/>
          </a:xfrm>
          <a:prstGeom prst="rect">
            <a:avLst/>
          </a:prstGeom>
          <a:noFill/>
          <a:ln>
            <a:noFill/>
          </a:ln>
        </p:spPr>
        <p:txBody>
          <a:bodyPr anchorCtr="0" anchor="t" bIns="45700" lIns="91425" spcFirstLastPara="1" rIns="91425" wrap="square" tIns="45700">
            <a:noAutofit/>
          </a:bodyPr>
          <a:lstStyle/>
          <a:p>
            <a:pPr indent="-438150" lvl="0" marL="438150" marR="0" rtl="0" algn="l">
              <a:lnSpc>
                <a:spcPct val="129928"/>
              </a:lnSpc>
              <a:spcBef>
                <a:spcPts val="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Basic Allowance </a:t>
            </a:r>
            <a:br>
              <a:rPr lang="en-US" sz="2800">
                <a:solidFill>
                  <a:schemeClr val="dk1"/>
                </a:solidFill>
                <a:latin typeface="Source Sans Pro"/>
                <a:ea typeface="Source Sans Pro"/>
                <a:cs typeface="Source Sans Pro"/>
                <a:sym typeface="Source Sans Pro"/>
              </a:rPr>
            </a:br>
            <a:r>
              <a:rPr lang="en-US" sz="2800">
                <a:solidFill>
                  <a:schemeClr val="dk1"/>
                </a:solidFill>
                <a:latin typeface="Source Sans Pro"/>
                <a:ea typeface="Source Sans Pro"/>
                <a:cs typeface="Source Sans Pro"/>
                <a:sym typeface="Source Sans Pro"/>
              </a:rPr>
              <a:t>for Housing</a:t>
            </a:r>
            <a:endParaRPr/>
          </a:p>
          <a:p>
            <a:pPr indent="-438150" lvl="0" marL="438150" marR="0" rtl="0" algn="l">
              <a:lnSpc>
                <a:spcPct val="129928"/>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Paid if authorized to </a:t>
            </a:r>
            <a:br>
              <a:rPr lang="en-US" sz="2800">
                <a:solidFill>
                  <a:schemeClr val="dk1"/>
                </a:solidFill>
                <a:latin typeface="Source Sans Pro"/>
                <a:ea typeface="Source Sans Pro"/>
                <a:cs typeface="Source Sans Pro"/>
                <a:sym typeface="Source Sans Pro"/>
              </a:rPr>
            </a:br>
            <a:r>
              <a:rPr lang="en-US" sz="2800">
                <a:solidFill>
                  <a:schemeClr val="dk1"/>
                </a:solidFill>
                <a:latin typeface="Source Sans Pro"/>
                <a:ea typeface="Source Sans Pro"/>
                <a:cs typeface="Source Sans Pro"/>
                <a:sym typeface="Source Sans Pro"/>
              </a:rPr>
              <a:t>live off base</a:t>
            </a:r>
            <a:endParaRPr/>
          </a:p>
          <a:p>
            <a:pPr indent="-438150" lvl="0" marL="438150" marR="0" rtl="0" algn="l">
              <a:lnSpc>
                <a:spcPct val="129928"/>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Provides for </a:t>
            </a:r>
            <a:br>
              <a:rPr lang="en-US" sz="2800">
                <a:solidFill>
                  <a:schemeClr val="dk1"/>
                </a:solidFill>
                <a:latin typeface="Source Sans Pro"/>
                <a:ea typeface="Source Sans Pro"/>
                <a:cs typeface="Source Sans Pro"/>
                <a:sym typeface="Source Sans Pro"/>
              </a:rPr>
            </a:br>
            <a:r>
              <a:rPr lang="en-US" sz="2800">
                <a:solidFill>
                  <a:schemeClr val="dk1"/>
                </a:solidFill>
                <a:latin typeface="Source Sans Pro"/>
                <a:ea typeface="Source Sans Pro"/>
                <a:cs typeface="Source Sans Pro"/>
                <a:sym typeface="Source Sans Pro"/>
              </a:rPr>
              <a:t>standard quality</a:t>
            </a:r>
            <a:endParaRPr/>
          </a:p>
          <a:p>
            <a:pPr indent="-438150" lvl="0" marL="438150" marR="0" rtl="0" algn="l">
              <a:lnSpc>
                <a:spcPct val="129928"/>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Can be used for MHPI</a:t>
            </a:r>
            <a:endParaRPr/>
          </a:p>
          <a:p>
            <a:pPr indent="-438150" lvl="0" marL="438150" marR="0" rtl="0" algn="l">
              <a:lnSpc>
                <a:spcPct val="129928"/>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BAH-DIFF</a:t>
            </a:r>
            <a:endParaRPr/>
          </a:p>
          <a:p>
            <a:pPr indent="-438150" lvl="0" marL="438150" marR="0" rtl="0" algn="l">
              <a:lnSpc>
                <a:spcPct val="129928"/>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BAH Partial</a:t>
            </a:r>
            <a:endParaRPr/>
          </a:p>
          <a:p>
            <a:pPr indent="-438150" lvl="0" marL="438150" marR="0" rtl="0" algn="l">
              <a:lnSpc>
                <a:spcPct val="129928"/>
              </a:lnSpc>
              <a:spcBef>
                <a:spcPts val="600"/>
              </a:spcBef>
              <a:spcAft>
                <a:spcPts val="0"/>
              </a:spcAft>
              <a:buClr>
                <a:srgbClr val="824F1C"/>
              </a:buClr>
              <a:buSzPts val="2100"/>
              <a:buFont typeface="Noto Sans Symbols"/>
              <a:buChar char="◆"/>
            </a:pPr>
            <a:r>
              <a:rPr lang="en-US" sz="2800">
                <a:solidFill>
                  <a:schemeClr val="dk1"/>
                </a:solidFill>
                <a:latin typeface="Source Sans Pro"/>
                <a:ea typeface="Source Sans Pro"/>
                <a:cs typeface="Source Sans Pro"/>
                <a:sym typeface="Source Sans Pro"/>
              </a:rPr>
              <a:t>BAH II (RC/T)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3"/>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Other Allowances: BAS</a:t>
            </a:r>
            <a:endParaRPr/>
          </a:p>
        </p:txBody>
      </p:sp>
      <p:sp>
        <p:nvSpPr>
          <p:cNvPr id="122" name="Google Shape;122;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
        <p:nvSpPr>
          <p:cNvPr id="123" name="Google Shape;123;p13"/>
          <p:cNvSpPr txBox="1"/>
          <p:nvPr/>
        </p:nvSpPr>
        <p:spPr>
          <a:xfrm>
            <a:off x="341313" y="993775"/>
            <a:ext cx="6148387" cy="2271713"/>
          </a:xfrm>
          <a:prstGeom prst="rect">
            <a:avLst/>
          </a:prstGeom>
          <a:noFill/>
          <a:ln>
            <a:noFill/>
          </a:ln>
        </p:spPr>
        <p:txBody>
          <a:bodyPr anchorCtr="0" anchor="t" bIns="45700" lIns="91425" spcFirstLastPara="1" rIns="91425" wrap="square" tIns="45700">
            <a:noAutofit/>
          </a:bodyPr>
          <a:lstStyle/>
          <a:p>
            <a:pPr indent="-438150" lvl="0" marL="438150" marR="0" rtl="0" algn="l">
              <a:lnSpc>
                <a:spcPct val="119937"/>
              </a:lnSpc>
              <a:spcBef>
                <a:spcPts val="0"/>
              </a:spcBef>
              <a:spcAft>
                <a:spcPts val="0"/>
              </a:spcAft>
              <a:buNone/>
            </a:pPr>
            <a:r>
              <a:rPr lang="en-US" sz="3200">
                <a:solidFill>
                  <a:schemeClr val="dk1"/>
                </a:solidFill>
                <a:latin typeface="Source Sans Pro"/>
                <a:ea typeface="Source Sans Pro"/>
                <a:cs typeface="Source Sans Pro"/>
                <a:sym typeface="Source Sans Pro"/>
              </a:rPr>
              <a:t>Basic Allowance for Subsistence</a:t>
            </a:r>
            <a:endParaRPr/>
          </a:p>
          <a:p>
            <a:pPr indent="-438150" lvl="1" marL="438150" marR="0" rtl="0" algn="l">
              <a:lnSpc>
                <a:spcPct val="119937"/>
              </a:lnSpc>
              <a:spcBef>
                <a:spcPts val="6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Flat monthly rate</a:t>
            </a:r>
            <a:endParaRPr/>
          </a:p>
          <a:p>
            <a:pPr indent="-438150" lvl="1" marL="438150" marR="0" rtl="0" algn="l">
              <a:lnSpc>
                <a:spcPct val="119937"/>
              </a:lnSpc>
              <a:spcBef>
                <a:spcPts val="6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Enlisted – meal deduction</a:t>
            </a:r>
            <a:endParaRPr/>
          </a:p>
          <a:p>
            <a:pPr indent="-438150" lvl="1" marL="438150" marR="0" rtl="0" algn="l">
              <a:lnSpc>
                <a:spcPct val="119937"/>
              </a:lnSpc>
              <a:spcBef>
                <a:spcPts val="6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Officers pay cash for meals</a:t>
            </a:r>
            <a:endParaRPr/>
          </a:p>
        </p:txBody>
      </p:sp>
      <p:pic>
        <p:nvPicPr>
          <p:cNvPr descr="crx bigstock_Bag_Of_Groceries KO.eps" id="124" name="Google Shape;124;p13"/>
          <p:cNvPicPr preferRelativeResize="0"/>
          <p:nvPr/>
        </p:nvPicPr>
        <p:blipFill rotWithShape="1">
          <a:blip r:embed="rId3">
            <a:alphaModFix/>
          </a:blip>
          <a:srcRect b="0" l="0" r="0" t="0"/>
          <a:stretch/>
        </p:blipFill>
        <p:spPr>
          <a:xfrm>
            <a:off x="0" y="3670300"/>
            <a:ext cx="6786563" cy="2908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4"/>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Housing Allowance: COLA</a:t>
            </a:r>
            <a:endParaRPr/>
          </a:p>
        </p:txBody>
      </p:sp>
      <p:sp>
        <p:nvSpPr>
          <p:cNvPr id="131" name="Google Shape;13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
        <p:nvSpPr>
          <p:cNvPr id="132" name="Google Shape;132;p14"/>
          <p:cNvSpPr txBox="1"/>
          <p:nvPr/>
        </p:nvSpPr>
        <p:spPr>
          <a:xfrm>
            <a:off x="404038" y="1066800"/>
            <a:ext cx="4932362" cy="1724025"/>
          </a:xfrm>
          <a:prstGeom prst="rect">
            <a:avLst/>
          </a:prstGeom>
          <a:noFill/>
          <a:ln>
            <a:noFill/>
          </a:ln>
        </p:spPr>
        <p:txBody>
          <a:bodyPr anchorCtr="0" anchor="t" bIns="45700" lIns="91425" spcFirstLastPara="1" rIns="91425" wrap="square" tIns="45700">
            <a:noAutofit/>
          </a:bodyPr>
          <a:lstStyle/>
          <a:p>
            <a:pPr indent="-438150" lvl="0" marL="438150" marR="0" rtl="0" algn="l">
              <a:lnSpc>
                <a:spcPct val="119937"/>
              </a:lnSpc>
              <a:spcBef>
                <a:spcPts val="0"/>
              </a:spcBef>
              <a:spcAft>
                <a:spcPts val="0"/>
              </a:spcAft>
              <a:buNone/>
            </a:pPr>
            <a:r>
              <a:rPr lang="en-US" sz="3200">
                <a:solidFill>
                  <a:schemeClr val="dk1"/>
                </a:solidFill>
                <a:latin typeface="Source Sans Pro"/>
                <a:ea typeface="Source Sans Pro"/>
                <a:cs typeface="Source Sans Pro"/>
                <a:sym typeface="Source Sans Pro"/>
              </a:rPr>
              <a:t>Cost of Living Allowance</a:t>
            </a:r>
            <a:endParaRPr/>
          </a:p>
          <a:p>
            <a:pPr indent="-438150" lvl="1" marL="438150" marR="0" rtl="0" algn="l">
              <a:lnSpc>
                <a:spcPct val="119937"/>
              </a:lnSpc>
              <a:spcBef>
                <a:spcPts val="6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CONUS</a:t>
            </a:r>
            <a:endParaRPr/>
          </a:p>
          <a:p>
            <a:pPr indent="-438150" lvl="1" marL="438150" marR="0" rtl="0" algn="l">
              <a:lnSpc>
                <a:spcPct val="119937"/>
              </a:lnSpc>
              <a:spcBef>
                <a:spcPts val="6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OCONUS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5"/>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Other Allowances: FSA</a:t>
            </a:r>
            <a:endParaRPr/>
          </a:p>
        </p:txBody>
      </p:sp>
      <p:sp>
        <p:nvSpPr>
          <p:cNvPr id="139" name="Google Shape;1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29547"/>
                </a:solidFill>
                <a:latin typeface="Source Sans Pro"/>
                <a:ea typeface="Source Sans Pro"/>
                <a:cs typeface="Source Sans Pro"/>
                <a:sym typeface="Source Sans Pro"/>
              </a:rPr>
              <a:t>‹#›</a:t>
            </a:fld>
            <a:endParaRPr sz="1200">
              <a:solidFill>
                <a:srgbClr val="929547"/>
              </a:solidFill>
              <a:latin typeface="Source Sans Pro"/>
              <a:ea typeface="Source Sans Pro"/>
              <a:cs typeface="Source Sans Pro"/>
              <a:sym typeface="Source Sans Pro"/>
            </a:endParaRPr>
          </a:p>
        </p:txBody>
      </p:sp>
      <p:sp>
        <p:nvSpPr>
          <p:cNvPr id="140" name="Google Shape;140;p15"/>
          <p:cNvSpPr txBox="1"/>
          <p:nvPr/>
        </p:nvSpPr>
        <p:spPr>
          <a:xfrm>
            <a:off x="381000" y="984250"/>
            <a:ext cx="5562600" cy="2784475"/>
          </a:xfrm>
          <a:prstGeom prst="rect">
            <a:avLst/>
          </a:prstGeom>
          <a:noFill/>
          <a:ln>
            <a:noFill/>
          </a:ln>
        </p:spPr>
        <p:txBody>
          <a:bodyPr anchorCtr="0" anchor="t" bIns="45700" lIns="91425" spcFirstLastPara="1" rIns="91425" wrap="square" tIns="45700">
            <a:noAutofit/>
          </a:bodyPr>
          <a:lstStyle/>
          <a:p>
            <a:pPr indent="0" lvl="0" marL="0" marR="0" rtl="0" algn="l">
              <a:lnSpc>
                <a:spcPct val="119937"/>
              </a:lnSpc>
              <a:spcBef>
                <a:spcPts val="0"/>
              </a:spcBef>
              <a:spcAft>
                <a:spcPts val="0"/>
              </a:spcAft>
              <a:buNone/>
            </a:pPr>
            <a:r>
              <a:rPr lang="en-US" sz="3200">
                <a:solidFill>
                  <a:schemeClr val="dk1"/>
                </a:solidFill>
                <a:latin typeface="Source Sans Pro"/>
                <a:ea typeface="Source Sans Pro"/>
                <a:cs typeface="Source Sans Pro"/>
                <a:sym typeface="Source Sans Pro"/>
              </a:rPr>
              <a:t>Family Separation </a:t>
            </a:r>
            <a:br>
              <a:rPr lang="en-US" sz="3200">
                <a:solidFill>
                  <a:schemeClr val="dk1"/>
                </a:solidFill>
                <a:latin typeface="Source Sans Pro"/>
                <a:ea typeface="Source Sans Pro"/>
                <a:cs typeface="Source Sans Pro"/>
                <a:sym typeface="Source Sans Pro"/>
              </a:rPr>
            </a:br>
            <a:r>
              <a:rPr lang="en-US" sz="3200">
                <a:solidFill>
                  <a:schemeClr val="dk1"/>
                </a:solidFill>
                <a:latin typeface="Source Sans Pro"/>
                <a:ea typeface="Source Sans Pro"/>
                <a:cs typeface="Source Sans Pro"/>
                <a:sym typeface="Source Sans Pro"/>
              </a:rPr>
              <a:t>Allowance</a:t>
            </a:r>
            <a:endParaRPr/>
          </a:p>
          <a:p>
            <a:pPr indent="-438150" lvl="1" marL="438150" marR="0" rtl="0" algn="l">
              <a:lnSpc>
                <a:spcPct val="119937"/>
              </a:lnSpc>
              <a:spcBef>
                <a:spcPts val="6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FSA – R (Restricted)</a:t>
            </a:r>
            <a:endParaRPr/>
          </a:p>
          <a:p>
            <a:pPr indent="-438150" lvl="1" marL="438150" marR="0" rtl="0" algn="l">
              <a:lnSpc>
                <a:spcPct val="119937"/>
              </a:lnSpc>
              <a:spcBef>
                <a:spcPts val="6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FSA – S (Ship)</a:t>
            </a:r>
            <a:endParaRPr/>
          </a:p>
          <a:p>
            <a:pPr indent="-438150" lvl="1" marL="438150" marR="0" rtl="0" algn="l">
              <a:lnSpc>
                <a:spcPct val="119937"/>
              </a:lnSpc>
              <a:spcBef>
                <a:spcPts val="600"/>
              </a:spcBef>
              <a:spcAft>
                <a:spcPts val="0"/>
              </a:spcAft>
              <a:buClr>
                <a:srgbClr val="824F1C"/>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FSA – T (Temporary)</a:t>
            </a:r>
            <a:endParaRPr/>
          </a:p>
        </p:txBody>
      </p:sp>
      <p:pic>
        <p:nvPicPr>
          <p:cNvPr id="141" name="Google Shape;141;p15"/>
          <p:cNvPicPr preferRelativeResize="0"/>
          <p:nvPr/>
        </p:nvPicPr>
        <p:blipFill rotWithShape="1">
          <a:blip r:embed="rId3">
            <a:alphaModFix/>
          </a:blip>
          <a:srcRect b="0" l="0" r="0" t="0"/>
          <a:stretch/>
        </p:blipFill>
        <p:spPr>
          <a:xfrm>
            <a:off x="5108575" y="1152525"/>
            <a:ext cx="3297238" cy="2746375"/>
          </a:xfrm>
          <a:prstGeom prst="rect">
            <a:avLst/>
          </a:prstGeom>
          <a:noFill/>
          <a:ln cap="flat" cmpd="sng" w="9525">
            <a:solidFill>
              <a:srgbClr val="404040"/>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Venture">
      <a:dk1>
        <a:srgbClr val="000000"/>
      </a:dk1>
      <a:lt1>
        <a:srgbClr val="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