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3"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Lst>
  <p:sldSz cy="6858000" cx="9144000"/>
  <p:notesSz cx="6858000" cy="9144000"/>
  <p:embeddedFontLst>
    <p:embeddedFont>
      <p:font typeface="Source Sans Pro"/>
      <p:regular r:id="rId46"/>
      <p:bold r:id="rId47"/>
      <p:italic r:id="rId48"/>
      <p:boldItalic r:id="rId4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89DF3E6-C239-45C0-9FAE-AB8F8AC2F5BE}">
  <a:tblStyle styleId="{E89DF3E6-C239-45C0-9FAE-AB8F8AC2F5BE}"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font" Target="fonts/SourceSansPro-regular.fntdata"/><Relationship Id="rId45" Type="http://schemas.openxmlformats.org/officeDocument/2006/relationships/slide" Target="slides/slide39.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font" Target="fonts/SourceSansPro-italic.fntdata"/><Relationship Id="rId47" Type="http://schemas.openxmlformats.org/officeDocument/2006/relationships/font" Target="fonts/SourceSansPro-bold.fntdata"/><Relationship Id="rId49" Type="http://schemas.openxmlformats.org/officeDocument/2006/relationships/font" Target="fonts/SourceSansPro-boldItalic.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33" Type="http://schemas.openxmlformats.org/officeDocument/2006/relationships/slide" Target="slides/slide27.xml"/><Relationship Id="rId32" Type="http://schemas.openxmlformats.org/officeDocument/2006/relationships/slide" Target="slides/slide26.xml"/><Relationship Id="rId35" Type="http://schemas.openxmlformats.org/officeDocument/2006/relationships/slide" Target="slides/slide29.xml"/><Relationship Id="rId34" Type="http://schemas.openxmlformats.org/officeDocument/2006/relationships/slide" Target="slides/slide28.xml"/><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84613" y="0"/>
            <a:ext cx="2971800" cy="457200"/>
          </a:xfrm>
          <a:prstGeom prst="rect">
            <a:avLst/>
          </a:prstGeom>
          <a:noFill/>
          <a:ln>
            <a:noFill/>
          </a:ln>
        </p:spPr>
        <p:txBody>
          <a:bodyPr anchorCtr="0" anchor="t" bIns="45700" lIns="91425" spcFirstLastPara="1" rIns="91425" wrap="square" tIns="45700"/>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lstStyle>
            <a:lvl1pPr indent="-228600" lvl="0" marL="4572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36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7200"/>
          </a:xfrm>
          <a:prstGeom prst="rect">
            <a:avLst/>
          </a:prstGeom>
          <a:noFill/>
          <a:ln>
            <a:noFill/>
          </a:ln>
        </p:spPr>
        <p:txBody>
          <a:bodyPr anchorCtr="0" anchor="b" bIns="45700" lIns="91425" spcFirstLastPara="1" rIns="91425" wrap="square" tIns="45700"/>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www.annualcreditreport.com/"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 name="Shape 34"/>
        <p:cNvGrpSpPr/>
        <p:nvPr/>
      </p:nvGrpSpPr>
      <p:grpSpPr>
        <a:xfrm>
          <a:off x="0" y="0"/>
          <a:ext cx="0" cy="0"/>
          <a:chOff x="0" y="0"/>
          <a:chExt cx="0" cy="0"/>
        </a:xfrm>
      </p:grpSpPr>
      <p:sp>
        <p:nvSpPr>
          <p:cNvPr id="35" name="Google Shape;3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 name="Google Shape;36;p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Credit, when used appropriately, can be an excellent tool; but used the wrong way, it can wreak havoc on your financial situation, eventually affecting your ability to make future purchases such as vehicles, household appliances, and even a home. Credit itself is neither good nor bad, but how you use your credit determine whether you have good or bad credit.</a:t>
            </a:r>
            <a:endParaRPr/>
          </a:p>
          <a:p>
            <a:pPr indent="0" lvl="0" marL="0" marR="0" rtl="0" algn="l">
              <a:spcBef>
                <a:spcPts val="600"/>
              </a:spcBef>
              <a:spcAft>
                <a:spcPts val="0"/>
              </a:spcAft>
              <a:buNone/>
            </a:pPr>
            <a:r>
              <a:rPr b="1" i="0" lang="en-US" sz="2000" u="none" cap="none" strike="noStrike">
                <a:solidFill>
                  <a:schemeClr val="dk1"/>
                </a:solidFill>
                <a:latin typeface="Calibri"/>
                <a:ea typeface="Calibri"/>
                <a:cs typeface="Calibri"/>
                <a:sym typeface="Calibri"/>
              </a:rPr>
              <a:t>THIS CLASS IS FOR INFORMATIONAL PURPOSES ONLY TO GIVE YOUR MARINES A BRIEF OVERVIEW. FOR DETAILED AND EXPERIENCED FINANCIAL INFORMATION REFER TO YOUR UNIT’S COMMAND FINANCIAL SPECIALIST (CFS) AND YOUR BASE PROFESSIONAL FINANCIAL MANAGER (PFM); ADHERE TO MARADMIN 061/13 PERSONAL FINANCIAL MANAGEMENT EDUCATION PROVIDED BY NON-FEDERAL ENTITIES” FOR GUIDANCE</a:t>
            </a:r>
            <a:endParaRPr b="0" i="0" sz="2000" u="none" cap="none" strike="noStrike">
              <a:solidFill>
                <a:schemeClr val="dk1"/>
              </a:solidFill>
              <a:latin typeface="Calibri"/>
              <a:ea typeface="Calibri"/>
              <a:cs typeface="Calibri"/>
              <a:sym typeface="Calibri"/>
            </a:endParaRPr>
          </a:p>
        </p:txBody>
      </p:sp>
      <p:sp>
        <p:nvSpPr>
          <p:cNvPr id="37" name="Google Shape;37;p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Google Shape;120;p1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21" name="Google Shape;121;p1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variety of individuals and /or entities with a legitimate business need can view your credit report.  Creditors both current and potential, can access your credit report.  Insurance companies, employers, government agencies, landlords, utility companies, and cell phone companies can view your credit report as well.</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22" name="Google Shape;122;p1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8" name="Shape 128"/>
        <p:cNvGrpSpPr/>
        <p:nvPr/>
      </p:nvGrpSpPr>
      <p:grpSpPr>
        <a:xfrm>
          <a:off x="0" y="0"/>
          <a:ext cx="0" cy="0"/>
          <a:chOff x="0" y="0"/>
          <a:chExt cx="0" cy="0"/>
        </a:xfrm>
      </p:grpSpPr>
      <p:sp>
        <p:nvSpPr>
          <p:cNvPr id="129" name="Google Shape;129;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0" name="Google Shape;130;p1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Under the Fair Credit Reporting Act (FCRA), both the credit reporting agency and the information provider (the person, company or organization that provides information about you to an agency) are responsible for correcting inaccurate or incomplete information in your report.  To take advantage of your rights under the FCRA, contact the credit reporting agency and the information provider if you see inaccurate or incomplete information.</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31" name="Google Shape;131;p1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Google Shape;138;p1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39" name="Google Shape;139;p1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Credit scoring is a system creditors use to help determine whether to give you credit and at what interest rate.  Using a statistical formula, creditors compare your credit history to the credit performance of other people with similar profiles.  The score helps predict how creditworthy you are; that is, how likely it is that you will repay a loan and make the payments on time.  You can get your credit score from the three nationwide credit reporting agencies, but you will have to pay a fee for it.</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Generally a credit score of 700 and higher is considered excellent where individuals would normally qualify for the best interest rates and terms, where as a credit score between 400 and 499 is considered very risky.  Individuals with these low credit scores usually are involved with foreclosures, liens and /or credit judgments in their reports.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0" name="Google Shape;140;p1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Google Shape;146;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47" name="Google Shape;147;p1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-Credit unions tend to lend to members only and normally offers the most attractive rates.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-Commercial banks offer a wide variety of products and average rates for lower-risk people.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-Savings banks and savings and loan associations focus on mortgages and often offer other services similar to banks.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-Consumer finance companies accept higher credit risks and often offer high rates.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-Usually the most expensive place to finance any consumer purchase is the place you are buying it, being the retail merchant.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-Just say no to predatory lenders that offer advance-fee loans, payday loans, subprime mortgages, title pawn lenders, rent-to-own, and refund-anticipation loans.  These types of lenders charge excessive interest rates and fees, include unnecessary insurance and often have pre-payment penalties.  This is the most expensive money to borrow.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48" name="Google Shape;148;p1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1" name="Shape 161"/>
        <p:cNvGrpSpPr/>
        <p:nvPr/>
      </p:nvGrpSpPr>
      <p:grpSpPr>
        <a:xfrm>
          <a:off x="0" y="0"/>
          <a:ext cx="0" cy="0"/>
          <a:chOff x="0" y="0"/>
          <a:chExt cx="0" cy="0"/>
        </a:xfrm>
      </p:grpSpPr>
      <p:sp>
        <p:nvSpPr>
          <p:cNvPr id="162" name="Google Shape;162;p1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63" name="Google Shape;163;p1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rule of 78s is a method used to calculate interest.  </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interest payments decrease disproportionately during the course of the loan period.</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method favors the lender and means the borrower will be penalized for early repayment.</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rule of 78s becomes noticeable when the borrower wants to pay off the loan early.  This is because they will have already paid a disproportionate share of the total interest, which will not be refunded.</a:t>
            </a:r>
            <a:endParaRPr/>
          </a:p>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-Most interest is paid before making substantial repayment of principal.</a:t>
            </a:r>
            <a:endParaRPr/>
          </a:p>
        </p:txBody>
      </p:sp>
      <p:sp>
        <p:nvSpPr>
          <p:cNvPr id="164" name="Google Shape;164;p1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Google Shape;170;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71" name="Google Shape;171;p1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Beware of making only minimum payments.  Base your payment on what you can afford, but always try to pay as much as possible.  The Credit Card Accountability, Responsibility and Disclosure Act requires that your monthly credit card bill includes information on how long it will take you to pay off your balance if you only make minimum payments.  It will tell you how much you would need to pay each month to pay off your balance in three years.  This makes it more important than ever that you read your bill each month.</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72" name="Google Shape;172;p1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9" name="Shape 179"/>
        <p:cNvGrpSpPr/>
        <p:nvPr/>
      </p:nvGrpSpPr>
      <p:grpSpPr>
        <a:xfrm>
          <a:off x="0" y="0"/>
          <a:ext cx="0" cy="0"/>
          <a:chOff x="0" y="0"/>
          <a:chExt cx="0" cy="0"/>
        </a:xfrm>
      </p:grpSpPr>
      <p:sp>
        <p:nvSpPr>
          <p:cNvPr id="180" name="Google Shape;180;p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81" name="Google Shape;181;p1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 amortization schedule is a chart that shows how much of each monthly payment is allocated to paying down the principal balance and how much is the interest.  Whether for a credit card, a vehicle loan or a mortgage, an amortization chart can be a good tool when comparing different financing terms or models such as fixed interest, variable interest or interest-only financing. </a:t>
            </a:r>
            <a:endParaRPr/>
          </a:p>
        </p:txBody>
      </p:sp>
      <p:sp>
        <p:nvSpPr>
          <p:cNvPr id="182" name="Google Shape;182;p1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Google Shape;18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90" name="Google Shape;190;p1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 interest-only loan or mortgage is one in which the borrower is required to pay off the interest that arises from the principal that is borrowed over a fixed term such as 5-7 years.  Because only the interest is being paid, the interest payments remain fairly constant throughout the term of the mortgage and they are usually lower than a conventional loan payment.  However, interest-only mortgages do not last indefinitely.  At the end of the mortgage interest-only term you either need to refinance the principal, pay the balance (lump sum), or start paying the principal which can jump your payments.  An additional consideration is that no equity is being built by the borrower.</a:t>
            </a:r>
            <a:endParaRPr/>
          </a:p>
        </p:txBody>
      </p:sp>
      <p:sp>
        <p:nvSpPr>
          <p:cNvPr id="191" name="Google Shape;191;p1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8" name="Shape 198"/>
        <p:cNvGrpSpPr/>
        <p:nvPr/>
      </p:nvGrpSpPr>
      <p:grpSpPr>
        <a:xfrm>
          <a:off x="0" y="0"/>
          <a:ext cx="0" cy="0"/>
          <a:chOff x="0" y="0"/>
          <a:chExt cx="0" cy="0"/>
        </a:xfrm>
      </p:grpSpPr>
      <p:sp>
        <p:nvSpPr>
          <p:cNvPr id="199" name="Google Shape;199;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00" name="Google Shape;200;p1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For these types of loans, the payment is fixed for the term of the loan, at the end of which the principal and interest have both been paid off.</a:t>
            </a:r>
            <a:endParaRPr/>
          </a:p>
        </p:txBody>
      </p:sp>
      <p:sp>
        <p:nvSpPr>
          <p:cNvPr id="201" name="Google Shape;201;p1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8" name="Shape 208"/>
        <p:cNvGrpSpPr/>
        <p:nvPr/>
      </p:nvGrpSpPr>
      <p:grpSpPr>
        <a:xfrm>
          <a:off x="0" y="0"/>
          <a:ext cx="0" cy="0"/>
          <a:chOff x="0" y="0"/>
          <a:chExt cx="0" cy="0"/>
        </a:xfrm>
      </p:grpSpPr>
      <p:sp>
        <p:nvSpPr>
          <p:cNvPr id="209" name="Google Shape;20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10" name="Google Shape;210;p1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An adjustable rate mortgage (ARM) is a loan that has an interest rate that will be reset in periodic intervals.  These intervals can vary from months to years and will cause payments to fluctuate more than a traditional mortgage.  This is comparable to a variable rate credit card, where the interest rate can fluctuate monthly.</a:t>
            </a:r>
            <a:endParaRPr/>
          </a:p>
        </p:txBody>
      </p:sp>
      <p:sp>
        <p:nvSpPr>
          <p:cNvPr id="211" name="Google Shape;211;p1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0" name="Shape 40"/>
        <p:cNvGrpSpPr/>
        <p:nvPr/>
      </p:nvGrpSpPr>
      <p:grpSpPr>
        <a:xfrm>
          <a:off x="0" y="0"/>
          <a:ext cx="0" cy="0"/>
          <a:chOff x="0" y="0"/>
          <a:chExt cx="0" cy="0"/>
        </a:xfrm>
      </p:grpSpPr>
      <p:sp>
        <p:nvSpPr>
          <p:cNvPr id="41" name="Google Shape;41;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42" name="Google Shape;42;p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sng" cap="none" strike="noStrike">
                <a:solidFill>
                  <a:schemeClr val="dk1"/>
                </a:solidFill>
                <a:latin typeface="Calibri"/>
                <a:ea typeface="Calibri"/>
                <a:cs typeface="Calibri"/>
                <a:sym typeface="Calibri"/>
              </a:rPr>
              <a:t>Installment/ closed-end credit</a:t>
            </a: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-Issued for a specific amount and has equal monthly payments with a specific repayment term.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-Credit products which best represent installment credit are mortgages, car loans and personal loans.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sng" cap="none" strike="noStrike">
                <a:solidFill>
                  <a:schemeClr val="dk1"/>
                </a:solidFill>
                <a:latin typeface="Calibri"/>
                <a:ea typeface="Calibri"/>
                <a:cs typeface="Calibri"/>
                <a:sym typeface="Calibri"/>
              </a:rPr>
              <a:t>Revolving credit, also called open-end credit: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-Issued up to a specific credit limit, however not all of the credit limit must be used at any given time.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-Has variable monthly payments and the repayment term is open-ended.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-Credit products which best represent revolving credit are credit cards and lines of credit.</a:t>
            </a:r>
            <a:endParaRPr/>
          </a:p>
        </p:txBody>
      </p:sp>
      <p:sp>
        <p:nvSpPr>
          <p:cNvPr id="43" name="Google Shape;43;p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p20: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220" name="Google Shape;220;p2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6" name="Shape 226"/>
        <p:cNvGrpSpPr/>
        <p:nvPr/>
      </p:nvGrpSpPr>
      <p:grpSpPr>
        <a:xfrm>
          <a:off x="0" y="0"/>
          <a:ext cx="0" cy="0"/>
          <a:chOff x="0" y="0"/>
          <a:chExt cx="0" cy="0"/>
        </a:xfrm>
      </p:grpSpPr>
      <p:sp>
        <p:nvSpPr>
          <p:cNvPr id="227" name="Google Shape;227;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28" name="Google Shape;228;p2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annual percentage rate is a measure of the cost of credit, expressed as a yearly rate.  The APR must be disclosed before you become obligated on the account and it must be shown on your account statements.  You must also be given your credit limit and information about whether your rate will change and how often.  Additionally, the card issuer must disclose the periodic rate, which is the rate applied to your outstanding balance to figure the finance charge for each billing period.</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29" name="Google Shape;229;p2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5" name="Shape 235"/>
        <p:cNvGrpSpPr/>
        <p:nvPr/>
      </p:nvGrpSpPr>
      <p:grpSpPr>
        <a:xfrm>
          <a:off x="0" y="0"/>
          <a:ext cx="0" cy="0"/>
          <a:chOff x="0" y="0"/>
          <a:chExt cx="0" cy="0"/>
        </a:xfrm>
      </p:grpSpPr>
      <p:sp>
        <p:nvSpPr>
          <p:cNvPr id="236" name="Google Shape;236;p2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37" name="Google Shape;237;p2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grace period lets you avoid finance charges by paying your balance in full before the due date.  Paying by the due date shows financial responsibility.  Without a grace period, the card issuer may impose a finance charge from the date you use your card or from the date each transaction is posted to your account.</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38" name="Google Shape;238;p2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4" name="Shape 244"/>
        <p:cNvGrpSpPr/>
        <p:nvPr/>
      </p:nvGrpSpPr>
      <p:grpSpPr>
        <a:xfrm>
          <a:off x="0" y="0"/>
          <a:ext cx="0" cy="0"/>
          <a:chOff x="0" y="0"/>
          <a:chExt cx="0" cy="0"/>
        </a:xfrm>
      </p:grpSpPr>
      <p:sp>
        <p:nvSpPr>
          <p:cNvPr id="245" name="Google Shape;24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46" name="Google Shape;246;p2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Many credit cards charge membership or participation fees.  These fees may be called such things as “annual,” “activation,” “acceptance,” “participation” or “monthly maintenance” fees.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47" name="Google Shape;247;p2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3" name="Shape 253"/>
        <p:cNvGrpSpPr/>
        <p:nvPr/>
      </p:nvGrpSpPr>
      <p:grpSpPr>
        <a:xfrm>
          <a:off x="0" y="0"/>
          <a:ext cx="0" cy="0"/>
          <a:chOff x="0" y="0"/>
          <a:chExt cx="0" cy="0"/>
        </a:xfrm>
      </p:grpSpPr>
      <p:sp>
        <p:nvSpPr>
          <p:cNvPr id="254" name="Google Shape;254;p2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55" name="Google Shape;255;p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-Previous balance is the amount owed at the end of the previous billing period.  Payments, credits, and new purchases during the current billing period are not included.</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-Average daily balance credits your account from the day payment is received by the issuer.  To figure the balance due, the issuer totals the beginning balance for each day in the billing period and subtracts any credits made to your account that day.</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-Adjusted balance is determined by subtracting payments or credits received during the current billing period from the balance at the end of the previous billing period.  Purchases made during the billing period are not included.</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56" name="Google Shape;256;p2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2" name="Shape 262"/>
        <p:cNvGrpSpPr/>
        <p:nvPr/>
      </p:nvGrpSpPr>
      <p:grpSpPr>
        <a:xfrm>
          <a:off x="0" y="0"/>
          <a:ext cx="0" cy="0"/>
          <a:chOff x="0" y="0"/>
          <a:chExt cx="0" cy="0"/>
        </a:xfrm>
      </p:grpSpPr>
      <p:sp>
        <p:nvSpPr>
          <p:cNvPr id="263" name="Google Shape;263;p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64" name="Google Shape;264;p2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-Suppose your APR is 18 percent, your monthly interest rate is 1.5 percent and your previous balance is $400.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-On the 15</a:t>
            </a:r>
            <a:r>
              <a:rPr b="0" baseline="30000" i="0" lang="en-US" sz="1200" u="none" cap="none" strike="noStrike">
                <a:solidFill>
                  <a:schemeClr val="dk1"/>
                </a:solidFill>
                <a:latin typeface="Calibri"/>
                <a:ea typeface="Calibri"/>
                <a:cs typeface="Calibri"/>
                <a:sym typeface="Calibri"/>
              </a:rPr>
              <a:t>th</a:t>
            </a:r>
            <a:r>
              <a:rPr b="0" i="0" lang="en-US" sz="1200" u="none" cap="none" strike="noStrike">
                <a:solidFill>
                  <a:schemeClr val="dk1"/>
                </a:solidFill>
                <a:latin typeface="Calibri"/>
                <a:ea typeface="Calibri"/>
                <a:cs typeface="Calibri"/>
                <a:sym typeface="Calibri"/>
              </a:rPr>
              <a:t> day of your billing cycle, the card issuer receives and posts your payment of $300.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-On the 18</a:t>
            </a:r>
            <a:r>
              <a:rPr b="0" baseline="30000" i="0" lang="en-US" sz="1200" u="none" cap="none" strike="noStrike">
                <a:solidFill>
                  <a:schemeClr val="dk1"/>
                </a:solidFill>
                <a:latin typeface="Calibri"/>
                <a:ea typeface="Calibri"/>
                <a:cs typeface="Calibri"/>
                <a:sym typeface="Calibri"/>
              </a:rPr>
              <a:t>th</a:t>
            </a:r>
            <a:r>
              <a:rPr b="0" i="0" lang="en-US" sz="1200" u="none" cap="none" strike="noStrike">
                <a:solidFill>
                  <a:schemeClr val="dk1"/>
                </a:solidFill>
                <a:latin typeface="Calibri"/>
                <a:ea typeface="Calibri"/>
                <a:cs typeface="Calibri"/>
                <a:sym typeface="Calibri"/>
              </a:rPr>
              <a:t> day, you make a $50 purchase.</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Previous balance method: Including new purchases, your finance charge would be $4.05.</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Average daily balance method: Excluding new purchases, your finance charge would b $3.75.</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Adjusted balance method: Your finance charge would be $1.50.</a:t>
            </a:r>
            <a:endParaRPr/>
          </a:p>
        </p:txBody>
      </p:sp>
      <p:sp>
        <p:nvSpPr>
          <p:cNvPr id="265" name="Google Shape;265;p2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0" name="Shape 270"/>
        <p:cNvGrpSpPr/>
        <p:nvPr/>
      </p:nvGrpSpPr>
      <p:grpSpPr>
        <a:xfrm>
          <a:off x="0" y="0"/>
          <a:ext cx="0" cy="0"/>
          <a:chOff x="0" y="0"/>
          <a:chExt cx="0" cy="0"/>
        </a:xfrm>
      </p:grpSpPr>
      <p:sp>
        <p:nvSpPr>
          <p:cNvPr id="271" name="Google Shape;271;p2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72" name="Google Shape;272;p2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If Card Issuer B charges 4 percent to transfer $5,000 from Card Issuer A, your fee would be $200.  In addition, if you make a late payment or fail to pay off your transferred balance before the introductory period ends, Card Issuer B may raise the introductory rate and/or charge you interest retroactively.  Credit reports watch the number of credit cards opened and transfers of balances, these numbers can affect your credit score.</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73" name="Google Shape;273;p2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0" name="Google Shape;280;p2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110" u="none" cap="none" strike="noStrike">
                <a:solidFill>
                  <a:schemeClr val="dk1"/>
                </a:solidFill>
                <a:latin typeface="Calibri"/>
                <a:ea typeface="Calibri"/>
                <a:cs typeface="Calibri"/>
                <a:sym typeface="Calibri"/>
              </a:rPr>
              <a:t>If you pay off your balance each month, get an account with a low or no annual fee.  If you carry a balance, look for low APR and low or no fees.  Avoid high-priced add-ons such as credit life, credit disability or credit unemployment insurance. </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 </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You will want to consider whether the credit limit is a realistic amount needed where you do not potentially have the ability to overextend yourself, how widely the card is accepted, and the plan’s services and features.  </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 </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An affinity card issuer will often advertise that they will donate a portion of the annual fees or charges to the sponsoring organization or you can qualify for free travel or other bonuses/rewards.  To recapture the costs of offering a group’s affinity credit card, issuers often prefer working with large organizations that allow direct access to members.  </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 </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You must “opt in” to allow your credit card company to charge you over the limit fees.  If you allow your credit card company to issue this additional fee, they will approve your purchase.  When you are at your credit limit, this has a negative impact on your credit score.</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 </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Your credit card agreement explains what may happen if you default on your account.</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 </a:t>
            </a:r>
            <a:endParaRPr/>
          </a:p>
          <a:p>
            <a:pPr indent="0" lvl="0" marL="0" marR="0" rtl="0" algn="l">
              <a:spcBef>
                <a:spcPts val="333"/>
              </a:spcBef>
              <a:spcAft>
                <a:spcPts val="0"/>
              </a:spcAft>
              <a:buNone/>
            </a:pPr>
            <a:r>
              <a:rPr b="0" i="0" lang="en-US" sz="1110" u="none" cap="none" strike="noStrike">
                <a:solidFill>
                  <a:schemeClr val="dk1"/>
                </a:solidFill>
                <a:latin typeface="Calibri"/>
                <a:ea typeface="Calibri"/>
                <a:cs typeface="Calibri"/>
                <a:sym typeface="Calibri"/>
              </a:rPr>
              <a:t>Some cards with low rates for on-time payments apply a very high APR if you are late on a certain number of times in any specified time period.</a:t>
            </a:r>
            <a:endParaRPr/>
          </a:p>
          <a:p>
            <a:pPr indent="0" lvl="0" marL="0" marR="0" rtl="0" algn="l">
              <a:spcBef>
                <a:spcPts val="333"/>
              </a:spcBef>
              <a:spcAft>
                <a:spcPts val="0"/>
              </a:spcAft>
              <a:buNone/>
            </a:pPr>
            <a:r>
              <a:t/>
            </a:r>
            <a:endParaRPr b="0" i="0" sz="1110" u="none" cap="none" strike="noStrike">
              <a:solidFill>
                <a:schemeClr val="dk1"/>
              </a:solidFill>
              <a:latin typeface="Calibri"/>
              <a:ea typeface="Calibri"/>
              <a:cs typeface="Calibri"/>
              <a:sym typeface="Calibri"/>
            </a:endParaRPr>
          </a:p>
        </p:txBody>
      </p:sp>
      <p:sp>
        <p:nvSpPr>
          <p:cNvPr id="281" name="Google Shape;281;p2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7" name="Shape 287"/>
        <p:cNvGrpSpPr/>
        <p:nvPr/>
      </p:nvGrpSpPr>
      <p:grpSpPr>
        <a:xfrm>
          <a:off x="0" y="0"/>
          <a:ext cx="0" cy="0"/>
          <a:chOff x="0" y="0"/>
          <a:chExt cx="0" cy="0"/>
        </a:xfrm>
      </p:grpSpPr>
      <p:sp>
        <p:nvSpPr>
          <p:cNvPr id="288" name="Google Shape;288;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89" name="Google Shape;289;p2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Military Star Card allows you to make purchases and defer payment over time just like any other credit card.  The application and screening process is similar to other credit cards, and finance charges will be assessed if the bill is not paid in full each month.  The interest rate is variable, which means it will change with changes in overall interest rates.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0" name="Google Shape;290;p2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6" name="Shape 296"/>
        <p:cNvGrpSpPr/>
        <p:nvPr/>
      </p:nvGrpSpPr>
      <p:grpSpPr>
        <a:xfrm>
          <a:off x="0" y="0"/>
          <a:ext cx="0" cy="0"/>
          <a:chOff x="0" y="0"/>
          <a:chExt cx="0" cy="0"/>
        </a:xfrm>
      </p:grpSpPr>
      <p:sp>
        <p:nvSpPr>
          <p:cNvPr id="297" name="Google Shape;297;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298" name="Google Shape;298;p2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sng" cap="none" strike="noStrike">
                <a:solidFill>
                  <a:schemeClr val="dk1"/>
                </a:solidFill>
                <a:latin typeface="Calibri"/>
                <a:ea typeface="Calibri"/>
                <a:cs typeface="Calibri"/>
                <a:sym typeface="Calibri"/>
              </a:rPr>
              <a:t>Official government travel</a:t>
            </a:r>
            <a:r>
              <a:rPr b="0" i="0" lang="en-US" sz="1200" u="none" cap="none" strike="noStrike">
                <a:solidFill>
                  <a:schemeClr val="dk1"/>
                </a:solidFill>
                <a:latin typeface="Calibri"/>
                <a:ea typeface="Calibri"/>
                <a:cs typeface="Calibri"/>
                <a:sym typeface="Calibri"/>
              </a:rPr>
              <a:t>: Unless otherwise exempted in accordance with the provisions of the relevant sections of the Financial Management Regulation (FMR), all DoD personnel are required to use the government-sponsored, contractor-issued travel charge cards for all expenses arising from official government travel.</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rPr b="0" i="0" lang="en-US" sz="1200" u="sng" cap="none" strike="noStrike">
                <a:solidFill>
                  <a:schemeClr val="dk1"/>
                </a:solidFill>
                <a:latin typeface="Calibri"/>
                <a:ea typeface="Calibri"/>
                <a:cs typeface="Calibri"/>
                <a:sym typeface="Calibri"/>
              </a:rPr>
              <a:t>Credit checks</a:t>
            </a:r>
            <a:r>
              <a:rPr b="0" i="0" lang="en-US" sz="1200" u="none" cap="none" strike="noStrike">
                <a:solidFill>
                  <a:schemeClr val="dk1"/>
                </a:solidFill>
                <a:latin typeface="Calibri"/>
                <a:ea typeface="Calibri"/>
                <a:cs typeface="Calibri"/>
                <a:sym typeface="Calibri"/>
              </a:rPr>
              <a:t>: Title 10 U.S.C. 2764a requires the evaluation of creditworthiness before issuing a government travel charge card to an individual.  Applicants who refuse to permit a credit check may be asked to self-certify to their creditworthiness to obtain a restricted travel card.</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rPr b="0" i="0" lang="en-US" sz="1200" u="sng" cap="none" strike="noStrike">
                <a:solidFill>
                  <a:schemeClr val="dk1"/>
                </a:solidFill>
                <a:latin typeface="Calibri"/>
                <a:ea typeface="Calibri"/>
                <a:cs typeface="Calibri"/>
                <a:sym typeface="Calibri"/>
              </a:rPr>
              <a:t>Misuse of government travel cards</a:t>
            </a:r>
            <a:r>
              <a:rPr b="0" i="0" lang="en-US" sz="1200" u="none" cap="none" strike="noStrike">
                <a:solidFill>
                  <a:schemeClr val="dk1"/>
                </a:solidFill>
                <a:latin typeface="Calibri"/>
                <a:ea typeface="Calibri"/>
                <a:cs typeface="Calibri"/>
                <a:sym typeface="Calibri"/>
              </a:rPr>
              <a:t>: Government travel cards are issued only for official travel-related expenses.  Cardholders who misuse their DoD travel cards shall be subject to administrative or disciplinary action, as appropriate.  While these cards generally shall be used only for reimbursable expenses associated with official travel, certain expenses that are not reimbursable are still considered related to official travel.</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rPr b="0" i="0" lang="en-US" sz="1200" u="sng" cap="none" strike="noStrike">
                <a:solidFill>
                  <a:schemeClr val="dk1"/>
                </a:solidFill>
                <a:latin typeface="Calibri"/>
                <a:ea typeface="Calibri"/>
                <a:cs typeface="Calibri"/>
                <a:sym typeface="Calibri"/>
              </a:rPr>
              <a:t>Split disbursement</a:t>
            </a:r>
            <a:r>
              <a:rPr b="0" i="0" lang="en-US" sz="1200" u="none" cap="none" strike="noStrike">
                <a:solidFill>
                  <a:schemeClr val="dk1"/>
                </a:solidFill>
                <a:latin typeface="Calibri"/>
                <a:ea typeface="Calibri"/>
                <a:cs typeface="Calibri"/>
                <a:sym typeface="Calibri"/>
              </a:rPr>
              <a:t>: To help travelers with card payments, DD Form 1351-2 (Travel Voucher or Sub-voucher) has been modified to permit reimbursement to the card contractor with the remainder of any entitlement sent to the traveler.  All military personnel are required to split-disburse the total outstanding charges against the travel charge card.</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sng" cap="none" strike="noStrike">
                <a:solidFill>
                  <a:schemeClr val="dk1"/>
                </a:solidFill>
                <a:latin typeface="Calibri"/>
                <a:ea typeface="Calibri"/>
                <a:cs typeface="Calibri"/>
                <a:sym typeface="Calibri"/>
              </a:rPr>
              <a:t>Dispute charges</a:t>
            </a:r>
            <a:r>
              <a:rPr b="0" i="0" lang="en-US" sz="1200" u="none" cap="none" strike="noStrike">
                <a:solidFill>
                  <a:schemeClr val="dk1"/>
                </a:solidFill>
                <a:latin typeface="Calibri"/>
                <a:ea typeface="Calibri"/>
                <a:cs typeface="Calibri"/>
                <a:sym typeface="Calibri"/>
              </a:rPr>
              <a:t>:  Should there be a dispute about charges, the traveler can obtain a dispute form or use the dispute form included with monthly account statements sent to each cardholder.  The cardholder should complete and send the form to the travel card contractor.</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sng" cap="none" strike="noStrike">
                <a:solidFill>
                  <a:schemeClr val="dk1"/>
                </a:solidFill>
                <a:latin typeface="Calibri"/>
                <a:ea typeface="Calibri"/>
                <a:cs typeface="Calibri"/>
                <a:sym typeface="Calibri"/>
              </a:rPr>
              <a:t>Salary offset</a:t>
            </a:r>
            <a:r>
              <a:rPr b="0" i="0" lang="en-US" sz="1200" u="none" cap="none" strike="noStrike">
                <a:solidFill>
                  <a:schemeClr val="dk1"/>
                </a:solidFill>
                <a:latin typeface="Calibri"/>
                <a:ea typeface="Calibri"/>
                <a:cs typeface="Calibri"/>
                <a:sym typeface="Calibri"/>
              </a:rPr>
              <a:t>: Under regulations published in Volumes 7A and 8 of the FMR, and upon written request of the government travel charge card contractor, the department will use salary offset to deduct from a cardholder’s pay any delinquent funds owed to the contractor as long as they are not disputed.</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99" name="Google Shape;299;p2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48" name="Shape 48"/>
        <p:cNvGrpSpPr/>
        <p:nvPr/>
      </p:nvGrpSpPr>
      <p:grpSpPr>
        <a:xfrm>
          <a:off x="0" y="0"/>
          <a:ext cx="0" cy="0"/>
          <a:chOff x="0" y="0"/>
          <a:chExt cx="0" cy="0"/>
        </a:xfrm>
      </p:grpSpPr>
      <p:sp>
        <p:nvSpPr>
          <p:cNvPr id="49" name="Google Shape;49;p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50" name="Google Shape;50;p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The best use of credit is for a planned purchase of an asset, something that will grow or increase in value over time, such as a home or an education.</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To establish history one only needs to show a responsible payment history.  Example: Pay for a single gas purchase, once per month.  Pay the purchase off immediately so that interest is not incurred.  This will show as positive payment history on your credit however, the purchase is manageable and may be paid off with ease.  The best use of credit is trying to avoid using credit as a convenience for everyday purchases.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51" name="Google Shape;51;p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5" name="Shape 305"/>
        <p:cNvGrpSpPr/>
        <p:nvPr/>
      </p:nvGrpSpPr>
      <p:grpSpPr>
        <a:xfrm>
          <a:off x="0" y="0"/>
          <a:ext cx="0" cy="0"/>
          <a:chOff x="0" y="0"/>
          <a:chExt cx="0" cy="0"/>
        </a:xfrm>
      </p:grpSpPr>
      <p:sp>
        <p:nvSpPr>
          <p:cNvPr id="306" name="Google Shape;306;p3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07" name="Google Shape;307;p3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-Keep a record of card numbers, issuer and company contact number for lost or stolen cards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-Carry only the cards you need.  This will protect you in two ways- from yourself and from others.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-Write, “Ask for ID” on the card using permanent ink.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-Use PIN-based transactions when possible, but do not carry your PIN number in your wallet.</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-Check your bank account and card statements at least monthly.  Balance the transactions on record with your receipts.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-If your credit or debit card is lost or stolen, report this to the issuer as soon as possible.</a:t>
            </a:r>
            <a:endParaRPr/>
          </a:p>
        </p:txBody>
      </p:sp>
      <p:sp>
        <p:nvSpPr>
          <p:cNvPr id="308" name="Google Shape;308;p30: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4" name="Shape 314"/>
        <p:cNvGrpSpPr/>
        <p:nvPr/>
      </p:nvGrpSpPr>
      <p:grpSpPr>
        <a:xfrm>
          <a:off x="0" y="0"/>
          <a:ext cx="0" cy="0"/>
          <a:chOff x="0" y="0"/>
          <a:chExt cx="0" cy="0"/>
        </a:xfrm>
      </p:grpSpPr>
      <p:sp>
        <p:nvSpPr>
          <p:cNvPr id="315" name="Google Shape;315;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16" name="Google Shape;316;p31: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-Call the three credit reporting agencies and place a fraud alert on your credit report.  Then ask for the free credit report to which you are entitled.</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-Close any accounts that you suspect have been tampered with or opened fraudulently.  Start by calling the security or fraud department of each company.  Follow up in writing, and include copies of supporting documents.</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-File a police report.</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-Contact the Federal Trade Commission (FTC).  Your information also helps law enforcement officials across the country track down and stop identity thieves.</a:t>
            </a:r>
            <a:endParaRPr/>
          </a:p>
        </p:txBody>
      </p:sp>
      <p:sp>
        <p:nvSpPr>
          <p:cNvPr id="317" name="Google Shape;317;p31: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p3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25" name="Google Shape;325;p32: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Cash:</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-Accepted everywhere</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-No fees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-May help you control your spending and stay on your budget plan as you will see exactly how much money you are spending as you spend it.</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-No PIN to remember or credit check to pass.  You don’t have to worry about a credit card thief stealing your card and racking up debt.</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Card:</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-Allows flexibility for unplanned purchases.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-May earn you rewards.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-Does not require trips to ATM or bank.</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-The Negative impact of using credit cards is you can get yourself in debt with unplanned spending and you can incur even more debt if you do not pay off your balance at the end of the month.  You may also over spend as you may not realize exactly how much money you are spending each time you pull out your credit card for wants rather than needs.</a:t>
            </a:r>
            <a:endParaRPr/>
          </a:p>
        </p:txBody>
      </p:sp>
      <p:sp>
        <p:nvSpPr>
          <p:cNvPr id="326" name="Google Shape;326;p32: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1" name="Shape 331"/>
        <p:cNvGrpSpPr/>
        <p:nvPr/>
      </p:nvGrpSpPr>
      <p:grpSpPr>
        <a:xfrm>
          <a:off x="0" y="0"/>
          <a:ext cx="0" cy="0"/>
          <a:chOff x="0" y="0"/>
          <a:chExt cx="0" cy="0"/>
        </a:xfrm>
      </p:grpSpPr>
      <p:sp>
        <p:nvSpPr>
          <p:cNvPr id="332" name="Google Shape;332;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33" name="Google Shape;333;p33: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Credit cards make spending easy and may encourage you to spend more than you can repay.  Be aware of the warning signs of too much debt.  Seek financial counseling if you experience any of these indicators; try to rectify the problem early on, rather letting it get to the extreme.</a:t>
            </a:r>
            <a:endParaRPr/>
          </a:p>
        </p:txBody>
      </p:sp>
      <p:sp>
        <p:nvSpPr>
          <p:cNvPr id="334" name="Google Shape;334;p33: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9" name="Shape 339"/>
        <p:cNvGrpSpPr/>
        <p:nvPr/>
      </p:nvGrpSpPr>
      <p:grpSpPr>
        <a:xfrm>
          <a:off x="0" y="0"/>
          <a:ext cx="0" cy="0"/>
          <a:chOff x="0" y="0"/>
          <a:chExt cx="0" cy="0"/>
        </a:xfrm>
      </p:grpSpPr>
      <p:sp>
        <p:nvSpPr>
          <p:cNvPr id="340" name="Google Shape;340;p3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1" name="Google Shape;341;p3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sng" cap="none" strike="noStrike">
                <a:solidFill>
                  <a:schemeClr val="dk1"/>
                </a:solidFill>
                <a:latin typeface="Calibri"/>
                <a:ea typeface="Calibri"/>
                <a:cs typeface="Calibri"/>
                <a:sym typeface="Calibri"/>
              </a:rPr>
              <a:t>Collections</a:t>
            </a:r>
            <a:r>
              <a:rPr b="0" i="0" lang="en-US" sz="1200" u="none" cap="none" strike="noStrike">
                <a:solidFill>
                  <a:schemeClr val="dk1"/>
                </a:solidFill>
                <a:latin typeface="Calibri"/>
                <a:ea typeface="Calibri"/>
                <a:cs typeface="Calibri"/>
                <a:sym typeface="Calibri"/>
              </a:rPr>
              <a:t>: </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-Two categories of debt collectors: first-party &amp; third party</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First-part debt collectors are agents for the company that owns the debt. </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	Third-party debt collectors are collecting for someone else.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-First step of dealing with creditors is to validate the debt if there is any question as to whether it is owed and/or if the collector has the legal right to collect.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-Every collector must send you a written “validation notice” telling you how much money you owe within five days after they first contact you.</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-This notice must include the name of the creditor to whom you owe the money, and how to proceed if you don’t think you owe the money.</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sng" cap="none" strike="noStrike">
                <a:solidFill>
                  <a:schemeClr val="dk1"/>
                </a:solidFill>
                <a:latin typeface="Calibri"/>
                <a:ea typeface="Calibri"/>
                <a:cs typeface="Calibri"/>
                <a:sym typeface="Calibri"/>
              </a:rPr>
              <a:t>Under the Fair Debt Collection Practice Act (FDCPA), debt collectors cannot</a:t>
            </a:r>
            <a:r>
              <a:rPr b="0" i="0" lang="en-US" sz="1200" u="none" cap="none" strike="noStrike">
                <a:solidFill>
                  <a:schemeClr val="dk1"/>
                </a:solidFill>
                <a:latin typeface="Calibri"/>
                <a:ea typeface="Calibri"/>
                <a:cs typeface="Calibri"/>
                <a:sym typeface="Calibri"/>
              </a:rPr>
              <a: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-Contact you at inconvenient times or places, such as before 0800 or after 2100, unless you agree to it.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-Contact you at work if they are told (orally and in writing) that you are not allowed to get calls there.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-Oppress or abuse you or any third parties they contact.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-Lie when they are trying to collect a debt.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-Declare that you will be arrested if you do not pay your debt.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-State that they will seize, garnish, attach or sell your property or wages unless they are permitted by law and intend to do so.</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-Declare that they will take legal action against you if doing so would be illegal or if they do not intend to take legal action.</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-Give false credit information about you to anyone.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-Send anything that falsely appears to be an official document from a court or government agency.</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-Use a false company name.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-Try to collect any interest, fee or other charge on top of the amount you owe unless the contract that created the debt or your state law allows the charge.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-Deposit a postdated check early.</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-Contact you by postcard.</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sng" cap="none" strike="noStrike">
                <a:solidFill>
                  <a:schemeClr val="dk1"/>
                </a:solidFill>
                <a:latin typeface="Calibri"/>
                <a:ea typeface="Calibri"/>
                <a:cs typeface="Calibri"/>
                <a:sym typeface="Calibri"/>
              </a:rPr>
              <a:t>Garnishment</a:t>
            </a:r>
            <a:r>
              <a:rPr b="0" i="0" lang="en-US" sz="1200" u="none" cap="none" strike="noStrike">
                <a:solidFill>
                  <a:schemeClr val="dk1"/>
                </a:solidFill>
                <a:latin typeface="Calibri"/>
                <a:ea typeface="Calibri"/>
                <a:cs typeface="Calibri"/>
                <a:sym typeface="Calibri"/>
              </a:rPr>
              <a: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-Military pay is subject to garnishment for a civilian debt; however, before a garnishment can take place, the creditor must have obtained a judgment from a civilian court in the state where the debt exists.  All garnishment orders must be processed through the Defense Finance and Accounting Service (DFAS).  Federal law limits the amount that can be garnished from a Marine’s pay at 25 percent of disposable pay or the amount allowed by state law, whichever is less.  For garnishment purposes, disposable pay includes basic pay, special pay (including re-enlistment bonuses), incentive pay, accrued leave payments, readjustment pay, severance pay, lump-sum reserve bonuses and inactive-duty training pay.  Disposable pay does not include retired pay, retainer pay, separation pay and allowances such as Basic Allowance for Housing (BAH).</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sng" cap="none" strike="noStrike">
                <a:solidFill>
                  <a:schemeClr val="dk1"/>
                </a:solidFill>
                <a:latin typeface="Calibri"/>
                <a:ea typeface="Calibri"/>
                <a:cs typeface="Calibri"/>
                <a:sym typeface="Calibri"/>
              </a:rPr>
              <a:t>Settlement</a:t>
            </a:r>
            <a:r>
              <a:rPr b="0" i="0" lang="en-US" sz="1200" u="none" cap="none" strike="noStrike">
                <a:solidFill>
                  <a:schemeClr val="dk1"/>
                </a:solidFill>
                <a:latin typeface="Calibri"/>
                <a:ea typeface="Calibri"/>
                <a:cs typeface="Calibri"/>
                <a:sym typeface="Calibri"/>
              </a:rPr>
              <a: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Debt settlement includes negotiating a lower payoff to resolve an outstanding debt.  If the creditor agrees to accept a settlement amount less than the full balance owed, get this agreement in writing prior to making the payment.  Additionally, the collection agency is required to report any savings of $600 or more to the IRS as forgiven debt which is considered a form of income.  If you decide to try to settle a debt, do so yourself.  Do not engage a debt settlement company because they cannot do anything that you can’t do yourself and they will charge significant fees.</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sng" cap="none" strike="noStrike">
                <a:solidFill>
                  <a:schemeClr val="dk1"/>
                </a:solidFill>
                <a:latin typeface="Calibri"/>
                <a:ea typeface="Calibri"/>
                <a:cs typeface="Calibri"/>
                <a:sym typeface="Calibri"/>
              </a:rPr>
              <a:t>Loss of security clearance:</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The Personal Security Appeal Board (PSAB) does not consider what you “plan” on doing as a just cause for not revoking your clearance.  They want to see “what you are doing to pay the funds due”.  Working with a Personal Financial Management Specialist, showing you have negotiated with the company and are making some sort of payment is looked upon more highly when reviewing the clearance.</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sng" cap="none" strike="noStrike">
                <a:solidFill>
                  <a:schemeClr val="dk1"/>
                </a:solidFill>
                <a:latin typeface="Calibri"/>
                <a:ea typeface="Calibri"/>
                <a:cs typeface="Calibri"/>
                <a:sym typeface="Calibri"/>
              </a:rPr>
              <a:t>Repossession</a:t>
            </a:r>
            <a:r>
              <a:rPr b="0" i="0" lang="en-US" sz="1200" u="none" cap="none" strike="noStrike">
                <a:solidFill>
                  <a:schemeClr val="dk1"/>
                </a:solidFill>
                <a:latin typeface="Calibri"/>
                <a:ea typeface="Calibri"/>
                <a:cs typeface="Calibri"/>
                <a:sym typeface="Calibri"/>
              </a:rPr>
              <a: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Most automobile purchase contracts and many large-ticket item purchase contracts contain a repossession clause.  This clause will spell out the conditions for the item to be subject to repossession as well as any fees or penalties.  In the short term, having an item repossessed is, at the least, inconvenient.  In the long term, repossession can be very costly and affect your credit report and score for up to seven years.</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sng" cap="none" strike="noStrike">
                <a:solidFill>
                  <a:schemeClr val="dk1"/>
                </a:solidFill>
                <a:latin typeface="Calibri"/>
                <a:ea typeface="Calibri"/>
                <a:cs typeface="Calibri"/>
                <a:sym typeface="Calibri"/>
              </a:rPr>
              <a:t>Bankruptcy</a:t>
            </a:r>
            <a:r>
              <a:rPr b="0" i="0" lang="en-US" sz="1200" u="none" cap="none" strike="noStrike">
                <a:solidFill>
                  <a:schemeClr val="dk1"/>
                </a:solidFill>
                <a:latin typeface="Calibri"/>
                <a:ea typeface="Calibri"/>
                <a:cs typeface="Calibri"/>
                <a:sym typeface="Calibri"/>
              </a:rPr>
              <a: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Should be considered as a last resort after other actions have been taken or when there are no other viable alternatives.  People who plan to file for bankruptcy protection must get credit counseling from a government-approved organization within 180 days before they file.  They also must complete a debtor education course to have their debts discharged.  You can find a list of approved credit counseling agencies under the U.S. Trustee Program on the Department of Justice’s website (www.justice.gov).  Factors for considering this legal remedy, basic processes, forms, resources, and more can be found at http://www.uscourts.gov/FederalCourts/Bankruptcy/BankruptcyBasics.aspx.  Additionally, not all debts can be included in a bankruptcy filing.  Some common exceptions are taxes, student loans, child support and alimony.</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sng" cap="none" strike="noStrike">
                <a:solidFill>
                  <a:schemeClr val="dk1"/>
                </a:solidFill>
                <a:latin typeface="Calibri"/>
                <a:ea typeface="Calibri"/>
                <a:cs typeface="Calibri"/>
                <a:sym typeface="Calibri"/>
              </a:rPr>
              <a:t>Foreclosure</a:t>
            </a:r>
            <a:r>
              <a:rPr b="0" i="0" lang="en-US" sz="1200" u="none" cap="none" strike="noStrike">
                <a:solidFill>
                  <a:schemeClr val="dk1"/>
                </a:solidFill>
                <a:latin typeface="Calibri"/>
                <a:ea typeface="Calibri"/>
                <a:cs typeface="Calibri"/>
                <a:sym typeface="Calibri"/>
              </a:rPr>
              <a: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Foreclosure is the legal process in which an owner’s right to a property is ended, usually due to default.  This typically involves the forced sale of the property at public auction with the proceeds applied to the mortgage debt.  Foreclosure is a lengthy process with long-lasting ramifications in that it stays on your credit report for seven years.  If you are facing difficulties with mortgage payments or real estate issues due to relocation, contact your MCCS PFM Specialist or Housing to speak with or get a referral for a Certified Housing Counselor to explore your available options.</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42" name="Google Shape;342;p34: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7" name="Shape 347"/>
        <p:cNvGrpSpPr/>
        <p:nvPr/>
      </p:nvGrpSpPr>
      <p:grpSpPr>
        <a:xfrm>
          <a:off x="0" y="0"/>
          <a:ext cx="0" cy="0"/>
          <a:chOff x="0" y="0"/>
          <a:chExt cx="0" cy="0"/>
        </a:xfrm>
      </p:grpSpPr>
      <p:sp>
        <p:nvSpPr>
          <p:cNvPr id="348" name="Google Shape;348;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49" name="Google Shape;349;p3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sng" cap="none" strike="noStrike">
                <a:solidFill>
                  <a:schemeClr val="dk1"/>
                </a:solidFill>
                <a:latin typeface="Calibri"/>
                <a:ea typeface="Calibri"/>
                <a:cs typeface="Calibri"/>
                <a:sym typeface="Calibri"/>
              </a:rPr>
              <a:t>Budget</a:t>
            </a:r>
            <a:r>
              <a:rPr b="0" i="0" lang="en-US" sz="1200" u="none" cap="none" strike="noStrike">
                <a:solidFill>
                  <a:schemeClr val="dk1"/>
                </a:solidFill>
                <a:latin typeface="Calibri"/>
                <a:ea typeface="Calibri"/>
                <a:cs typeface="Calibri"/>
                <a:sym typeface="Calibri"/>
              </a:rPr>
              <a:t>: </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-Prioritize debts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-Major items should be a top priority</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-Evaluate the need for that debt.  Ex. Do you need that Acura or can it be sold to pay off the loan and get a less expensive vehicle?</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sng" cap="none" strike="noStrike">
                <a:solidFill>
                  <a:schemeClr val="dk1"/>
                </a:solidFill>
                <a:latin typeface="Calibri"/>
                <a:ea typeface="Calibri"/>
                <a:cs typeface="Calibri"/>
                <a:sym typeface="Calibri"/>
              </a:rPr>
              <a:t>Power payment plan</a:t>
            </a:r>
            <a:r>
              <a:rPr b="0" i="0" lang="en-US" sz="1200" u="none" cap="none" strike="noStrike">
                <a:solidFill>
                  <a:schemeClr val="dk1"/>
                </a:solidFill>
                <a:latin typeface="Calibri"/>
                <a:ea typeface="Calibri"/>
                <a:cs typeface="Calibri"/>
                <a:sym typeface="Calibri"/>
              </a:rPr>
              <a: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-After budgeting to get a positive cash flow, ensure that minimum payments are made on all monthly bills and then apply all remaining available funds to whichever debt has the smallest balance.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-When the smallest balance is paid off, apply the money used for that payment to the next bill on your list and keep the others the same.</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sng" cap="none" strike="noStrike">
                <a:solidFill>
                  <a:schemeClr val="dk1"/>
                </a:solidFill>
                <a:latin typeface="Calibri"/>
                <a:ea typeface="Calibri"/>
                <a:cs typeface="Calibri"/>
                <a:sym typeface="Calibri"/>
              </a:rPr>
              <a:t>Talk to creditors</a:t>
            </a:r>
            <a:r>
              <a:rPr b="0" i="0" lang="en-US" sz="1200" u="none" cap="none" strike="noStrike">
                <a:solidFill>
                  <a:schemeClr val="dk1"/>
                </a:solidFill>
                <a:latin typeface="Calibri"/>
                <a:ea typeface="Calibri"/>
                <a:cs typeface="Calibri"/>
                <a:sym typeface="Calibri"/>
              </a:rPr>
              <a: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-Stay in contact, let them know if there is a problem.</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-Approach creditors with a plan once you determine how much you can pay.</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sng" cap="none" strike="noStrike">
                <a:solidFill>
                  <a:schemeClr val="dk1"/>
                </a:solidFill>
                <a:latin typeface="Calibri"/>
                <a:ea typeface="Calibri"/>
                <a:cs typeface="Calibri"/>
                <a:sym typeface="Calibri"/>
              </a:rPr>
              <a:t>Change your behavior:</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-Spend time thinking about how you got into debt to begin with… Are you living beyond your means?  Are you satisfying all your wants and sacrificing all your needs?  Are you an emotional spender or an impulse shopper?  Should you not use credit at all?</a:t>
            </a:r>
            <a:endParaRPr/>
          </a:p>
          <a:p>
            <a:pPr indent="0" lvl="0" marL="0" marR="0" rtl="0" algn="l">
              <a:lnSpc>
                <a:spcPct val="90000"/>
              </a:lnSpc>
              <a:spcBef>
                <a:spcPts val="360"/>
              </a:spcBef>
              <a:spcAft>
                <a:spcPts val="0"/>
              </a:spcAft>
              <a:buNone/>
            </a:pPr>
            <a:r>
              <a:t/>
            </a:r>
            <a:endParaRPr b="0" i="0" sz="1200" u="sng"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50" name="Google Shape;350;p3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6" name="Shape 356"/>
        <p:cNvGrpSpPr/>
        <p:nvPr/>
      </p:nvGrpSpPr>
      <p:grpSpPr>
        <a:xfrm>
          <a:off x="0" y="0"/>
          <a:ext cx="0" cy="0"/>
          <a:chOff x="0" y="0"/>
          <a:chExt cx="0" cy="0"/>
        </a:xfrm>
      </p:grpSpPr>
      <p:sp>
        <p:nvSpPr>
          <p:cNvPr id="357" name="Google Shape;357;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58" name="Google Shape;358;p3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sng" cap="none" strike="noStrike">
                <a:solidFill>
                  <a:schemeClr val="dk1"/>
                </a:solidFill>
                <a:latin typeface="Calibri"/>
                <a:ea typeface="Calibri"/>
                <a:cs typeface="Calibri"/>
                <a:sym typeface="Calibri"/>
              </a:rPr>
              <a:t>Credit clinics/credit-repair services: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Many of these services charge up-front fees promising to “clean up your credit report” fast and get you out of debt.  These services cannot do anything you cannot do for yourself.  It is illegal for a company to charge a fee (up front) for this service.  Violations should be reported to the FTC at: http://www.ftc.gov.</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sng" cap="none" strike="noStrike">
                <a:solidFill>
                  <a:schemeClr val="dk1"/>
                </a:solidFill>
                <a:latin typeface="Calibri"/>
                <a:ea typeface="Calibri"/>
                <a:cs typeface="Calibri"/>
                <a:sym typeface="Calibri"/>
              </a:rPr>
              <a:t>Debt consolidation loans: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In a consolidation loan, you take out one loan large enough to pay off several or all smaller loans.  Consolidation loans may reduce the total amount of dollars expended each month on indebtedness, but the cost of credit (the interest paid) will increase because the repayment time has been extended- possibly at a higher interest rate.  If indebtedness can be managed without a consolidation loan, it usually will save money in the long term.  Note especially that behavior modification is critical for consolidation loans to work.</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sng" cap="none" strike="noStrike">
                <a:solidFill>
                  <a:schemeClr val="dk1"/>
                </a:solidFill>
                <a:latin typeface="Calibri"/>
                <a:ea typeface="Calibri"/>
                <a:cs typeface="Calibri"/>
                <a:sym typeface="Calibri"/>
              </a:rPr>
              <a:t>Debt settlement companies: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If you decide to try to settle a debt, do so yourself.  Do not engage a debt settlement company because they cannot do anything that you can’t do yourself and they will charge significant fees.  Your better option is to talk to a professional credit counselor.  To locate a reputable company, the U.S. Justice Department has a website which lists approved credit counseling services (http://www.justice.gov/ust/eo/bapcpa/ccde/idex.htm), as does the National Foundation for Credit Counseling (http://www.nfcc.org/).</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sng" cap="none" strike="noStrike">
                <a:solidFill>
                  <a:schemeClr val="dk1"/>
                </a:solidFill>
                <a:latin typeface="Calibri"/>
                <a:ea typeface="Calibri"/>
                <a:cs typeface="Calibri"/>
                <a:sym typeface="Calibri"/>
              </a:rPr>
              <a:t>Bankruptcy:</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This often has been the last-resort option for protection from bill collectors, lawsuits and foreclosures, but legislative reforms are making it much harder to use this option to get a fresh start.  Bankruptcy does not allow you to walk away from problems.  It may severely affect your ability to get credit in the future.  It could have a potential negative impact on your career.</a:t>
            </a:r>
            <a:endParaRPr b="0" i="0" sz="1200" u="sng"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t/>
            </a:r>
            <a:endParaRPr b="0" i="0" sz="1200" u="sng" cap="none" strike="noStrike">
              <a:solidFill>
                <a:schemeClr val="dk1"/>
              </a:solidFill>
              <a:latin typeface="Calibri"/>
              <a:ea typeface="Calibri"/>
              <a:cs typeface="Calibri"/>
              <a:sym typeface="Calibri"/>
            </a:endParaRPr>
          </a:p>
        </p:txBody>
      </p:sp>
      <p:sp>
        <p:nvSpPr>
          <p:cNvPr id="359" name="Google Shape;359;p3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64" name="Shape 364"/>
        <p:cNvGrpSpPr/>
        <p:nvPr/>
      </p:nvGrpSpPr>
      <p:grpSpPr>
        <a:xfrm>
          <a:off x="0" y="0"/>
          <a:ext cx="0" cy="0"/>
          <a:chOff x="0" y="0"/>
          <a:chExt cx="0" cy="0"/>
        </a:xfrm>
      </p:grpSpPr>
      <p:sp>
        <p:nvSpPr>
          <p:cNvPr id="365" name="Google Shape;365;p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66" name="Google Shape;366;p3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-You need to know exactly how much money you have coming into your home each month (disposable income).  </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-Need to know exactly how much money basic living expenses cost you each month (rent or mortgage, utilities, transportation costs, food, medical).</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-Find out how much money you spend on non-essential items like cell phone, internet, cable, or dinning out.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-Once you determine what your monthly income and expenses are you can develop a monthly budget.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-This will help determine your discretionary income for each month (income for wants rather than needs).</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Some ideas that people with a debt free attitude use to manage their thoughts: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-Live by this powerful rule: if you can’t afford it, don’t buy it.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-Save up for big purchases.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-Pay off existing debt.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-Change your attitude. Don’t think of it as going without.  Realize that you are empowering yourself to have what you really want tomorrow.</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-Find out if anyone you know lives by this philosophy and get examples and advice from them.  Seek out a friend or family member whose money management allows them to live debt free.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-Instant gratification is what gets people into trouble with debt.  Patience and persistence is what gets you out.</a:t>
            </a:r>
            <a:endParaRPr b="0" i="0" sz="1200" u="none" cap="none" strike="noStrike">
              <a:solidFill>
                <a:schemeClr val="dk1"/>
              </a:solidFill>
              <a:latin typeface="Calibri"/>
              <a:ea typeface="Calibri"/>
              <a:cs typeface="Calibri"/>
              <a:sym typeface="Calibri"/>
            </a:endParaRPr>
          </a:p>
        </p:txBody>
      </p:sp>
      <p:sp>
        <p:nvSpPr>
          <p:cNvPr id="367" name="Google Shape;367;p3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73" name="Shape 373"/>
        <p:cNvGrpSpPr/>
        <p:nvPr/>
      </p:nvGrpSpPr>
      <p:grpSpPr>
        <a:xfrm>
          <a:off x="0" y="0"/>
          <a:ext cx="0" cy="0"/>
          <a:chOff x="0" y="0"/>
          <a:chExt cx="0" cy="0"/>
        </a:xfrm>
      </p:grpSpPr>
      <p:sp>
        <p:nvSpPr>
          <p:cNvPr id="374" name="Google Shape;374;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75" name="Google Shape;375;p3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376" name="Google Shape;376;p3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82" name="Shape 382"/>
        <p:cNvGrpSpPr/>
        <p:nvPr/>
      </p:nvGrpSpPr>
      <p:grpSpPr>
        <a:xfrm>
          <a:off x="0" y="0"/>
          <a:ext cx="0" cy="0"/>
          <a:chOff x="0" y="0"/>
          <a:chExt cx="0" cy="0"/>
        </a:xfrm>
      </p:grpSpPr>
      <p:sp>
        <p:nvSpPr>
          <p:cNvPr id="383" name="Google Shape;383;p3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384" name="Google Shape;384;p3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Remember, there are practical alternatives to using credit:</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-Have a working budget or financial plan, keep it up-to-date and live within your means.  Your PFM can assist you with developing a budget.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-Control your spending and don’t spend money before you have it.  If it is not on your budget, do not purchase it.  Do not make impulse purchases just because something is on sale.  Budget for anticipated purchases such as car or home repairs.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-Have realistic expectations of what you can afford.  Don’t try to keep up with your neighbors.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-Have and keep an emergency fund.</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-Be thrifty with your food budget.  Clip coupons and plan your menus.  Don’t purchase prepared foods.  Cook at home and limit eating out.  Pack your lunch.</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-Prioritize your spending on what you can afford and what you need.  Not what you want.  Don’t worry about what others have.  Plan for purchases and spend wisely.</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-When making major purchases it is especially important to look at what you can afford and not to go over budget as you may have to live with your payment plan for a long time.  If you’re purchasing a car, remember to do your homework and buy an affordable car.  The same principle applies to purchasing your home.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-Calculate your current debt-to-income ratio and keep monthly payments at 15 percent or less of your net income.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-Evaluate and plan all credit purchases; make sure they fit into your budget if you must make the purchase.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-Shop around for credit; it is just like any other product you would buy.  Look for the best deal.</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-Check your credit report regularly but at least annually and keep it spotless.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-Use all of your available resources to help you plan and to help you get out of debt.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-Keep a spending journal of what you buy each day.  This may seem tedious, but it will track each expenditure and encourage conscious spending.</a:t>
            </a:r>
            <a:endParaRPr/>
          </a:p>
          <a:p>
            <a:pPr indent="0" lvl="0" marL="0" marR="0" rtl="0" algn="l">
              <a:lnSpc>
                <a:spcPct val="90000"/>
              </a:lnSpc>
              <a:spcBef>
                <a:spcPts val="360"/>
              </a:spcBef>
              <a:spcAft>
                <a:spcPts val="0"/>
              </a:spcAft>
              <a:buNone/>
            </a:pPr>
            <a:r>
              <a:t/>
            </a:r>
            <a:endParaRPr b="0" i="0" sz="1200" u="none" cap="none" strike="noStrike">
              <a:solidFill>
                <a:schemeClr val="dk1"/>
              </a:solidFill>
              <a:latin typeface="Calibri"/>
              <a:ea typeface="Calibri"/>
              <a:cs typeface="Calibri"/>
              <a:sym typeface="Calibri"/>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Remember, financial success is more about behavior than it is about money.  If you’re in financial distress, figure out why and change your behavior so you can build wealth, not debt.</a:t>
            </a:r>
            <a:endParaRPr/>
          </a:p>
        </p:txBody>
      </p:sp>
      <p:sp>
        <p:nvSpPr>
          <p:cNvPr id="385" name="Google Shape;385;p3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7" name="Shape 57"/>
        <p:cNvGrpSpPr/>
        <p:nvPr/>
      </p:nvGrpSpPr>
      <p:grpSpPr>
        <a:xfrm>
          <a:off x="0" y="0"/>
          <a:ext cx="0" cy="0"/>
          <a:chOff x="0" y="0"/>
          <a:chExt cx="0" cy="0"/>
        </a:xfrm>
      </p:grpSpPr>
      <p:sp>
        <p:nvSpPr>
          <p:cNvPr id="58" name="Google Shape;58;p4:notes"/>
          <p:cNvSpPr txBox="1"/>
          <p:nvPr>
            <p:ph idx="1" type="body"/>
          </p:nvPr>
        </p:nvSpPr>
        <p:spPr>
          <a:xfrm>
            <a:off x="685800" y="4343400"/>
            <a:ext cx="5486400" cy="4114800"/>
          </a:xfrm>
          <a:prstGeom prst="rect">
            <a:avLst/>
          </a:prstGeom>
        </p:spPr>
        <p:txBody>
          <a:bodyPr anchorCtr="0" anchor="t" bIns="45700" lIns="91425" spcFirstLastPara="1" rIns="91425" wrap="square" tIns="45700">
            <a:noAutofit/>
          </a:bodyPr>
          <a:lstStyle/>
          <a:p>
            <a:pPr indent="0" lvl="0" marL="0" rtl="0" algn="l">
              <a:spcBef>
                <a:spcPts val="360"/>
              </a:spcBef>
              <a:spcAft>
                <a:spcPts val="0"/>
              </a:spcAft>
              <a:buNone/>
            </a:pPr>
            <a:r>
              <a:t/>
            </a:r>
            <a:endParaRPr/>
          </a:p>
        </p:txBody>
      </p:sp>
      <p:sp>
        <p:nvSpPr>
          <p:cNvPr id="59" name="Google Shape;59;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5" name="Shape 65"/>
        <p:cNvGrpSpPr/>
        <p:nvPr/>
      </p:nvGrpSpPr>
      <p:grpSpPr>
        <a:xfrm>
          <a:off x="0" y="0"/>
          <a:ext cx="0" cy="0"/>
          <a:chOff x="0" y="0"/>
          <a:chExt cx="0" cy="0"/>
        </a:xfrm>
      </p:grpSpPr>
      <p:sp>
        <p:nvSpPr>
          <p:cNvPr id="66" name="Google Shape;66;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67" name="Google Shape;67;p5: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When financial institutions make decisions to extend credit to a consumer, they look for both the ability and the willingness to repay debts.  The factors they use to evaluate a borrower can be summarized by the three C’s of credit: character, capacity, and collateral.</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rPr b="0" i="0" lang="en-US" sz="1200" u="sng" cap="none" strike="noStrike">
                <a:solidFill>
                  <a:schemeClr val="dk1"/>
                </a:solidFill>
                <a:latin typeface="Calibri"/>
                <a:ea typeface="Calibri"/>
                <a:cs typeface="Calibri"/>
                <a:sym typeface="Calibri"/>
              </a:rPr>
              <a:t>Character</a:t>
            </a:r>
            <a:r>
              <a:rPr b="0" i="0" lang="en-US" sz="1200" u="none" cap="none" strike="noStrike">
                <a:solidFill>
                  <a:schemeClr val="dk1"/>
                </a:solidFill>
                <a:latin typeface="Calibri"/>
                <a:ea typeface="Calibri"/>
                <a:cs typeface="Calibri"/>
                <a:sym typeface="Calibri"/>
              </a:rPr>
              <a:t>: WILL you repay the debt?  Creditors look at your credit history: how much you owe, how often you borrow, whether you pay bills on time, and whether you live within your means.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rPr b="0" i="0" lang="en-US" sz="1200" u="sng" cap="none" strike="noStrike">
                <a:solidFill>
                  <a:schemeClr val="dk1"/>
                </a:solidFill>
                <a:latin typeface="Calibri"/>
                <a:ea typeface="Calibri"/>
                <a:cs typeface="Calibri"/>
                <a:sym typeface="Calibri"/>
              </a:rPr>
              <a:t>Capacity</a:t>
            </a:r>
            <a:r>
              <a:rPr b="0" i="0" lang="en-US" sz="1200" u="none" cap="none" strike="noStrike">
                <a:solidFill>
                  <a:schemeClr val="dk1"/>
                </a:solidFill>
                <a:latin typeface="Calibri"/>
                <a:ea typeface="Calibri"/>
                <a:cs typeface="Calibri"/>
                <a:sym typeface="Calibri"/>
              </a:rPr>
              <a:t>: CAN you repay the debt?  Creditors ask for employment information: your occupation, how long you have worked, and how much you earn.  They also want to know about your expenses: how many dependents you have, whether you pay alimony or child support, and the amount of your other obligations.</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rPr b="0" i="0" lang="en-US" sz="1200" u="sng" cap="none" strike="noStrike">
                <a:solidFill>
                  <a:schemeClr val="dk1"/>
                </a:solidFill>
                <a:latin typeface="Calibri"/>
                <a:ea typeface="Calibri"/>
                <a:cs typeface="Calibri"/>
                <a:sym typeface="Calibri"/>
              </a:rPr>
              <a:t>Collateral</a:t>
            </a:r>
            <a:r>
              <a:rPr b="0" i="0" lang="en-US" sz="1200" u="none" cap="none" strike="noStrike">
                <a:solidFill>
                  <a:schemeClr val="dk1"/>
                </a:solidFill>
                <a:latin typeface="Calibri"/>
                <a:ea typeface="Calibri"/>
                <a:cs typeface="Calibri"/>
                <a:sym typeface="Calibri"/>
              </a:rPr>
              <a:t>: WHAT IF you don’t repay the debt?  Creditors want to know what you have that can be used to back up or secure your loan, any other resources you have for repaying debt besides income, such as saving, investments or property.</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68" name="Google Shape;68;p5: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1" name="Shape 81"/>
        <p:cNvGrpSpPr/>
        <p:nvPr/>
      </p:nvGrpSpPr>
      <p:grpSpPr>
        <a:xfrm>
          <a:off x="0" y="0"/>
          <a:ext cx="0" cy="0"/>
          <a:chOff x="0" y="0"/>
          <a:chExt cx="0" cy="0"/>
        </a:xfrm>
      </p:grpSpPr>
      <p:sp>
        <p:nvSpPr>
          <p:cNvPr id="82" name="Google Shape;82;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83" name="Google Shape;83;p6: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It does not take large purchases or large amount of charges to establish credit.  Credit can be established just by a small purchase on a card once or a few times a month and then paying it off at the end of the month.  Good credit can be achieved by:</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-Maintaining a checking and savings account at a financial institution</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-Paying bills on time</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-Using a savings-secured loan</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-Using a co-signed loan</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-Getting a charge card from a retailer</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-Using a gas card</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84" name="Google Shape;84;p6: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Google Shape;91;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92" name="Google Shape;92;p7: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credit report is a detailed account of the credit, employment, and residence history of an individual.  The report is used by a prospective lender to help determine the person’s creditworthiness.  Credit reports also list any judgments, tax liens, bankruptcies or similar matters of public record entered against the individual.</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rPr b="0" i="0" lang="en-US" sz="1200" u="none" cap="none" strike="noStrike">
                <a:solidFill>
                  <a:schemeClr val="dk1"/>
                </a:solidFill>
                <a:latin typeface="Calibri"/>
                <a:ea typeface="Calibri"/>
                <a:cs typeface="Calibri"/>
                <a:sym typeface="Calibri"/>
              </a:rPr>
              <a:t>Under current law, every American with a credit history can receive one free credit report each year from each of the big three credit reporting agencies.  They are available online at </a:t>
            </a:r>
            <a:r>
              <a:rPr b="0" i="0" lang="en-US" sz="1200" u="sng" cap="none" strike="noStrike">
                <a:solidFill>
                  <a:schemeClr val="hlink"/>
                </a:solidFill>
                <a:latin typeface="Calibri"/>
                <a:ea typeface="Calibri"/>
                <a:cs typeface="Calibri"/>
                <a:sym typeface="Calibri"/>
                <a:hlinkClick r:id="rId2"/>
              </a:rPr>
              <a:t>http://www.annualcreditreport.com</a:t>
            </a:r>
            <a:r>
              <a:rPr b="0" i="0" lang="en-US" sz="1200" u="none" cap="none" strike="noStrike">
                <a:solidFill>
                  <a:schemeClr val="dk1"/>
                </a:solidFill>
                <a:latin typeface="Calibri"/>
                <a:ea typeface="Calibri"/>
                <a:cs typeface="Calibri"/>
                <a:sym typeface="Calibri"/>
              </a:rPr>
              <a:t>. </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93" name="Google Shape;93;p7: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2" name="Shape 102"/>
        <p:cNvGrpSpPr/>
        <p:nvPr/>
      </p:nvGrpSpPr>
      <p:grpSpPr>
        <a:xfrm>
          <a:off x="0" y="0"/>
          <a:ext cx="0" cy="0"/>
          <a:chOff x="0" y="0"/>
          <a:chExt cx="0" cy="0"/>
        </a:xfrm>
      </p:grpSpPr>
      <p:sp>
        <p:nvSpPr>
          <p:cNvPr id="103" name="Google Shape;103;p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04" name="Google Shape;104;p8: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90000"/>
              </a:lnSpc>
              <a:spcBef>
                <a:spcPts val="0"/>
              </a:spcBef>
              <a:spcAft>
                <a:spcPts val="0"/>
              </a:spcAft>
              <a:buNone/>
            </a:pPr>
            <a:r>
              <a:rPr b="0" i="0" lang="en-US" sz="1200" u="none" cap="none" strike="noStrike">
                <a:solidFill>
                  <a:schemeClr val="dk1"/>
                </a:solidFill>
                <a:latin typeface="Calibri"/>
                <a:ea typeface="Calibri"/>
                <a:cs typeface="Calibri"/>
                <a:sym typeface="Calibri"/>
              </a:rPr>
              <a:t>-</a:t>
            </a:r>
            <a:r>
              <a:rPr b="0" i="0" lang="en-US" sz="1200" u="sng" cap="none" strike="noStrike">
                <a:solidFill>
                  <a:schemeClr val="dk1"/>
                </a:solidFill>
                <a:latin typeface="Calibri"/>
                <a:ea typeface="Calibri"/>
                <a:cs typeface="Calibri"/>
                <a:sym typeface="Calibri"/>
              </a:rPr>
              <a:t>Identification and employment information</a:t>
            </a:r>
            <a:r>
              <a:rPr b="0" i="0" lang="en-US" sz="1200" u="none" cap="none" strike="noStrike">
                <a:solidFill>
                  <a:schemeClr val="dk1"/>
                </a:solidFill>
                <a:latin typeface="Calibri"/>
                <a:ea typeface="Calibri"/>
                <a:cs typeface="Calibri"/>
                <a:sym typeface="Calibri"/>
              </a:rPr>
              <a:t>:  Your name, birth date, SSN, current and previous addresses, employer and spouse’s name.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a:t>
            </a:r>
            <a:r>
              <a:rPr b="0" i="0" lang="en-US" sz="1200" u="sng" cap="none" strike="noStrike">
                <a:solidFill>
                  <a:schemeClr val="dk1"/>
                </a:solidFill>
                <a:latin typeface="Calibri"/>
                <a:ea typeface="Calibri"/>
                <a:cs typeface="Calibri"/>
                <a:sym typeface="Calibri"/>
              </a:rPr>
              <a:t>Credit History</a:t>
            </a:r>
            <a:r>
              <a:rPr b="0" i="0" lang="en-US" sz="1200" u="none" cap="none" strike="noStrike">
                <a:solidFill>
                  <a:schemeClr val="dk1"/>
                </a:solidFill>
                <a:latin typeface="Calibri"/>
                <a:ea typeface="Calibri"/>
                <a:cs typeface="Calibri"/>
                <a:sym typeface="Calibri"/>
              </a:rPr>
              <a:t>: How long you have had credit, past borrowing and repaying habits, if you use more than 25-30% of available funds on your credit card, if you go over your credit limit, how often you open new accounts and any recent requests for new credit.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a:t>
            </a:r>
            <a:r>
              <a:rPr b="0" i="0" lang="en-US" sz="1200" u="sng" cap="none" strike="noStrike">
                <a:solidFill>
                  <a:schemeClr val="dk1"/>
                </a:solidFill>
                <a:latin typeface="Calibri"/>
                <a:ea typeface="Calibri"/>
                <a:cs typeface="Calibri"/>
                <a:sym typeface="Calibri"/>
              </a:rPr>
              <a:t>Payment history</a:t>
            </a:r>
            <a:r>
              <a:rPr b="0" i="0" lang="en-US" sz="1200" u="none" cap="none" strike="noStrike">
                <a:solidFill>
                  <a:schemeClr val="dk1"/>
                </a:solidFill>
                <a:latin typeface="Calibri"/>
                <a:ea typeface="Calibri"/>
                <a:cs typeface="Calibri"/>
                <a:sym typeface="Calibri"/>
              </a:rPr>
              <a:t>: Shows how much credit has been extended and whether you have paid on time.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a:t>
            </a:r>
            <a:r>
              <a:rPr b="0" i="0" lang="en-US" sz="1200" u="sng" cap="none" strike="noStrike">
                <a:solidFill>
                  <a:schemeClr val="dk1"/>
                </a:solidFill>
                <a:latin typeface="Calibri"/>
                <a:ea typeface="Calibri"/>
                <a:cs typeface="Calibri"/>
                <a:sym typeface="Calibri"/>
              </a:rPr>
              <a:t>Inquiries</a:t>
            </a:r>
            <a:r>
              <a:rPr b="0" i="0" lang="en-US" sz="1200" u="none" cap="none" strike="noStrike">
                <a:solidFill>
                  <a:schemeClr val="dk1"/>
                </a:solidFill>
                <a:latin typeface="Calibri"/>
                <a:ea typeface="Calibri"/>
                <a:cs typeface="Calibri"/>
                <a:sym typeface="Calibri"/>
              </a:rPr>
              <a:t>: List all creditors who have asked for your credit history within the past year, as well as record of people or businesses requesting your credit history for employment purposes for the past two years. Soft and Hard Inquiries</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a:t>
            </a:r>
            <a:r>
              <a:rPr b="0" i="0" lang="en-US" sz="1200" u="sng" cap="none" strike="noStrike">
                <a:solidFill>
                  <a:schemeClr val="dk1"/>
                </a:solidFill>
                <a:latin typeface="Calibri"/>
                <a:ea typeface="Calibri"/>
                <a:cs typeface="Calibri"/>
                <a:sym typeface="Calibri"/>
              </a:rPr>
              <a:t>Soft Inquiries</a:t>
            </a:r>
            <a:r>
              <a:rPr b="0" i="0" lang="en-US" sz="1200" u="none" cap="none" strike="noStrike">
                <a:solidFill>
                  <a:schemeClr val="dk1"/>
                </a:solidFill>
                <a:latin typeface="Calibri"/>
                <a:ea typeface="Calibri"/>
                <a:cs typeface="Calibri"/>
                <a:sym typeface="Calibri"/>
              </a:rPr>
              <a:t>: When you or a business you already have an account with checks your credit report. Employers can also make a soft inquiry.  Generally has no impact on your credit score.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a:t>
            </a:r>
            <a:r>
              <a:rPr b="0" i="0" lang="en-US" sz="1200" u="sng" cap="none" strike="noStrike">
                <a:solidFill>
                  <a:schemeClr val="dk1"/>
                </a:solidFill>
                <a:latin typeface="Calibri"/>
                <a:ea typeface="Calibri"/>
                <a:cs typeface="Calibri"/>
                <a:sym typeface="Calibri"/>
              </a:rPr>
              <a:t>Hard Inquiries</a:t>
            </a:r>
            <a:r>
              <a:rPr b="0" i="0" lang="en-US" sz="1200" u="none" cap="none" strike="noStrike">
                <a:solidFill>
                  <a:schemeClr val="dk1"/>
                </a:solidFill>
                <a:latin typeface="Calibri"/>
                <a:ea typeface="Calibri"/>
                <a:cs typeface="Calibri"/>
                <a:sym typeface="Calibri"/>
              </a:rPr>
              <a:t>: Hard inquiries appear on your credit report whenever you make an application for a credit card, loan or any other credit based service.  Hard inquiries will typically impact your credit score and will account for 10% of your credit score.</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a:t>
            </a:r>
            <a:r>
              <a:rPr b="0" i="0" lang="en-US" sz="1200" u="sng" cap="none" strike="noStrike">
                <a:solidFill>
                  <a:schemeClr val="dk1"/>
                </a:solidFill>
                <a:latin typeface="Calibri"/>
                <a:ea typeface="Calibri"/>
                <a:cs typeface="Calibri"/>
                <a:sym typeface="Calibri"/>
              </a:rPr>
              <a:t>Public record information</a:t>
            </a:r>
            <a:r>
              <a:rPr b="0" i="0" lang="en-US" sz="1200" u="none" cap="none" strike="noStrike">
                <a:solidFill>
                  <a:schemeClr val="dk1"/>
                </a:solidFill>
                <a:latin typeface="Calibri"/>
                <a:ea typeface="Calibri"/>
                <a:cs typeface="Calibri"/>
                <a:sym typeface="Calibri"/>
              </a:rPr>
              <a:t>: Events that are a matter of public record, such as bankruptcies, foreclosures or tax liens, may appear in your report.</a:t>
            </a:r>
            <a:endParaRPr/>
          </a:p>
          <a:p>
            <a:pPr indent="0" lvl="0" marL="0" marR="0" rtl="0" algn="l">
              <a:lnSpc>
                <a:spcPct val="90000"/>
              </a:lnSpc>
              <a:spcBef>
                <a:spcPts val="360"/>
              </a:spcBef>
              <a:spcAft>
                <a:spcPts val="0"/>
              </a:spcAft>
              <a:buNone/>
            </a:pPr>
            <a:r>
              <a:rPr b="0" i="0" lang="en-US" sz="1200" u="none" cap="none" strike="noStrike">
                <a:solidFill>
                  <a:schemeClr val="dk1"/>
                </a:solidFill>
                <a:latin typeface="Calibri"/>
                <a:ea typeface="Calibri"/>
                <a:cs typeface="Calibri"/>
                <a:sym typeface="Calibri"/>
              </a:rPr>
              <a:t>-</a:t>
            </a:r>
            <a:r>
              <a:rPr b="0" i="0" lang="en-US" sz="1200" u="sng" cap="none" strike="noStrike">
                <a:solidFill>
                  <a:schemeClr val="dk1"/>
                </a:solidFill>
                <a:latin typeface="Calibri"/>
                <a:ea typeface="Calibri"/>
                <a:cs typeface="Calibri"/>
                <a:sym typeface="Calibri"/>
              </a:rPr>
              <a:t>Accurate negative information</a:t>
            </a:r>
            <a:r>
              <a:rPr b="0" i="0" lang="en-US" sz="1200" u="none" cap="none" strike="noStrike">
                <a:solidFill>
                  <a:schemeClr val="dk1"/>
                </a:solidFill>
                <a:latin typeface="Calibri"/>
                <a:ea typeface="Calibri"/>
                <a:cs typeface="Calibri"/>
                <a:sym typeface="Calibri"/>
              </a:rPr>
              <a:t>: An agency can report most accurate negative information for seven years and bankruptcy information for 10 years</a:t>
            </a:r>
            <a:endParaRPr b="0" i="0" sz="1200" u="none" cap="none" strike="noStrike">
              <a:solidFill>
                <a:schemeClr val="dk1"/>
              </a:solidFill>
              <a:latin typeface="Calibri"/>
              <a:ea typeface="Calibri"/>
              <a:cs typeface="Calibri"/>
              <a:sym typeface="Calibri"/>
            </a:endParaRPr>
          </a:p>
        </p:txBody>
      </p:sp>
      <p:sp>
        <p:nvSpPr>
          <p:cNvPr id="105" name="Google Shape;105;p8: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00"/>
            <a:headEnd len="sm" w="sm" type="none"/>
            <a:tailEnd len="sm" w="sm" type="none"/>
          </a:ln>
        </p:spPr>
      </p:sp>
      <p:sp>
        <p:nvSpPr>
          <p:cNvPr id="113" name="Google Shape;113;p9: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Calibri"/>
                <a:ea typeface="Calibri"/>
                <a:cs typeface="Calibri"/>
                <a:sym typeface="Calibri"/>
              </a:rPr>
              <a:t>A credit report does not include information about your checking or savings accounts, bankruptcies that are more than 10 years old, charged-off debts or debts placed for collection that are more than seven years old, medical history or criminal records.  Protected demographic information, such as gender, ethnicity, religion or political affiliation- is illegal to include on your credit report.  Additionally, your credit score is generated by information on your credit report but is not part of the file itself.  Credit reports will only show bills if they are negative and/or past due but typically, payments on bills and living expenses such as insurance or rent will not show on your credit report unless you have been turned in to a collection agency.</a:t>
            </a:r>
            <a:endParaRPr/>
          </a:p>
          <a:p>
            <a:pPr indent="0" lvl="0" marL="0" marR="0" rtl="0" algn="l">
              <a:spcBef>
                <a:spcPts val="36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114" name="Google Shape;114;p9:notes"/>
          <p:cNvSpPr txBox="1"/>
          <p:nvPr>
            <p:ph idx="12" type="sldNum"/>
          </p:nvPr>
        </p:nvSpPr>
        <p:spPr>
          <a:xfrm>
            <a:off x="3884613"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6" name="Shape 16"/>
        <p:cNvGrpSpPr/>
        <p:nvPr/>
      </p:nvGrpSpPr>
      <p:grpSpPr>
        <a:xfrm>
          <a:off x="0" y="0"/>
          <a:ext cx="0" cy="0"/>
          <a:chOff x="0" y="0"/>
          <a:chExt cx="0" cy="0"/>
        </a:xfrm>
      </p:grpSpPr>
      <p:sp>
        <p:nvSpPr>
          <p:cNvPr id="17" name="Google Shape;17;p2"/>
          <p:cNvSpPr txBox="1"/>
          <p:nvPr>
            <p:ph type="title"/>
          </p:nvPr>
        </p:nvSpPr>
        <p:spPr>
          <a:xfrm>
            <a:off x="455876" y="130256"/>
            <a:ext cx="8688123" cy="1417638"/>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18" name="Google Shape;18;p2"/>
          <p:cNvSpPr txBox="1"/>
          <p:nvPr>
            <p:ph idx="1" type="body"/>
          </p:nvPr>
        </p:nvSpPr>
        <p:spPr>
          <a:xfrm>
            <a:off x="457179" y="1717482"/>
            <a:ext cx="8375182" cy="4400214"/>
          </a:xfrm>
          <a:prstGeom prst="rect">
            <a:avLst/>
          </a:prstGeom>
          <a:noFill/>
          <a:ln>
            <a:noFill/>
          </a:ln>
        </p:spPr>
        <p:txBody>
          <a:bodyPr anchorCtr="0" anchor="t" bIns="0" lIns="0" spcFirstLastPara="1" rIns="0" wrap="square" tIns="0"/>
          <a:lstStyle>
            <a:lvl1pPr indent="-381000" lvl="0" marL="457200" marR="0" rtl="0" algn="l">
              <a:lnSpc>
                <a:spcPct val="118750"/>
              </a:lnSpc>
              <a:spcBef>
                <a:spcPts val="0"/>
              </a:spcBef>
              <a:spcAft>
                <a:spcPts val="0"/>
              </a:spcAft>
              <a:buClr>
                <a:srgbClr val="800000"/>
              </a:buClr>
              <a:buSzPts val="2400"/>
              <a:buFont typeface="Noto Sans Symbols"/>
              <a:buChar char="◆"/>
              <a:defRPr b="0" i="0" sz="3200" u="none" cap="none" strike="noStrike">
                <a:solidFill>
                  <a:schemeClr val="dk1"/>
                </a:solidFill>
                <a:latin typeface="Source Sans Pro"/>
                <a:ea typeface="Source Sans Pro"/>
                <a:cs typeface="Source Sans Pro"/>
                <a:sym typeface="Source Sans Pro"/>
              </a:defRPr>
            </a:lvl1pPr>
            <a:lvl2pPr indent="-381000" lvl="1" marL="914400" marR="0" rtl="0" algn="l">
              <a:lnSpc>
                <a:spcPct val="118750"/>
              </a:lnSpc>
              <a:spcBef>
                <a:spcPts val="640"/>
              </a:spcBef>
              <a:spcAft>
                <a:spcPts val="0"/>
              </a:spcAft>
              <a:buClr>
                <a:srgbClr val="800000"/>
              </a:buClr>
              <a:buSzPts val="2400"/>
              <a:buFont typeface="Arial"/>
              <a:buChar char="–"/>
              <a:defRPr b="0" i="0" sz="3200" u="none" cap="none" strike="noStrike">
                <a:solidFill>
                  <a:schemeClr val="dk1"/>
                </a:solidFill>
                <a:latin typeface="Source Sans Pro"/>
                <a:ea typeface="Source Sans Pro"/>
                <a:cs typeface="Source Sans Pro"/>
                <a:sym typeface="Source Sans Pro"/>
              </a:defRPr>
            </a:lvl2pPr>
            <a:lvl3pPr indent="-381000" lvl="2" marL="1371600" marR="0" rtl="0" algn="l">
              <a:lnSpc>
                <a:spcPct val="118750"/>
              </a:lnSpc>
              <a:spcBef>
                <a:spcPts val="640"/>
              </a:spcBef>
              <a:spcAft>
                <a:spcPts val="0"/>
              </a:spcAft>
              <a:buClr>
                <a:srgbClr val="800000"/>
              </a:buClr>
              <a:buSzPts val="2400"/>
              <a:buFont typeface="Arial"/>
              <a:buChar char="•"/>
              <a:defRPr b="0" i="0" sz="3200" u="none" cap="none" strike="noStrike">
                <a:solidFill>
                  <a:schemeClr val="dk1"/>
                </a:solidFill>
                <a:latin typeface="Source Sans Pro"/>
                <a:ea typeface="Source Sans Pro"/>
                <a:cs typeface="Source Sans Pro"/>
                <a:sym typeface="Source Sans Pro"/>
              </a:defRPr>
            </a:lvl3pPr>
            <a:lvl4pPr indent="-381000" lvl="3" marL="1828800" marR="0" rtl="0" algn="l">
              <a:lnSpc>
                <a:spcPct val="118750"/>
              </a:lnSpc>
              <a:spcBef>
                <a:spcPts val="640"/>
              </a:spcBef>
              <a:spcAft>
                <a:spcPts val="0"/>
              </a:spcAft>
              <a:buClr>
                <a:srgbClr val="800000"/>
              </a:buClr>
              <a:buSzPts val="2400"/>
              <a:buFont typeface="Arial"/>
              <a:buChar char="–"/>
              <a:defRPr b="0" i="0" sz="3200" u="none" cap="none" strike="noStrike">
                <a:solidFill>
                  <a:schemeClr val="dk1"/>
                </a:solidFill>
                <a:latin typeface="Source Sans Pro"/>
                <a:ea typeface="Source Sans Pro"/>
                <a:cs typeface="Source Sans Pro"/>
                <a:sym typeface="Source Sans Pro"/>
              </a:defRPr>
            </a:lvl4pPr>
            <a:lvl5pPr indent="-381000" lvl="4" marL="2286000" marR="0" rtl="0" algn="l">
              <a:lnSpc>
                <a:spcPct val="118750"/>
              </a:lnSpc>
              <a:spcBef>
                <a:spcPts val="640"/>
              </a:spcBef>
              <a:spcAft>
                <a:spcPts val="0"/>
              </a:spcAft>
              <a:buClr>
                <a:srgbClr val="800000"/>
              </a:buClr>
              <a:buSzPts val="2400"/>
              <a:buFont typeface="Arial"/>
              <a:buChar char="»"/>
              <a:defRPr b="0" i="0" sz="3200" u="none" cap="none" strike="noStrike">
                <a:solidFill>
                  <a:schemeClr val="dk1"/>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19" name="Google Shape;19;p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0" name="Shape 20"/>
        <p:cNvGrpSpPr/>
        <p:nvPr/>
      </p:nvGrpSpPr>
      <p:grpSpPr>
        <a:xfrm>
          <a:off x="0" y="0"/>
          <a:ext cx="0" cy="0"/>
          <a:chOff x="0" y="0"/>
          <a:chExt cx="0" cy="0"/>
        </a:xfrm>
      </p:grpSpPr>
      <p:sp>
        <p:nvSpPr>
          <p:cNvPr id="21" name="Google Shape;21;p3"/>
          <p:cNvSpPr txBox="1"/>
          <p:nvPr>
            <p:ph type="title"/>
          </p:nvPr>
        </p:nvSpPr>
        <p:spPr>
          <a:xfrm>
            <a:off x="358775" y="152400"/>
            <a:ext cx="8686800" cy="1265238"/>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rgbClr val="000000"/>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22" name="Google Shape;22;p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wo Content">
  <p:cSld name="Two Content">
    <p:spTree>
      <p:nvGrpSpPr>
        <p:cNvPr id="23" name="Shape 23"/>
        <p:cNvGrpSpPr/>
        <p:nvPr/>
      </p:nvGrpSpPr>
      <p:grpSpPr>
        <a:xfrm>
          <a:off x="0" y="0"/>
          <a:ext cx="0" cy="0"/>
          <a:chOff x="0" y="0"/>
          <a:chExt cx="0" cy="0"/>
        </a:xfrm>
      </p:grpSpPr>
      <p:sp>
        <p:nvSpPr>
          <p:cNvPr id="24" name="Google Shape;24;p4"/>
          <p:cNvSpPr txBox="1"/>
          <p:nvPr>
            <p:ph type="title"/>
          </p:nvPr>
        </p:nvSpPr>
        <p:spPr>
          <a:xfrm>
            <a:off x="358775" y="152400"/>
            <a:ext cx="8686800" cy="1265238"/>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25" name="Google Shape;25;p4"/>
          <p:cNvSpPr txBox="1"/>
          <p:nvPr>
            <p:ph idx="1" type="body"/>
          </p:nvPr>
        </p:nvSpPr>
        <p:spPr>
          <a:xfrm>
            <a:off x="335085" y="1774796"/>
            <a:ext cx="4038600" cy="4351367"/>
          </a:xfrm>
          <a:prstGeom prst="rect">
            <a:avLst/>
          </a:prstGeom>
          <a:noFill/>
          <a:ln>
            <a:noFill/>
          </a:ln>
        </p:spPr>
        <p:txBody>
          <a:bodyPr anchorCtr="0" anchor="t" bIns="0" lIns="0" spcFirstLastPara="1" rIns="0" wrap="square" tIns="0"/>
          <a:lstStyle>
            <a:lvl1pPr indent="-361950" lvl="0" marL="457200" marR="0" rtl="0" algn="l">
              <a:lnSpc>
                <a:spcPct val="114285"/>
              </a:lnSpc>
              <a:spcBef>
                <a:spcPts val="0"/>
              </a:spcBef>
              <a:spcAft>
                <a:spcPts val="0"/>
              </a:spcAft>
              <a:buClr>
                <a:srgbClr val="800000"/>
              </a:buClr>
              <a:buSzPts val="2100"/>
              <a:buFont typeface="Noto Sans Symbols"/>
              <a:buChar char="◆"/>
              <a:defRPr b="0" i="0" sz="2800" u="none" cap="none" strike="noStrike">
                <a:solidFill>
                  <a:srgbClr val="000000"/>
                </a:solidFill>
                <a:latin typeface="Source Sans Pro"/>
                <a:ea typeface="Source Sans Pro"/>
                <a:cs typeface="Source Sans Pro"/>
                <a:sym typeface="Source Sans Pro"/>
              </a:defRPr>
            </a:lvl1pPr>
            <a:lvl2pPr indent="-342900" lvl="1" marL="914400" marR="0" rtl="0" algn="l">
              <a:lnSpc>
                <a:spcPct val="133333"/>
              </a:lnSpc>
              <a:spcBef>
                <a:spcPts val="480"/>
              </a:spcBef>
              <a:spcAft>
                <a:spcPts val="0"/>
              </a:spcAft>
              <a:buClr>
                <a:srgbClr val="800000"/>
              </a:buClr>
              <a:buSzPts val="1800"/>
              <a:buFont typeface="Arial"/>
              <a:buChar char="–"/>
              <a:defRPr b="0" i="0" sz="2400" u="none" cap="none" strike="noStrike">
                <a:solidFill>
                  <a:srgbClr val="000000"/>
                </a:solidFill>
                <a:latin typeface="Source Sans Pro"/>
                <a:ea typeface="Source Sans Pro"/>
                <a:cs typeface="Source Sans Pro"/>
                <a:sym typeface="Source Sans Pro"/>
              </a:defRPr>
            </a:lvl2pPr>
            <a:lvl3pPr indent="-323850" lvl="2" marL="1371600" marR="0" rtl="0" algn="l">
              <a:lnSpc>
                <a:spcPct val="160000"/>
              </a:lnSpc>
              <a:spcBef>
                <a:spcPts val="400"/>
              </a:spcBef>
              <a:spcAft>
                <a:spcPts val="0"/>
              </a:spcAft>
              <a:buClr>
                <a:srgbClr val="800000"/>
              </a:buClr>
              <a:buSzPts val="1500"/>
              <a:buFont typeface="Arial"/>
              <a:buChar char="•"/>
              <a:defRPr b="0" i="0" sz="2000" u="none" cap="none" strike="noStrike">
                <a:solidFill>
                  <a:srgbClr val="000000"/>
                </a:solidFill>
                <a:latin typeface="Source Sans Pro"/>
                <a:ea typeface="Source Sans Pro"/>
                <a:cs typeface="Source Sans Pro"/>
                <a:sym typeface="Source Sans Pro"/>
              </a:defRPr>
            </a:lvl3pPr>
            <a:lvl4pPr indent="-314325" lvl="3" marL="1828800" marR="0" rtl="0" algn="l">
              <a:lnSpc>
                <a:spcPct val="177777"/>
              </a:lnSpc>
              <a:spcBef>
                <a:spcPts val="360"/>
              </a:spcBef>
              <a:spcAft>
                <a:spcPts val="0"/>
              </a:spcAft>
              <a:buClr>
                <a:srgbClr val="800000"/>
              </a:buClr>
              <a:buSzPts val="1350"/>
              <a:buFont typeface="Arial"/>
              <a:buChar char="–"/>
              <a:defRPr b="0" i="0" sz="1800" u="none" cap="none" strike="noStrike">
                <a:solidFill>
                  <a:srgbClr val="000000"/>
                </a:solidFill>
                <a:latin typeface="Source Sans Pro"/>
                <a:ea typeface="Source Sans Pro"/>
                <a:cs typeface="Source Sans Pro"/>
                <a:sym typeface="Source Sans Pro"/>
              </a:defRPr>
            </a:lvl4pPr>
            <a:lvl5pPr indent="-314325" lvl="4" marL="2286000" marR="0" rtl="0" algn="l">
              <a:lnSpc>
                <a:spcPct val="177777"/>
              </a:lnSpc>
              <a:spcBef>
                <a:spcPts val="360"/>
              </a:spcBef>
              <a:spcAft>
                <a:spcPts val="0"/>
              </a:spcAft>
              <a:buClr>
                <a:srgbClr val="800000"/>
              </a:buClr>
              <a:buSzPts val="1350"/>
              <a:buFont typeface="Arial"/>
              <a:buChar char="»"/>
              <a:defRPr b="0" i="0" sz="1800" u="none" cap="none" strike="noStrike">
                <a:solidFill>
                  <a:srgbClr val="000000"/>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26" name="Google Shape;26;p4"/>
          <p:cNvSpPr txBox="1"/>
          <p:nvPr>
            <p:ph idx="2" type="body"/>
          </p:nvPr>
        </p:nvSpPr>
        <p:spPr>
          <a:xfrm>
            <a:off x="4761333" y="1756229"/>
            <a:ext cx="4038600" cy="4351367"/>
          </a:xfrm>
          <a:prstGeom prst="rect">
            <a:avLst/>
          </a:prstGeom>
          <a:noFill/>
          <a:ln>
            <a:noFill/>
          </a:ln>
        </p:spPr>
        <p:txBody>
          <a:bodyPr anchorCtr="0" anchor="t" bIns="0" lIns="0" spcFirstLastPara="1" rIns="0" wrap="square" tIns="0"/>
          <a:lstStyle>
            <a:lvl1pPr indent="-361950" lvl="0" marL="457200" marR="0" rtl="0" algn="l">
              <a:lnSpc>
                <a:spcPct val="114285"/>
              </a:lnSpc>
              <a:spcBef>
                <a:spcPts val="0"/>
              </a:spcBef>
              <a:spcAft>
                <a:spcPts val="0"/>
              </a:spcAft>
              <a:buClr>
                <a:srgbClr val="800000"/>
              </a:buClr>
              <a:buSzPts val="2100"/>
              <a:buFont typeface="Noto Sans Symbols"/>
              <a:buChar char="◆"/>
              <a:defRPr b="0" i="0" sz="2800" u="none" cap="none" strike="noStrike">
                <a:solidFill>
                  <a:srgbClr val="000000"/>
                </a:solidFill>
                <a:latin typeface="Source Sans Pro"/>
                <a:ea typeface="Source Sans Pro"/>
                <a:cs typeface="Source Sans Pro"/>
                <a:sym typeface="Source Sans Pro"/>
              </a:defRPr>
            </a:lvl1pPr>
            <a:lvl2pPr indent="-342900" lvl="1" marL="914400" marR="0" rtl="0" algn="l">
              <a:lnSpc>
                <a:spcPct val="133333"/>
              </a:lnSpc>
              <a:spcBef>
                <a:spcPts val="480"/>
              </a:spcBef>
              <a:spcAft>
                <a:spcPts val="0"/>
              </a:spcAft>
              <a:buClr>
                <a:srgbClr val="262626"/>
              </a:buClr>
              <a:buSzPts val="1800"/>
              <a:buFont typeface="Arial"/>
              <a:buChar char="–"/>
              <a:defRPr b="0" i="0" sz="2400" u="none" cap="none" strike="noStrike">
                <a:solidFill>
                  <a:srgbClr val="000000"/>
                </a:solidFill>
                <a:latin typeface="Source Sans Pro"/>
                <a:ea typeface="Source Sans Pro"/>
                <a:cs typeface="Source Sans Pro"/>
                <a:sym typeface="Source Sans Pro"/>
              </a:defRPr>
            </a:lvl2pPr>
            <a:lvl3pPr indent="-323850" lvl="2" marL="1371600" marR="0" rtl="0" algn="l">
              <a:lnSpc>
                <a:spcPct val="160000"/>
              </a:lnSpc>
              <a:spcBef>
                <a:spcPts val="400"/>
              </a:spcBef>
              <a:spcAft>
                <a:spcPts val="0"/>
              </a:spcAft>
              <a:buClr>
                <a:srgbClr val="262626"/>
              </a:buClr>
              <a:buSzPts val="1500"/>
              <a:buFont typeface="Arial"/>
              <a:buChar char="•"/>
              <a:defRPr b="0" i="0" sz="2000" u="none" cap="none" strike="noStrike">
                <a:solidFill>
                  <a:srgbClr val="000000"/>
                </a:solidFill>
                <a:latin typeface="Source Sans Pro"/>
                <a:ea typeface="Source Sans Pro"/>
                <a:cs typeface="Source Sans Pro"/>
                <a:sym typeface="Source Sans Pro"/>
              </a:defRPr>
            </a:lvl3pPr>
            <a:lvl4pPr indent="-314325" lvl="3" marL="1828800" marR="0" rtl="0" algn="l">
              <a:lnSpc>
                <a:spcPct val="177777"/>
              </a:lnSpc>
              <a:spcBef>
                <a:spcPts val="360"/>
              </a:spcBef>
              <a:spcAft>
                <a:spcPts val="0"/>
              </a:spcAft>
              <a:buClr>
                <a:srgbClr val="262626"/>
              </a:buClr>
              <a:buSzPts val="1350"/>
              <a:buFont typeface="Arial"/>
              <a:buChar char="–"/>
              <a:defRPr b="0" i="0" sz="1800" u="none" cap="none" strike="noStrike">
                <a:solidFill>
                  <a:srgbClr val="000000"/>
                </a:solidFill>
                <a:latin typeface="Source Sans Pro"/>
                <a:ea typeface="Source Sans Pro"/>
                <a:cs typeface="Source Sans Pro"/>
                <a:sym typeface="Source Sans Pro"/>
              </a:defRPr>
            </a:lvl4pPr>
            <a:lvl5pPr indent="-314325" lvl="4" marL="2286000" marR="0" rtl="0" algn="l">
              <a:lnSpc>
                <a:spcPct val="177777"/>
              </a:lnSpc>
              <a:spcBef>
                <a:spcPts val="360"/>
              </a:spcBef>
              <a:spcAft>
                <a:spcPts val="0"/>
              </a:spcAft>
              <a:buClr>
                <a:srgbClr val="262626"/>
              </a:buClr>
              <a:buSzPts val="1350"/>
              <a:buFont typeface="Arial"/>
              <a:buChar char="»"/>
              <a:defRPr b="0" i="0" sz="1800" u="none" cap="none" strike="noStrike">
                <a:solidFill>
                  <a:srgbClr val="000000"/>
                </a:solidFill>
                <a:latin typeface="Source Sans Pro"/>
                <a:ea typeface="Source Sans Pro"/>
                <a:cs typeface="Source Sans Pro"/>
                <a:sym typeface="Source Sans Pro"/>
              </a:defRPr>
            </a:lvl5pPr>
            <a:lvl6pPr indent="-342900" lvl="5" marL="27432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6pPr>
            <a:lvl7pPr indent="-342900" lvl="6" marL="32004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7pPr>
            <a:lvl8pPr indent="-342900" lvl="7" marL="36576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8pPr>
            <a:lvl9pPr indent="-342900" lvl="8" marL="4114800" marR="0" rtl="0" algn="l">
              <a:spcBef>
                <a:spcPts val="360"/>
              </a:spcBef>
              <a:spcAft>
                <a:spcPts val="0"/>
              </a:spcAft>
              <a:buClr>
                <a:schemeClr val="dk1"/>
              </a:buClr>
              <a:buSzPts val="1800"/>
              <a:buFont typeface="Arial"/>
              <a:buChar char="•"/>
              <a:defRPr b="0" i="0" sz="1800" u="none" cap="none" strike="noStrike">
                <a:solidFill>
                  <a:schemeClr val="dk1"/>
                </a:solidFill>
                <a:latin typeface="Source Sans Pro"/>
                <a:ea typeface="Source Sans Pro"/>
                <a:cs typeface="Source Sans Pro"/>
                <a:sym typeface="Source Sans Pro"/>
              </a:defRPr>
            </a:lvl9pPr>
          </a:lstStyle>
          <a:p/>
        </p:txBody>
      </p:sp>
      <p:sp>
        <p:nvSpPr>
          <p:cNvPr id="27" name="Google Shape;27;p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b="0" i="0" sz="1200" u="none" cap="none" strike="noStrike">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28" name="Shape 28"/>
        <p:cNvGrpSpPr/>
        <p:nvPr/>
      </p:nvGrpSpPr>
      <p:grpSpPr>
        <a:xfrm>
          <a:off x="0" y="0"/>
          <a:ext cx="0" cy="0"/>
          <a:chOff x="0" y="0"/>
          <a:chExt cx="0" cy="0"/>
        </a:xfrm>
      </p:grpSpPr>
      <p:sp>
        <p:nvSpPr>
          <p:cNvPr id="29" name="Google Shape;29;p5"/>
          <p:cNvSpPr txBox="1"/>
          <p:nvPr>
            <p:ph type="ctrTitle"/>
          </p:nvPr>
        </p:nvSpPr>
        <p:spPr>
          <a:xfrm>
            <a:off x="457201" y="225425"/>
            <a:ext cx="7772400" cy="1470025"/>
          </a:xfrm>
          <a:prstGeom prst="rect">
            <a:avLst/>
          </a:prstGeom>
          <a:noFill/>
          <a:ln>
            <a:noFill/>
          </a:ln>
        </p:spPr>
        <p:txBody>
          <a:bodyPr anchorCtr="0" anchor="t" bIns="0" lIns="0" spcFirstLastPara="1" rIns="0" wrap="square" tIns="0"/>
          <a:lstStyle>
            <a:lvl1pPr lvl="0" marR="0" rtl="0" algn="l">
              <a:lnSpc>
                <a:spcPct val="100000"/>
              </a:lnSpc>
              <a:spcBef>
                <a:spcPts val="0"/>
              </a:spcBef>
              <a:spcAft>
                <a:spcPts val="0"/>
              </a:spcAft>
              <a:buSzPts val="1400"/>
              <a:buNone/>
              <a:defRPr b="0" i="0" sz="6000" u="none" cap="none" strike="noStrike">
                <a:solidFill>
                  <a:schemeClr val="dk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30" name="Google Shape;30;p5"/>
          <p:cNvSpPr txBox="1"/>
          <p:nvPr>
            <p:ph idx="1" type="subTitle"/>
          </p:nvPr>
        </p:nvSpPr>
        <p:spPr>
          <a:xfrm>
            <a:off x="457199" y="1964275"/>
            <a:ext cx="7382933" cy="668858"/>
          </a:xfrm>
          <a:prstGeom prst="rect">
            <a:avLst/>
          </a:prstGeom>
          <a:noFill/>
          <a:ln>
            <a:noFill/>
          </a:ln>
        </p:spPr>
        <p:txBody>
          <a:bodyPr anchorCtr="0" anchor="t" bIns="0" lIns="0" spcFirstLastPara="1" rIns="0" wrap="square" tIns="0"/>
          <a:lstStyle>
            <a:lvl1pPr lvl="0" marR="0" rtl="0" algn="l">
              <a:lnSpc>
                <a:spcPct val="102500"/>
              </a:lnSpc>
              <a:spcBef>
                <a:spcPts val="0"/>
              </a:spcBef>
              <a:spcAft>
                <a:spcPts val="0"/>
              </a:spcAft>
              <a:buClr>
                <a:srgbClr val="78AC35"/>
              </a:buClr>
              <a:buSzPts val="3000"/>
              <a:buFont typeface="Noto Sans Symbols"/>
              <a:buNone/>
              <a:defRPr b="0" i="0" sz="4000" u="none" cap="none" strike="noStrike">
                <a:solidFill>
                  <a:schemeClr val="dk1"/>
                </a:solidFill>
                <a:latin typeface="Source Sans Pro"/>
                <a:ea typeface="Source Sans Pro"/>
                <a:cs typeface="Source Sans Pro"/>
                <a:sym typeface="Source Sans Pro"/>
              </a:defRPr>
            </a:lvl1pPr>
            <a:lvl2pPr lvl="1"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2pPr>
            <a:lvl3pPr lvl="2"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3pPr>
            <a:lvl4pPr lvl="3"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4pPr>
            <a:lvl5pPr lvl="4" marR="0" rtl="0" algn="ctr">
              <a:spcBef>
                <a:spcPts val="640"/>
              </a:spcBef>
              <a:spcAft>
                <a:spcPts val="0"/>
              </a:spcAft>
              <a:buClr>
                <a:srgbClr val="888888"/>
              </a:buClr>
              <a:buSzPts val="3200"/>
              <a:buFont typeface="Arial"/>
              <a:buNone/>
              <a:defRPr b="0" i="0" sz="3200" u="none" cap="none" strike="noStrike">
                <a:solidFill>
                  <a:srgbClr val="888888"/>
                </a:solidFill>
                <a:latin typeface="Source Sans Pro"/>
                <a:ea typeface="Source Sans Pro"/>
                <a:cs typeface="Source Sans Pro"/>
                <a:sym typeface="Source Sans Pro"/>
              </a:defRPr>
            </a:lvl5pPr>
            <a:lvl6pPr lvl="5"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6pPr>
            <a:lvl7pPr lvl="6"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7pPr>
            <a:lvl8pPr lvl="7"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8pPr>
            <a:lvl9pPr lvl="8" marR="0" rtl="0" algn="ctr">
              <a:spcBef>
                <a:spcPts val="400"/>
              </a:spcBef>
              <a:spcAft>
                <a:spcPts val="0"/>
              </a:spcAft>
              <a:buClr>
                <a:srgbClr val="888888"/>
              </a:buClr>
              <a:buSzPts val="2000"/>
              <a:buFont typeface="Arial"/>
              <a:buNone/>
              <a:defRPr b="0" i="0" sz="2000" u="none" cap="none" strike="noStrike">
                <a:solidFill>
                  <a:srgbClr val="888888"/>
                </a:solidFill>
                <a:latin typeface="Source Sans Pro"/>
                <a:ea typeface="Source Sans Pro"/>
                <a:cs typeface="Source Sans Pro"/>
                <a:sym typeface="Source Sans Pro"/>
              </a:defRPr>
            </a:lvl9pPr>
          </a:lstStyle>
          <a:p/>
        </p:txBody>
      </p:sp>
      <p:sp>
        <p:nvSpPr>
          <p:cNvPr id="31" name="Google Shape;31;p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32" name="Shape 32"/>
        <p:cNvGrpSpPr/>
        <p:nvPr/>
      </p:nvGrpSpPr>
      <p:grpSpPr>
        <a:xfrm>
          <a:off x="0" y="0"/>
          <a:ext cx="0" cy="0"/>
          <a:chOff x="0" y="0"/>
          <a:chExt cx="0" cy="0"/>
        </a:xfrm>
      </p:grpSpPr>
      <p:sp>
        <p:nvSpPr>
          <p:cNvPr id="33" name="Google Shape;33;p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sz="1200">
                <a:solidFill>
                  <a:srgbClr val="595959"/>
                </a:solidFill>
                <a:latin typeface="Source Sans Pro"/>
                <a:ea typeface="Source Sans Pro"/>
                <a:cs typeface="Source Sans Pro"/>
                <a:sym typeface="Source Sans Pro"/>
              </a:defRPr>
            </a:lvl1pPr>
            <a:lvl2pPr indent="0" lvl="1" marL="0" marR="0" rtl="0" algn="r">
              <a:spcBef>
                <a:spcPts val="0"/>
              </a:spcBef>
              <a:spcAft>
                <a:spcPts val="0"/>
              </a:spcAft>
              <a:buNone/>
              <a:defRPr sz="1200">
                <a:solidFill>
                  <a:srgbClr val="595959"/>
                </a:solidFill>
                <a:latin typeface="Source Sans Pro"/>
                <a:ea typeface="Source Sans Pro"/>
                <a:cs typeface="Source Sans Pro"/>
                <a:sym typeface="Source Sans Pro"/>
              </a:defRPr>
            </a:lvl2pPr>
            <a:lvl3pPr indent="0" lvl="2" marL="0" marR="0" rtl="0" algn="r">
              <a:spcBef>
                <a:spcPts val="0"/>
              </a:spcBef>
              <a:spcAft>
                <a:spcPts val="0"/>
              </a:spcAft>
              <a:buNone/>
              <a:defRPr sz="1200">
                <a:solidFill>
                  <a:srgbClr val="595959"/>
                </a:solidFill>
                <a:latin typeface="Source Sans Pro"/>
                <a:ea typeface="Source Sans Pro"/>
                <a:cs typeface="Source Sans Pro"/>
                <a:sym typeface="Source Sans Pro"/>
              </a:defRPr>
            </a:lvl3pPr>
            <a:lvl4pPr indent="0" lvl="3" marL="0" marR="0" rtl="0" algn="r">
              <a:spcBef>
                <a:spcPts val="0"/>
              </a:spcBef>
              <a:spcAft>
                <a:spcPts val="0"/>
              </a:spcAft>
              <a:buNone/>
              <a:defRPr sz="1200">
                <a:solidFill>
                  <a:srgbClr val="595959"/>
                </a:solidFill>
                <a:latin typeface="Source Sans Pro"/>
                <a:ea typeface="Source Sans Pro"/>
                <a:cs typeface="Source Sans Pro"/>
                <a:sym typeface="Source Sans Pro"/>
              </a:defRPr>
            </a:lvl4pPr>
            <a:lvl5pPr indent="0" lvl="4" marL="0" marR="0" rtl="0" algn="r">
              <a:spcBef>
                <a:spcPts val="0"/>
              </a:spcBef>
              <a:spcAft>
                <a:spcPts val="0"/>
              </a:spcAft>
              <a:buNone/>
              <a:defRPr sz="1200">
                <a:solidFill>
                  <a:srgbClr val="595959"/>
                </a:solidFill>
                <a:latin typeface="Source Sans Pro"/>
                <a:ea typeface="Source Sans Pro"/>
                <a:cs typeface="Source Sans Pro"/>
                <a:sym typeface="Source Sans Pro"/>
              </a:defRPr>
            </a:lvl5pPr>
            <a:lvl6pPr indent="0" lvl="5" marL="0" marR="0" rtl="0" algn="r">
              <a:spcBef>
                <a:spcPts val="0"/>
              </a:spcBef>
              <a:spcAft>
                <a:spcPts val="0"/>
              </a:spcAft>
              <a:buNone/>
              <a:defRPr sz="1200">
                <a:solidFill>
                  <a:srgbClr val="595959"/>
                </a:solidFill>
                <a:latin typeface="Source Sans Pro"/>
                <a:ea typeface="Source Sans Pro"/>
                <a:cs typeface="Source Sans Pro"/>
                <a:sym typeface="Source Sans Pro"/>
              </a:defRPr>
            </a:lvl6pPr>
            <a:lvl7pPr indent="0" lvl="6" marL="0" marR="0" rtl="0" algn="r">
              <a:spcBef>
                <a:spcPts val="0"/>
              </a:spcBef>
              <a:spcAft>
                <a:spcPts val="0"/>
              </a:spcAft>
              <a:buNone/>
              <a:defRPr sz="1200">
                <a:solidFill>
                  <a:srgbClr val="595959"/>
                </a:solidFill>
                <a:latin typeface="Source Sans Pro"/>
                <a:ea typeface="Source Sans Pro"/>
                <a:cs typeface="Source Sans Pro"/>
                <a:sym typeface="Source Sans Pro"/>
              </a:defRPr>
            </a:lvl7pPr>
            <a:lvl8pPr indent="0" lvl="7" marL="0" marR="0" rtl="0" algn="r">
              <a:spcBef>
                <a:spcPts val="0"/>
              </a:spcBef>
              <a:spcAft>
                <a:spcPts val="0"/>
              </a:spcAft>
              <a:buNone/>
              <a:defRPr sz="1200">
                <a:solidFill>
                  <a:srgbClr val="595959"/>
                </a:solidFill>
                <a:latin typeface="Source Sans Pro"/>
                <a:ea typeface="Source Sans Pro"/>
                <a:cs typeface="Source Sans Pro"/>
                <a:sym typeface="Source Sans Pro"/>
              </a:defRPr>
            </a:lvl8pPr>
            <a:lvl9pPr indent="0" lvl="8" marL="0" marR="0" rtl="0" algn="r">
              <a:spcBef>
                <a:spcPts val="0"/>
              </a:spcBef>
              <a:spcAft>
                <a:spcPts val="0"/>
              </a:spcAft>
              <a:buNone/>
              <a:defRPr sz="1200">
                <a:solidFill>
                  <a:srgbClr val="595959"/>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image" Target="../media/image2.jp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358775" y="152400"/>
            <a:ext cx="8686800" cy="1265238"/>
          </a:xfrm>
          <a:prstGeom prst="rect">
            <a:avLst/>
          </a:prstGeom>
          <a:noFill/>
          <a:ln>
            <a:noFill/>
          </a:ln>
        </p:spPr>
        <p:txBody>
          <a:bodyPr anchorCtr="0" anchor="t" bIns="45700" lIns="91425" spcFirstLastPara="1" rIns="91425" wrap="square" tIns="45700"/>
          <a:lstStyle>
            <a:lvl1pPr lvl="0"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1pPr>
            <a:lvl2pPr lvl="1"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2pPr>
            <a:lvl3pPr lvl="2"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3pPr>
            <a:lvl4pPr lvl="3"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4pPr>
            <a:lvl5pPr lvl="4" marR="0" rtl="0" algn="l">
              <a:lnSpc>
                <a:spcPct val="100000"/>
              </a:lnSpc>
              <a:spcBef>
                <a:spcPts val="0"/>
              </a:spcBef>
              <a:spcAft>
                <a:spcPts val="0"/>
              </a:spcAft>
              <a:buSzPts val="1400"/>
              <a:buNone/>
              <a:defRPr b="0" i="0" sz="6000" u="none" cap="none" strike="noStrike">
                <a:solidFill>
                  <a:schemeClr val="lt1"/>
                </a:solidFill>
                <a:latin typeface="Source Sans Pro"/>
                <a:ea typeface="Source Sans Pro"/>
                <a:cs typeface="Source Sans Pro"/>
                <a:sym typeface="Source Sans Pro"/>
              </a:defRPr>
            </a:lvl5pPr>
            <a:lvl6pPr lvl="5"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6pPr>
            <a:lvl7pPr lvl="6"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7pPr>
            <a:lvl8pPr lvl="7"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8pPr>
            <a:lvl9pPr lvl="8" marR="0" rtl="0" algn="ctr">
              <a:spcBef>
                <a:spcPts val="0"/>
              </a:spcBef>
              <a:spcAft>
                <a:spcPts val="0"/>
              </a:spcAft>
              <a:buSzPts val="1400"/>
              <a:buNone/>
              <a:defRPr b="0" i="0" sz="5400" u="none" cap="none" strike="noStrike">
                <a:solidFill>
                  <a:srgbClr val="860086"/>
                </a:solidFill>
                <a:latin typeface="Source Sans Pro"/>
                <a:ea typeface="Source Sans Pro"/>
                <a:cs typeface="Source Sans Pro"/>
                <a:sym typeface="Source Sans Pro"/>
              </a:defRPr>
            </a:lvl9pPr>
          </a:lstStyle>
          <a:p/>
        </p:txBody>
      </p:sp>
      <p:sp>
        <p:nvSpPr>
          <p:cNvPr id="11" name="Google Shape;11;p1"/>
          <p:cNvSpPr txBox="1"/>
          <p:nvPr>
            <p:ph idx="1" type="body"/>
          </p:nvPr>
        </p:nvSpPr>
        <p:spPr>
          <a:xfrm>
            <a:off x="533400" y="2133600"/>
            <a:ext cx="8153400" cy="3992563"/>
          </a:xfrm>
          <a:prstGeom prst="rect">
            <a:avLst/>
          </a:prstGeom>
          <a:noFill/>
          <a:ln>
            <a:noFill/>
          </a:ln>
        </p:spPr>
        <p:txBody>
          <a:bodyPr anchorCtr="0" anchor="t" bIns="45700" lIns="91425" spcFirstLastPara="1" rIns="91425" wrap="square" tIns="45700"/>
          <a:lstStyle>
            <a:lvl1pPr indent="-381000" lvl="0" marL="457200" marR="0" rtl="0" algn="l">
              <a:lnSpc>
                <a:spcPct val="140625"/>
              </a:lnSpc>
              <a:spcBef>
                <a:spcPts val="0"/>
              </a:spcBef>
              <a:spcAft>
                <a:spcPts val="0"/>
              </a:spcAft>
              <a:buClr>
                <a:srgbClr val="78AC35"/>
              </a:buClr>
              <a:buSzPts val="2400"/>
              <a:buFont typeface="Noto Sans Symbols"/>
              <a:buChar char="◆"/>
              <a:defRPr b="0" i="0" sz="3200" u="none" cap="none" strike="noStrike">
                <a:solidFill>
                  <a:srgbClr val="FFFFFF"/>
                </a:solidFill>
                <a:latin typeface="Source Sans Pro"/>
                <a:ea typeface="Source Sans Pro"/>
                <a:cs typeface="Source Sans Pro"/>
                <a:sym typeface="Source Sans Pro"/>
              </a:defRPr>
            </a:lvl1pPr>
            <a:lvl2pPr indent="-431800" lvl="1" marL="9144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2pPr>
            <a:lvl3pPr indent="-431800" lvl="2" marL="13716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3pPr>
            <a:lvl4pPr indent="-431800" lvl="3" marL="18288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4pPr>
            <a:lvl5pPr indent="-431800" lvl="4" marL="2286000" marR="0" rtl="0" algn="l">
              <a:spcBef>
                <a:spcPts val="640"/>
              </a:spcBef>
              <a:spcAft>
                <a:spcPts val="0"/>
              </a:spcAft>
              <a:buClr>
                <a:srgbClr val="700070"/>
              </a:buClr>
              <a:buSzPts val="3200"/>
              <a:buFont typeface="Arial"/>
              <a:buChar char="»"/>
              <a:defRPr b="0" i="0" sz="3200" u="none" cap="none" strike="noStrike">
                <a:solidFill>
                  <a:srgbClr val="700070"/>
                </a:solidFill>
                <a:latin typeface="Source Sans Pro"/>
                <a:ea typeface="Source Sans Pro"/>
                <a:cs typeface="Source Sans Pro"/>
                <a:sym typeface="Source Sans Pro"/>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Source Sans Pro"/>
                <a:ea typeface="Source Sans Pro"/>
                <a:cs typeface="Source Sans Pro"/>
                <a:sym typeface="Source Sans Pro"/>
              </a:defRPr>
            </a:lvl9pPr>
          </a:lstStyle>
          <a:p/>
        </p:txBody>
      </p:sp>
      <p:sp>
        <p:nvSpPr>
          <p:cNvPr id="12" name="Google Shape;12;p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1pPr>
            <a:lvl2pPr indent="0" lvl="1"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2pPr>
            <a:lvl3pPr indent="0" lvl="2"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3pPr>
            <a:lvl4pPr indent="0" lvl="3"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4pPr>
            <a:lvl5pPr indent="0" lvl="4"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5pPr>
            <a:lvl6pPr indent="0" lvl="5"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6pPr>
            <a:lvl7pPr indent="0" lvl="6"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7pPr>
            <a:lvl8pPr indent="0" lvl="7"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8pPr>
            <a:lvl9pPr indent="0" lvl="8" marL="0" marR="0" rtl="0" algn="r">
              <a:spcBef>
                <a:spcPts val="0"/>
              </a:spcBef>
              <a:spcAft>
                <a:spcPts val="0"/>
              </a:spcAft>
              <a:buNone/>
              <a:defRPr b="0" i="0" sz="1200" u="none" cap="none" strike="noStrike">
                <a:solidFill>
                  <a:srgbClr val="FFFFFF"/>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US"/>
              <a:t>‹#›</a:t>
            </a:fld>
            <a:endParaRPr/>
          </a:p>
        </p:txBody>
      </p:sp>
      <p:cxnSp>
        <p:nvCxnSpPr>
          <p:cNvPr id="13" name="Google Shape;13;p1"/>
          <p:cNvCxnSpPr/>
          <p:nvPr/>
        </p:nvCxnSpPr>
        <p:spPr>
          <a:xfrm>
            <a:off x="0" y="6789738"/>
            <a:ext cx="9144000" cy="1587"/>
          </a:xfrm>
          <a:prstGeom prst="straightConnector1">
            <a:avLst/>
          </a:prstGeom>
          <a:noFill/>
          <a:ln cap="flat" cmpd="sng" w="127000">
            <a:solidFill>
              <a:srgbClr val="E94A00"/>
            </a:solidFill>
            <a:prstDash val="solid"/>
            <a:round/>
            <a:headEnd len="med" w="med" type="none"/>
            <a:tailEnd len="med" w="med" type="none"/>
          </a:ln>
          <a:effectLst>
            <a:outerShdw rotWithShape="0" dir="5400000" dist="20000">
              <a:srgbClr val="808080">
                <a:alpha val="37647"/>
              </a:srgbClr>
            </a:outerShdw>
          </a:effectLst>
        </p:spPr>
      </p:cxnSp>
      <p:pic>
        <p:nvPicPr>
          <p:cNvPr descr="LIGHT YELLOW BABY BCK.jpg" id="14" name="Google Shape;14;p1"/>
          <p:cNvPicPr preferRelativeResize="0"/>
          <p:nvPr/>
        </p:nvPicPr>
        <p:blipFill rotWithShape="1">
          <a:blip r:embed="rId2">
            <a:alphaModFix/>
          </a:blip>
          <a:srcRect b="0" l="0" r="0" t="0"/>
          <a:stretch/>
        </p:blipFill>
        <p:spPr>
          <a:xfrm>
            <a:off x="1588" y="0"/>
            <a:ext cx="9140825" cy="6858000"/>
          </a:xfrm>
          <a:prstGeom prst="rect">
            <a:avLst/>
          </a:prstGeom>
          <a:noFill/>
          <a:ln>
            <a:noFill/>
          </a:ln>
        </p:spPr>
      </p:pic>
      <p:cxnSp>
        <p:nvCxnSpPr>
          <p:cNvPr id="15" name="Google Shape;15;p1"/>
          <p:cNvCxnSpPr/>
          <p:nvPr/>
        </p:nvCxnSpPr>
        <p:spPr>
          <a:xfrm>
            <a:off x="0" y="6781800"/>
            <a:ext cx="9144000" cy="1588"/>
          </a:xfrm>
          <a:prstGeom prst="straightConnector1">
            <a:avLst/>
          </a:prstGeom>
          <a:noFill/>
          <a:ln cap="flat" cmpd="sng" w="152400">
            <a:solidFill>
              <a:srgbClr val="800000"/>
            </a:solidFill>
            <a:prstDash val="solid"/>
            <a:round/>
            <a:headEnd len="med" w="med" type="none"/>
            <a:tailEnd len="med" w="med" type="none"/>
          </a:ln>
          <a:effectLst>
            <a:outerShdw rotWithShape="0" dir="5400000" dist="20000">
              <a:srgbClr val="808080">
                <a:alpha val="37647"/>
              </a:srgbClr>
            </a:outerShdw>
          </a:effectLst>
        </p:spPr>
      </p:cxnSp>
    </p:spTree>
  </p:cSld>
  <p:clrMap accent1="accent1" accent2="accent2" accent3="accent3" accent4="accent4" accent5="accent5" accent6="accent6" bg1="lt1" bg2="dk2" tx1="dk1" tx2="lt2" folHlink="folHlink" hlink="hlink"/>
  <p:sldLayoutIdLst>
    <p:sldLayoutId id="2147483648" r:id="rId3"/>
    <p:sldLayoutId id="2147483649" r:id="rId4"/>
    <p:sldLayoutId id="2147483650" r:id="rId5"/>
    <p:sldLayoutId id="2147483651" r:id="rId6"/>
    <p:sldLayoutId id="2147483652" r:id="rId7"/>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2.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7.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6.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18.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15.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3.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19.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3.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2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7.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hyperlink" Target="http://www.annualcreditreport.com" TargetMode="External"/><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8.png"/><Relationship Id="rId7"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 name="Shape 38"/>
        <p:cNvGrpSpPr/>
        <p:nvPr/>
      </p:nvGrpSpPr>
      <p:grpSpPr>
        <a:xfrm>
          <a:off x="0" y="0"/>
          <a:ext cx="0" cy="0"/>
          <a:chOff x="0" y="0"/>
          <a:chExt cx="0" cy="0"/>
        </a:xfrm>
      </p:grpSpPr>
      <p:sp>
        <p:nvSpPr>
          <p:cNvPr id="39" name="Google Shape;39;p7"/>
          <p:cNvSpPr txBox="1"/>
          <p:nvPr>
            <p:ph type="title"/>
          </p:nvPr>
        </p:nvSpPr>
        <p:spPr>
          <a:xfrm>
            <a:off x="333375" y="2141538"/>
            <a:ext cx="8688388" cy="1417637"/>
          </a:xfrm>
          <a:prstGeom prst="rect">
            <a:avLst/>
          </a:prstGeom>
          <a:noFill/>
          <a:ln>
            <a:noFill/>
          </a:ln>
        </p:spPr>
        <p:txBody>
          <a:bodyPr anchorCtr="0" anchor="t" bIns="0" lIns="0" spcFirstLastPara="1" rIns="0" wrap="square" tIns="0">
            <a:noAutofit/>
          </a:bodyPr>
          <a:lstStyle/>
          <a:p>
            <a:pPr indent="0" lvl="0" marL="0" marR="0" rtl="0" algn="ctr">
              <a:lnSpc>
                <a:spcPct val="111111"/>
              </a:lnSpc>
              <a:spcBef>
                <a:spcPts val="0"/>
              </a:spcBef>
              <a:spcAft>
                <a:spcPts val="0"/>
              </a:spcAft>
              <a:buNone/>
            </a:pPr>
            <a:r>
              <a:rPr b="0" i="0" lang="en-US" sz="5400" u="none" cap="none" strike="noStrike">
                <a:solidFill>
                  <a:schemeClr val="dk1"/>
                </a:solidFill>
                <a:latin typeface="Source Sans Pro"/>
                <a:ea typeface="Source Sans Pro"/>
                <a:cs typeface="Source Sans Pro"/>
                <a:sym typeface="Source Sans Pro"/>
              </a:rPr>
              <a:t>Credit and Debt </a:t>
            </a:r>
            <a:br>
              <a:rPr b="0" i="0" lang="en-US" sz="5400" u="none" cap="none" strike="noStrike">
                <a:solidFill>
                  <a:schemeClr val="dk1"/>
                </a:solidFill>
                <a:latin typeface="Source Sans Pro"/>
                <a:ea typeface="Source Sans Pro"/>
                <a:cs typeface="Source Sans Pro"/>
                <a:sym typeface="Source Sans Pro"/>
              </a:rPr>
            </a:br>
            <a:r>
              <a:rPr b="0" i="0" lang="en-US" sz="5400" u="none" cap="none" strike="noStrike">
                <a:solidFill>
                  <a:schemeClr val="dk1"/>
                </a:solidFill>
                <a:latin typeface="Source Sans Pro"/>
                <a:ea typeface="Source Sans Pro"/>
                <a:cs typeface="Source Sans Pro"/>
                <a:sym typeface="Source Sans Pro"/>
              </a:rPr>
              <a:t>Management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pic>
        <p:nvPicPr>
          <p:cNvPr descr="SLD 12 WHO VIEW CREDIT REPORT.psd" id="124" name="Google Shape;124;p16"/>
          <p:cNvPicPr preferRelativeResize="0"/>
          <p:nvPr/>
        </p:nvPicPr>
        <p:blipFill rotWithShape="1">
          <a:blip r:embed="rId3">
            <a:alphaModFix/>
          </a:blip>
          <a:srcRect b="0" l="0" r="0" t="0"/>
          <a:stretch/>
        </p:blipFill>
        <p:spPr>
          <a:xfrm>
            <a:off x="0" y="12700"/>
            <a:ext cx="9144000" cy="6692900"/>
          </a:xfrm>
          <a:prstGeom prst="rect">
            <a:avLst/>
          </a:prstGeom>
          <a:noFill/>
          <a:ln>
            <a:noFill/>
          </a:ln>
        </p:spPr>
      </p:pic>
      <p:sp>
        <p:nvSpPr>
          <p:cNvPr id="125" name="Google Shape;125;p16"/>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Who Can View Your </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Credit Report?</a:t>
            </a:r>
            <a:endParaRPr/>
          </a:p>
        </p:txBody>
      </p:sp>
      <p:sp>
        <p:nvSpPr>
          <p:cNvPr id="126" name="Google Shape;126;p16"/>
          <p:cNvSpPr txBox="1"/>
          <p:nvPr>
            <p:ph idx="2" type="body"/>
          </p:nvPr>
        </p:nvSpPr>
        <p:spPr>
          <a:xfrm>
            <a:off x="361950" y="1746250"/>
            <a:ext cx="4997450" cy="1903413"/>
          </a:xfrm>
          <a:prstGeom prst="rect">
            <a:avLst/>
          </a:prstGeom>
          <a:noFill/>
          <a:ln>
            <a:noFill/>
          </a:ln>
        </p:spPr>
        <p:txBody>
          <a:bodyPr anchorCtr="0" anchor="t" bIns="0" lIns="0" spcFirstLastPara="1" rIns="0" wrap="square" tIns="0">
            <a:noAutofit/>
          </a:bodyPr>
          <a:lstStyle/>
          <a:p>
            <a:pPr indent="-438150" lvl="0" marL="438150" marR="0" rtl="0" algn="l">
              <a:lnSpc>
                <a:spcPct val="128571"/>
              </a:lnSpc>
              <a:spcBef>
                <a:spcPts val="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Legitimate business need</a:t>
            </a:r>
            <a:endParaRPr/>
          </a:p>
          <a:p>
            <a:pPr indent="-438150" lvl="0" marL="438150" marR="0" rtl="0" algn="l">
              <a:lnSpc>
                <a:spcPct val="128571"/>
              </a:lnSpc>
              <a:spcBef>
                <a:spcPts val="60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Current creditors</a:t>
            </a:r>
            <a:endParaRPr/>
          </a:p>
          <a:p>
            <a:pPr indent="-438150" lvl="0" marL="438150" marR="0" rtl="0" algn="l">
              <a:lnSpc>
                <a:spcPct val="128571"/>
              </a:lnSpc>
              <a:spcBef>
                <a:spcPts val="60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Potential creditors</a:t>
            </a:r>
            <a:endParaRPr/>
          </a:p>
          <a:p>
            <a:pPr indent="-438150" lvl="0" marL="438150" marR="0" rtl="0" algn="l">
              <a:lnSpc>
                <a:spcPct val="128571"/>
              </a:lnSpc>
              <a:spcBef>
                <a:spcPts val="60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Insurance companies</a:t>
            </a:r>
            <a:endParaRPr/>
          </a:p>
          <a:p>
            <a:pPr indent="-438150" lvl="0" marL="438150" marR="0" rtl="0" algn="l">
              <a:lnSpc>
                <a:spcPct val="128571"/>
              </a:lnSpc>
              <a:spcBef>
                <a:spcPts val="60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Employers</a:t>
            </a:r>
            <a:endParaRPr/>
          </a:p>
          <a:p>
            <a:pPr indent="-438150" lvl="0" marL="438150" marR="0" rtl="0" algn="l">
              <a:lnSpc>
                <a:spcPct val="128571"/>
              </a:lnSpc>
              <a:spcBef>
                <a:spcPts val="60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Government agencies</a:t>
            </a:r>
            <a:endParaRPr/>
          </a:p>
          <a:p>
            <a:pPr indent="-438150" lvl="0" marL="438150" marR="0" rtl="0" algn="l">
              <a:lnSpc>
                <a:spcPct val="128571"/>
              </a:lnSpc>
              <a:spcBef>
                <a:spcPts val="60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Landlords</a:t>
            </a:r>
            <a:endParaRPr/>
          </a:p>
          <a:p>
            <a:pPr indent="-438150" lvl="0" marL="438150" marR="0" rtl="0" algn="l">
              <a:lnSpc>
                <a:spcPct val="128571"/>
              </a:lnSpc>
              <a:spcBef>
                <a:spcPts val="60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Utilities</a:t>
            </a:r>
            <a:endParaRPr/>
          </a:p>
          <a:p>
            <a:pPr indent="-438150" lvl="0" marL="438150" marR="0" rtl="0" algn="l">
              <a:lnSpc>
                <a:spcPct val="128571"/>
              </a:lnSpc>
              <a:spcBef>
                <a:spcPts val="60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Cell phone companies</a:t>
            </a:r>
            <a:endParaRPr/>
          </a:p>
        </p:txBody>
      </p:sp>
      <p:sp>
        <p:nvSpPr>
          <p:cNvPr id="127" name="Google Shape;127;p1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Google Shape;133;p17"/>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Correcting Your Credit</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Report</a:t>
            </a:r>
            <a:endParaRPr/>
          </a:p>
        </p:txBody>
      </p:sp>
      <p:sp>
        <p:nvSpPr>
          <p:cNvPr id="134" name="Google Shape;134;p17"/>
          <p:cNvSpPr txBox="1"/>
          <p:nvPr>
            <p:ph idx="1" type="body"/>
          </p:nvPr>
        </p:nvSpPr>
        <p:spPr>
          <a:xfrm>
            <a:off x="419100" y="1793875"/>
            <a:ext cx="7988300" cy="2282825"/>
          </a:xfrm>
          <a:prstGeom prst="rect">
            <a:avLst/>
          </a:prstGeom>
          <a:noFill/>
          <a:ln>
            <a:noFill/>
          </a:ln>
        </p:spPr>
        <p:txBody>
          <a:bodyPr anchorCtr="0" anchor="t" bIns="0" lIns="0" spcFirstLastPara="1" rIns="0" wrap="square" tIns="0">
            <a:noAutofit/>
          </a:bodyPr>
          <a:lstStyle/>
          <a:p>
            <a:pPr indent="-514350" lvl="0" marL="514350" marR="0" rtl="0" algn="l">
              <a:lnSpc>
                <a:spcPct val="110714"/>
              </a:lnSpc>
              <a:spcBef>
                <a:spcPts val="0"/>
              </a:spcBef>
              <a:spcAft>
                <a:spcPts val="0"/>
              </a:spcAft>
              <a:buClr>
                <a:srgbClr val="800000"/>
              </a:buClr>
              <a:buSzPts val="2100"/>
              <a:buFont typeface="Source Sans Pro"/>
              <a:buAutoNum type="arabicPeriod"/>
            </a:pPr>
            <a:r>
              <a:rPr b="0" i="0" lang="en-US" sz="2800" u="none" cap="none" strike="noStrike">
                <a:solidFill>
                  <a:schemeClr val="dk1"/>
                </a:solidFill>
                <a:latin typeface="Source Sans Pro"/>
                <a:ea typeface="Source Sans Pro"/>
                <a:cs typeface="Source Sans Pro"/>
                <a:sym typeface="Source Sans Pro"/>
              </a:rPr>
              <a:t>Dispute in writing and keep copies</a:t>
            </a:r>
            <a:endParaRPr/>
          </a:p>
          <a:p>
            <a:pPr indent="-514350" lvl="0" marL="514350" marR="0" rtl="0" algn="l">
              <a:lnSpc>
                <a:spcPct val="110714"/>
              </a:lnSpc>
              <a:spcBef>
                <a:spcPts val="1200"/>
              </a:spcBef>
              <a:spcAft>
                <a:spcPts val="0"/>
              </a:spcAft>
              <a:buClr>
                <a:srgbClr val="800000"/>
              </a:buClr>
              <a:buSzPts val="2100"/>
              <a:buFont typeface="Source Sans Pro"/>
              <a:buAutoNum type="arabicPeriod"/>
            </a:pPr>
            <a:r>
              <a:rPr b="0" i="0" lang="en-US" sz="2800" u="none" cap="none" strike="noStrike">
                <a:solidFill>
                  <a:schemeClr val="dk1"/>
                </a:solidFill>
                <a:latin typeface="Source Sans Pro"/>
                <a:ea typeface="Source Sans Pro"/>
                <a:cs typeface="Source Sans Pro"/>
                <a:sym typeface="Source Sans Pro"/>
              </a:rPr>
              <a:t>Credit bureau investigates and sends dispute to information provider</a:t>
            </a:r>
            <a:endParaRPr/>
          </a:p>
          <a:p>
            <a:pPr indent="-514350" lvl="0" marL="514350" marR="0" rtl="0" algn="l">
              <a:lnSpc>
                <a:spcPct val="110714"/>
              </a:lnSpc>
              <a:spcBef>
                <a:spcPts val="1200"/>
              </a:spcBef>
              <a:spcAft>
                <a:spcPts val="0"/>
              </a:spcAft>
              <a:buClr>
                <a:srgbClr val="800000"/>
              </a:buClr>
              <a:buSzPts val="2100"/>
              <a:buFont typeface="Source Sans Pro"/>
              <a:buAutoNum type="arabicPeriod"/>
            </a:pPr>
            <a:r>
              <a:rPr b="0" i="0" lang="en-US" sz="2800" u="none" cap="none" strike="noStrike">
                <a:solidFill>
                  <a:schemeClr val="dk1"/>
                </a:solidFill>
                <a:latin typeface="Source Sans Pro"/>
                <a:ea typeface="Source Sans Pro"/>
                <a:cs typeface="Source Sans Pro"/>
                <a:sym typeface="Source Sans Pro"/>
              </a:rPr>
              <a:t>Credit bureau provides results and a free credit</a:t>
            </a:r>
            <a:br>
              <a:rPr b="0" i="0" lang="en-US" sz="2800" u="none" cap="none" strike="noStrike">
                <a:solidFill>
                  <a:schemeClr val="dk1"/>
                </a:solidFill>
                <a:latin typeface="Source Sans Pro"/>
                <a:ea typeface="Source Sans Pro"/>
                <a:cs typeface="Source Sans Pro"/>
                <a:sym typeface="Source Sans Pro"/>
              </a:rPr>
            </a:br>
            <a:r>
              <a:rPr b="0" i="0" lang="en-US" sz="2800" u="none" cap="none" strike="noStrike">
                <a:solidFill>
                  <a:schemeClr val="dk1"/>
                </a:solidFill>
                <a:latin typeface="Source Sans Pro"/>
                <a:ea typeface="Source Sans Pro"/>
                <a:cs typeface="Source Sans Pro"/>
                <a:sym typeface="Source Sans Pro"/>
              </a:rPr>
              <a:t>report (if changed)</a:t>
            </a:r>
            <a:endParaRPr/>
          </a:p>
          <a:p>
            <a:pPr indent="-514350" lvl="0" marL="514350" marR="0" rtl="0" algn="l">
              <a:lnSpc>
                <a:spcPct val="110714"/>
              </a:lnSpc>
              <a:spcBef>
                <a:spcPts val="1200"/>
              </a:spcBef>
              <a:spcAft>
                <a:spcPts val="0"/>
              </a:spcAft>
              <a:buClr>
                <a:srgbClr val="800000"/>
              </a:buClr>
              <a:buSzPts val="2100"/>
              <a:buFont typeface="Source Sans Pro"/>
              <a:buAutoNum type="arabicPeriod"/>
            </a:pPr>
            <a:r>
              <a:rPr b="0" i="0" lang="en-US" sz="2800" u="none" cap="none" strike="noStrike">
                <a:solidFill>
                  <a:schemeClr val="dk1"/>
                </a:solidFill>
                <a:latin typeface="Source Sans Pro"/>
                <a:ea typeface="Source Sans Pro"/>
                <a:cs typeface="Source Sans Pro"/>
                <a:sym typeface="Source Sans Pro"/>
              </a:rPr>
              <a:t>Notices of correction sent</a:t>
            </a:r>
            <a:endParaRPr/>
          </a:p>
          <a:p>
            <a:pPr indent="-514350" lvl="0" marL="514350" marR="0" rtl="0" algn="l">
              <a:lnSpc>
                <a:spcPct val="110714"/>
              </a:lnSpc>
              <a:spcBef>
                <a:spcPts val="1200"/>
              </a:spcBef>
              <a:spcAft>
                <a:spcPts val="0"/>
              </a:spcAft>
              <a:buClr>
                <a:srgbClr val="800000"/>
              </a:buClr>
              <a:buSzPts val="2100"/>
              <a:buFont typeface="Source Sans Pro"/>
              <a:buAutoNum type="arabicPeriod"/>
            </a:pPr>
            <a:r>
              <a:rPr b="0" i="0" lang="en-US" sz="2800" u="none" cap="none" strike="noStrike">
                <a:solidFill>
                  <a:schemeClr val="dk1"/>
                </a:solidFill>
                <a:latin typeface="Source Sans Pro"/>
                <a:ea typeface="Source Sans Pro"/>
                <a:cs typeface="Source Sans Pro"/>
                <a:sym typeface="Source Sans Pro"/>
              </a:rPr>
              <a:t>If unresolved, request </a:t>
            </a:r>
            <a:br>
              <a:rPr b="0" i="0" lang="en-US" sz="2800" u="none" cap="none" strike="noStrike">
                <a:solidFill>
                  <a:schemeClr val="dk1"/>
                </a:solidFill>
                <a:latin typeface="Source Sans Pro"/>
                <a:ea typeface="Source Sans Pro"/>
                <a:cs typeface="Source Sans Pro"/>
                <a:sym typeface="Source Sans Pro"/>
              </a:rPr>
            </a:br>
            <a:r>
              <a:rPr b="0" i="0" lang="en-US" sz="2800" u="none" cap="none" strike="noStrike">
                <a:solidFill>
                  <a:schemeClr val="dk1"/>
                </a:solidFill>
                <a:latin typeface="Source Sans Pro"/>
                <a:ea typeface="Source Sans Pro"/>
                <a:cs typeface="Source Sans Pro"/>
                <a:sym typeface="Source Sans Pro"/>
              </a:rPr>
              <a:t>that it be included in your file</a:t>
            </a:r>
            <a:endParaRPr/>
          </a:p>
        </p:txBody>
      </p:sp>
      <p:sp>
        <p:nvSpPr>
          <p:cNvPr id="135" name="Google Shape;135;p17"/>
          <p:cNvSpPr/>
          <p:nvPr/>
        </p:nvSpPr>
        <p:spPr>
          <a:xfrm>
            <a:off x="5435600" y="3860800"/>
            <a:ext cx="2857500" cy="1778000"/>
          </a:xfrm>
          <a:prstGeom prst="wedgeRoundRectCallout">
            <a:avLst>
              <a:gd fmla="val -70685" name="adj1"/>
              <a:gd fmla="val -37120" name="adj2"/>
              <a:gd fmla="val 16667" name="adj3"/>
            </a:avLst>
          </a:prstGeom>
          <a:gradFill>
            <a:gsLst>
              <a:gs pos="0">
                <a:srgbClr val="AF0000"/>
              </a:gs>
              <a:gs pos="20000">
                <a:srgbClr val="AA0000"/>
              </a:gs>
              <a:gs pos="100000">
                <a:srgbClr val="810000"/>
              </a:gs>
            </a:gsLst>
            <a:lin ang="5400000" scaled="0"/>
          </a:gradFill>
          <a:ln cap="flat" cmpd="sng" w="9525">
            <a:solidFill>
              <a:srgbClr val="990000"/>
            </a:solidFill>
            <a:prstDash val="solid"/>
            <a:miter lim="800000"/>
            <a:headEnd len="sm" w="sm" type="none"/>
            <a:tailEnd len="sm" w="sm" type="none"/>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lnSpc>
                <a:spcPct val="116666"/>
              </a:lnSpc>
              <a:spcBef>
                <a:spcPts val="0"/>
              </a:spcBef>
              <a:spcAft>
                <a:spcPts val="0"/>
              </a:spcAft>
              <a:buNone/>
            </a:pPr>
            <a:r>
              <a:rPr b="0" i="0" lang="en-US" sz="1800" u="none" cap="none" strike="noStrike">
                <a:solidFill>
                  <a:srgbClr val="FFFFFF"/>
                </a:solidFill>
                <a:latin typeface="Source Sans Pro"/>
                <a:ea typeface="Source Sans Pro"/>
                <a:cs typeface="Source Sans Pro"/>
                <a:sym typeface="Source Sans Pro"/>
              </a:rPr>
              <a:t>The FCRA says the responsibility to correct is that of both the credit bureau and the provider of the incorrect information. </a:t>
            </a:r>
            <a:endParaRPr/>
          </a:p>
        </p:txBody>
      </p:sp>
      <p:sp>
        <p:nvSpPr>
          <p:cNvPr id="136" name="Google Shape;136;p1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666666"/>
                </a:solidFill>
                <a:latin typeface="Source Sans Pro"/>
                <a:ea typeface="Source Sans Pro"/>
                <a:cs typeface="Source Sans Pro"/>
                <a:sym typeface="Source Sans Pro"/>
              </a:rPr>
              <a:t>‹#›</a:t>
            </a:fld>
            <a:endParaRPr b="0" i="0" sz="1200" u="none" cap="none" strike="noStrike">
              <a:solidFill>
                <a:srgbClr val="666666"/>
              </a:solidFill>
              <a:latin typeface="Source Sans Pro"/>
              <a:ea typeface="Source Sans Pro"/>
              <a:cs typeface="Source Sans Pro"/>
              <a:sym typeface="Source Sans Pro"/>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1" name="Shape 141"/>
        <p:cNvGrpSpPr/>
        <p:nvPr/>
      </p:nvGrpSpPr>
      <p:grpSpPr>
        <a:xfrm>
          <a:off x="0" y="0"/>
          <a:ext cx="0" cy="0"/>
          <a:chOff x="0" y="0"/>
          <a:chExt cx="0" cy="0"/>
        </a:xfrm>
      </p:grpSpPr>
      <p:sp>
        <p:nvSpPr>
          <p:cNvPr id="142" name="Google Shape;142;p18"/>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What is a </a:t>
            </a:r>
            <a:br>
              <a:rPr b="0" i="0" lang="en-US" sz="6000" u="none" cap="none" strike="noStrike">
                <a:solidFill>
                  <a:srgbClr val="000000"/>
                </a:solidFill>
                <a:latin typeface="Source Sans Pro"/>
                <a:ea typeface="Source Sans Pro"/>
                <a:cs typeface="Source Sans Pro"/>
                <a:sym typeface="Source Sans Pro"/>
              </a:rPr>
            </a:br>
            <a:r>
              <a:rPr b="0" i="0" lang="en-US" sz="6000" u="none" cap="none" strike="noStrike">
                <a:solidFill>
                  <a:srgbClr val="000000"/>
                </a:solidFill>
                <a:latin typeface="Source Sans Pro"/>
                <a:ea typeface="Source Sans Pro"/>
                <a:cs typeface="Source Sans Pro"/>
                <a:sym typeface="Source Sans Pro"/>
              </a:rPr>
              <a:t>Good Credit Score?</a:t>
            </a:r>
            <a:endParaRPr/>
          </a:p>
        </p:txBody>
      </p:sp>
      <p:graphicFrame>
        <p:nvGraphicFramePr>
          <p:cNvPr id="143" name="Google Shape;143;p18"/>
          <p:cNvGraphicFramePr/>
          <p:nvPr/>
        </p:nvGraphicFramePr>
        <p:xfrm>
          <a:off x="419100" y="1803400"/>
          <a:ext cx="3000000" cy="3000000"/>
        </p:xfrm>
        <a:graphic>
          <a:graphicData uri="http://schemas.openxmlformats.org/drawingml/2006/table">
            <a:tbl>
              <a:tblPr>
                <a:noFill/>
                <a:tableStyleId>{E89DF3E6-C239-45C0-9FAE-AB8F8AC2F5BE}</a:tableStyleId>
              </a:tblPr>
              <a:tblGrid>
                <a:gridCol w="1727200"/>
                <a:gridCol w="1676400"/>
                <a:gridCol w="1727200"/>
                <a:gridCol w="3073400"/>
              </a:tblGrid>
              <a:tr h="868375">
                <a:tc>
                  <a:txBody>
                    <a:bodyPr>
                      <a:noAutofit/>
                    </a:bodyPr>
                    <a:lstStyle/>
                    <a:p>
                      <a:pPr indent="0" lvl="0" marL="0" marR="0" rtl="0" algn="ctr">
                        <a:lnSpc>
                          <a:spcPct val="100000"/>
                        </a:lnSpc>
                        <a:spcBef>
                          <a:spcPts val="0"/>
                        </a:spcBef>
                        <a:spcAft>
                          <a:spcPts val="0"/>
                        </a:spcAft>
                        <a:buClr>
                          <a:srgbClr val="FFFFFF"/>
                        </a:buClr>
                        <a:buSzPts val="2000"/>
                        <a:buFont typeface="Source Sans Pro"/>
                        <a:buNone/>
                      </a:pPr>
                      <a:r>
                        <a:rPr b="1" i="0" lang="en-US" sz="2000" u="none" cap="none" strike="noStrike">
                          <a:solidFill>
                            <a:srgbClr val="FFFFFF"/>
                          </a:solidFill>
                          <a:latin typeface="Source Sans Pro"/>
                          <a:ea typeface="Source Sans Pro"/>
                          <a:cs typeface="Source Sans Pro"/>
                          <a:sym typeface="Source Sans Pro"/>
                        </a:rPr>
                        <a:t>FICO Score</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ts val="2000"/>
                        <a:buFont typeface="Source Sans Pro"/>
                        <a:buNone/>
                      </a:pPr>
                      <a:r>
                        <a:rPr b="1" i="0" lang="en-US" sz="2000" u="none" cap="none" strike="noStrike">
                          <a:solidFill>
                            <a:srgbClr val="FFFFFF"/>
                          </a:solidFill>
                          <a:latin typeface="Source Sans Pro"/>
                          <a:ea typeface="Source Sans Pro"/>
                          <a:cs typeface="Source Sans Pro"/>
                          <a:sym typeface="Source Sans Pro"/>
                        </a:rPr>
                        <a:t>Category</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ts val="2000"/>
                        <a:buFont typeface="Source Sans Pro"/>
                        <a:buNone/>
                      </a:pPr>
                      <a:r>
                        <a:rPr b="1" i="0" lang="en-US" sz="2000" u="none" cap="none" strike="noStrike">
                          <a:solidFill>
                            <a:srgbClr val="FFFFFF"/>
                          </a:solidFill>
                          <a:latin typeface="Source Sans Pro"/>
                          <a:ea typeface="Source Sans Pro"/>
                          <a:cs typeface="Source Sans Pro"/>
                          <a:sym typeface="Source Sans Pro"/>
                        </a:rPr>
                        <a:t>% of U.S.</a:t>
                      </a:r>
                      <a:br>
                        <a:rPr b="1" i="0" lang="en-US" sz="2000" u="none" cap="none" strike="noStrike">
                          <a:solidFill>
                            <a:srgbClr val="FFFFFF"/>
                          </a:solidFill>
                          <a:latin typeface="Source Sans Pro"/>
                          <a:ea typeface="Source Sans Pro"/>
                          <a:cs typeface="Source Sans Pro"/>
                          <a:sym typeface="Source Sans Pro"/>
                        </a:rPr>
                      </a:br>
                      <a:r>
                        <a:rPr b="1" i="0" lang="en-US" sz="2000" u="none" cap="none" strike="noStrike">
                          <a:solidFill>
                            <a:srgbClr val="FFFFFF"/>
                          </a:solidFill>
                          <a:latin typeface="Source Sans Pro"/>
                          <a:ea typeface="Source Sans Pro"/>
                          <a:cs typeface="Source Sans Pro"/>
                          <a:sym typeface="Source Sans Pro"/>
                        </a:rPr>
                        <a:t>Population</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c>
                  <a:txBody>
                    <a:bodyPr>
                      <a:noAutofit/>
                    </a:bodyPr>
                    <a:lstStyle/>
                    <a:p>
                      <a:pPr indent="0" lvl="0" marL="0" marR="0" rtl="0" algn="ctr">
                        <a:lnSpc>
                          <a:spcPct val="100000"/>
                        </a:lnSpc>
                        <a:spcBef>
                          <a:spcPts val="0"/>
                        </a:spcBef>
                        <a:spcAft>
                          <a:spcPts val="0"/>
                        </a:spcAft>
                        <a:buClr>
                          <a:srgbClr val="FFFFFF"/>
                        </a:buClr>
                        <a:buSzPts val="2000"/>
                        <a:buFont typeface="Source Sans Pro"/>
                        <a:buNone/>
                      </a:pPr>
                      <a:r>
                        <a:rPr b="1" i="0" lang="en-US" sz="2000" u="none" cap="none" strike="noStrike">
                          <a:solidFill>
                            <a:srgbClr val="FFFFFF"/>
                          </a:solidFill>
                          <a:latin typeface="Source Sans Pro"/>
                          <a:ea typeface="Source Sans Pro"/>
                          <a:cs typeface="Source Sans Pro"/>
                          <a:sym typeface="Source Sans Pro"/>
                        </a:rPr>
                        <a:t>Meaning</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solidFill>
                      <a:schemeClr val="accent1"/>
                    </a:solidFill>
                  </a:tcPr>
                </a:tc>
              </a:tr>
              <a:tr h="868375">
                <a:tc>
                  <a:txBody>
                    <a:bodyPr>
                      <a:noAutofit/>
                    </a:bodyPr>
                    <a:lstStyle/>
                    <a:p>
                      <a:pPr indent="0" lvl="0" marL="0" marR="0" rtl="0" algn="ctr">
                        <a:lnSpc>
                          <a:spcPct val="100000"/>
                        </a:lnSpc>
                        <a:spcBef>
                          <a:spcPts val="0"/>
                        </a:spcBef>
                        <a:spcAft>
                          <a:spcPts val="0"/>
                        </a:spcAft>
                        <a:buClr>
                          <a:srgbClr val="000000"/>
                        </a:buClr>
                        <a:buSzPts val="2000"/>
                        <a:buFont typeface="Source Sans Pro"/>
                        <a:buNone/>
                      </a:pPr>
                      <a:r>
                        <a:rPr b="0" i="0" lang="en-US" sz="2000" u="none" cap="none" strike="noStrike">
                          <a:solidFill>
                            <a:srgbClr val="000000"/>
                          </a:solidFill>
                          <a:latin typeface="Source Sans Pro"/>
                          <a:ea typeface="Source Sans Pro"/>
                          <a:cs typeface="Source Sans Pro"/>
                          <a:sym typeface="Source Sans Pro"/>
                        </a:rPr>
                        <a:t>700 and up</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2C2C2"/>
                    </a:solidFill>
                  </a:tcPr>
                </a:tc>
                <a:tc>
                  <a:txBody>
                    <a:bodyPr>
                      <a:noAutofit/>
                    </a:bodyPr>
                    <a:lstStyle/>
                    <a:p>
                      <a:pPr indent="0" lvl="0" marL="0" marR="0" rtl="0" algn="ctr">
                        <a:lnSpc>
                          <a:spcPct val="100000"/>
                        </a:lnSpc>
                        <a:spcBef>
                          <a:spcPts val="0"/>
                        </a:spcBef>
                        <a:spcAft>
                          <a:spcPts val="0"/>
                        </a:spcAft>
                        <a:buClr>
                          <a:srgbClr val="000000"/>
                        </a:buClr>
                        <a:buSzPts val="2000"/>
                        <a:buFont typeface="Source Sans Pro"/>
                        <a:buNone/>
                      </a:pPr>
                      <a:r>
                        <a:rPr b="0" i="0" lang="en-US" sz="2000" u="none" cap="none" strike="noStrike">
                          <a:solidFill>
                            <a:srgbClr val="000000"/>
                          </a:solidFill>
                          <a:latin typeface="Source Sans Pro"/>
                          <a:ea typeface="Source Sans Pro"/>
                          <a:cs typeface="Source Sans Pro"/>
                          <a:sym typeface="Source Sans Pro"/>
                        </a:rPr>
                        <a:t>Excellent</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2C2C2"/>
                    </a:solidFill>
                  </a:tcPr>
                </a:tc>
                <a:tc>
                  <a:txBody>
                    <a:bodyPr>
                      <a:noAutofit/>
                    </a:bodyPr>
                    <a:lstStyle/>
                    <a:p>
                      <a:pPr indent="0" lvl="0" marL="0" marR="0" rtl="0" algn="ctr">
                        <a:lnSpc>
                          <a:spcPct val="100000"/>
                        </a:lnSpc>
                        <a:spcBef>
                          <a:spcPts val="0"/>
                        </a:spcBef>
                        <a:spcAft>
                          <a:spcPts val="0"/>
                        </a:spcAft>
                        <a:buClr>
                          <a:srgbClr val="000000"/>
                        </a:buClr>
                        <a:buSzPts val="2000"/>
                        <a:buFont typeface="Source Sans Pro"/>
                        <a:buNone/>
                      </a:pPr>
                      <a:r>
                        <a:rPr b="0" i="0" lang="en-US" sz="2000" u="none" cap="none" strike="noStrike">
                          <a:solidFill>
                            <a:srgbClr val="000000"/>
                          </a:solidFill>
                          <a:latin typeface="Source Sans Pro"/>
                          <a:ea typeface="Source Sans Pro"/>
                          <a:cs typeface="Source Sans Pro"/>
                          <a:sym typeface="Source Sans Pro"/>
                        </a:rPr>
                        <a:t>60%</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2C2C2"/>
                    </a:solidFill>
                  </a:tcPr>
                </a:tc>
                <a:tc>
                  <a:txBody>
                    <a:bodyPr>
                      <a:noAutofit/>
                    </a:bodyPr>
                    <a:lstStyle/>
                    <a:p>
                      <a:pPr indent="0" lvl="0" marL="0" marR="0" rtl="0" algn="l">
                        <a:lnSpc>
                          <a:spcPct val="100000"/>
                        </a:lnSpc>
                        <a:spcBef>
                          <a:spcPts val="0"/>
                        </a:spcBef>
                        <a:spcAft>
                          <a:spcPts val="0"/>
                        </a:spcAft>
                        <a:buClr>
                          <a:srgbClr val="000000"/>
                        </a:buClr>
                        <a:buSzPts val="1800"/>
                        <a:buFont typeface="Source Sans Pro"/>
                        <a:buNone/>
                      </a:pPr>
                      <a:r>
                        <a:rPr b="0" i="0" lang="en-US" sz="1800" u="none" cap="none" strike="noStrike">
                          <a:solidFill>
                            <a:srgbClr val="000000"/>
                          </a:solidFill>
                          <a:latin typeface="Source Sans Pro"/>
                          <a:ea typeface="Source Sans Pro"/>
                          <a:cs typeface="Source Sans Pro"/>
                          <a:sym typeface="Source Sans Pro"/>
                        </a:rPr>
                        <a:t>Qualify for very best interest rates and terms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2C2C2"/>
                    </a:solidFill>
                  </a:tcPr>
                </a:tc>
              </a:tr>
              <a:tr h="868375">
                <a:tc>
                  <a:txBody>
                    <a:bodyPr>
                      <a:noAutofit/>
                    </a:bodyPr>
                    <a:lstStyle/>
                    <a:p>
                      <a:pPr indent="0" lvl="0" marL="0" marR="0" rtl="0" algn="ctr">
                        <a:lnSpc>
                          <a:spcPct val="100000"/>
                        </a:lnSpc>
                        <a:spcBef>
                          <a:spcPts val="0"/>
                        </a:spcBef>
                        <a:spcAft>
                          <a:spcPts val="0"/>
                        </a:spcAft>
                        <a:buClr>
                          <a:srgbClr val="000000"/>
                        </a:buClr>
                        <a:buSzPts val="2000"/>
                        <a:buFont typeface="Source Sans Pro"/>
                        <a:buNone/>
                      </a:pPr>
                      <a:r>
                        <a:rPr b="0" i="0" lang="en-US" sz="2000" u="none" cap="none" strike="noStrike">
                          <a:solidFill>
                            <a:srgbClr val="000000"/>
                          </a:solidFill>
                          <a:latin typeface="Source Sans Pro"/>
                          <a:ea typeface="Source Sans Pro"/>
                          <a:cs typeface="Source Sans Pro"/>
                          <a:sym typeface="Source Sans Pro"/>
                        </a:rPr>
                        <a:t>600-699</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FE7E7"/>
                    </a:solidFill>
                  </a:tcPr>
                </a:tc>
                <a:tc>
                  <a:txBody>
                    <a:bodyPr>
                      <a:noAutofit/>
                    </a:bodyPr>
                    <a:lstStyle/>
                    <a:p>
                      <a:pPr indent="0" lvl="0" marL="0" marR="0" rtl="0" algn="ctr">
                        <a:lnSpc>
                          <a:spcPct val="100000"/>
                        </a:lnSpc>
                        <a:spcBef>
                          <a:spcPts val="0"/>
                        </a:spcBef>
                        <a:spcAft>
                          <a:spcPts val="0"/>
                        </a:spcAft>
                        <a:buClr>
                          <a:srgbClr val="000000"/>
                        </a:buClr>
                        <a:buSzPts val="2000"/>
                        <a:buFont typeface="Source Sans Pro"/>
                        <a:buNone/>
                      </a:pPr>
                      <a:r>
                        <a:rPr b="0" i="0" lang="en-US" sz="2000" u="none" cap="none" strike="noStrike">
                          <a:solidFill>
                            <a:srgbClr val="000000"/>
                          </a:solidFill>
                          <a:latin typeface="Source Sans Pro"/>
                          <a:ea typeface="Source Sans Pro"/>
                          <a:cs typeface="Source Sans Pro"/>
                          <a:sym typeface="Source Sans Pro"/>
                        </a:rPr>
                        <a:t>Good</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FE7E7"/>
                    </a:solidFill>
                  </a:tcPr>
                </a:tc>
                <a:tc>
                  <a:txBody>
                    <a:bodyPr>
                      <a:noAutofit/>
                    </a:bodyPr>
                    <a:lstStyle/>
                    <a:p>
                      <a:pPr indent="0" lvl="0" marL="0" marR="0" rtl="0" algn="ctr">
                        <a:lnSpc>
                          <a:spcPct val="100000"/>
                        </a:lnSpc>
                        <a:spcBef>
                          <a:spcPts val="0"/>
                        </a:spcBef>
                        <a:spcAft>
                          <a:spcPts val="0"/>
                        </a:spcAft>
                        <a:buClr>
                          <a:srgbClr val="000000"/>
                        </a:buClr>
                        <a:buSzPts val="2000"/>
                        <a:buFont typeface="Source Sans Pro"/>
                        <a:buNone/>
                      </a:pPr>
                      <a:r>
                        <a:rPr b="0" i="0" lang="en-US" sz="2000" u="none" cap="none" strike="noStrike">
                          <a:solidFill>
                            <a:srgbClr val="000000"/>
                          </a:solidFill>
                          <a:latin typeface="Source Sans Pro"/>
                          <a:ea typeface="Source Sans Pro"/>
                          <a:cs typeface="Source Sans Pro"/>
                          <a:sym typeface="Source Sans Pro"/>
                        </a:rPr>
                        <a:t>27%</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FE7E7"/>
                    </a:solidFill>
                  </a:tcPr>
                </a:tc>
                <a:tc>
                  <a:txBody>
                    <a:bodyPr>
                      <a:noAutofit/>
                    </a:bodyPr>
                    <a:lstStyle/>
                    <a:p>
                      <a:pPr indent="0" lvl="0" marL="0" marR="0" rtl="0" algn="l">
                        <a:lnSpc>
                          <a:spcPct val="100000"/>
                        </a:lnSpc>
                        <a:spcBef>
                          <a:spcPts val="0"/>
                        </a:spcBef>
                        <a:spcAft>
                          <a:spcPts val="0"/>
                        </a:spcAft>
                        <a:buClr>
                          <a:srgbClr val="000000"/>
                        </a:buClr>
                        <a:buSzPts val="1800"/>
                        <a:buFont typeface="Source Sans Pro"/>
                        <a:buNone/>
                      </a:pPr>
                      <a:r>
                        <a:rPr b="0" i="0" lang="en-US" sz="1800" u="none" cap="none" strike="noStrike">
                          <a:solidFill>
                            <a:srgbClr val="000000"/>
                          </a:solidFill>
                          <a:latin typeface="Source Sans Pro"/>
                          <a:ea typeface="Source Sans Pro"/>
                          <a:cs typeface="Source Sans Pro"/>
                          <a:sym typeface="Source Sans Pro"/>
                        </a:rPr>
                        <a:t>May not qualify for very best interest rates and terms</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FE7E7"/>
                    </a:solidFill>
                  </a:tcPr>
                </a:tc>
              </a:tr>
              <a:tr h="914400">
                <a:tc>
                  <a:txBody>
                    <a:bodyPr>
                      <a:noAutofit/>
                    </a:bodyPr>
                    <a:lstStyle/>
                    <a:p>
                      <a:pPr indent="0" lvl="0" marL="0" marR="0" rtl="0" algn="ctr">
                        <a:lnSpc>
                          <a:spcPct val="100000"/>
                        </a:lnSpc>
                        <a:spcBef>
                          <a:spcPts val="0"/>
                        </a:spcBef>
                        <a:spcAft>
                          <a:spcPts val="0"/>
                        </a:spcAft>
                        <a:buClr>
                          <a:srgbClr val="000000"/>
                        </a:buClr>
                        <a:buSzPts val="2000"/>
                        <a:buFont typeface="Source Sans Pro"/>
                        <a:buNone/>
                      </a:pPr>
                      <a:r>
                        <a:rPr b="0" i="0" lang="en-US" sz="2000" u="none" cap="none" strike="noStrike">
                          <a:solidFill>
                            <a:srgbClr val="000000"/>
                          </a:solidFill>
                          <a:latin typeface="Source Sans Pro"/>
                          <a:ea typeface="Source Sans Pro"/>
                          <a:cs typeface="Source Sans Pro"/>
                          <a:sym typeface="Source Sans Pro"/>
                        </a:rPr>
                        <a:t>500-599</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2C2C2"/>
                    </a:solidFill>
                  </a:tcPr>
                </a:tc>
                <a:tc>
                  <a:txBody>
                    <a:bodyPr>
                      <a:noAutofit/>
                    </a:bodyPr>
                    <a:lstStyle/>
                    <a:p>
                      <a:pPr indent="0" lvl="0" marL="0" marR="0" rtl="0" algn="ctr">
                        <a:lnSpc>
                          <a:spcPct val="100000"/>
                        </a:lnSpc>
                        <a:spcBef>
                          <a:spcPts val="0"/>
                        </a:spcBef>
                        <a:spcAft>
                          <a:spcPts val="0"/>
                        </a:spcAft>
                        <a:buClr>
                          <a:srgbClr val="000000"/>
                        </a:buClr>
                        <a:buSzPts val="2000"/>
                        <a:buFont typeface="Source Sans Pro"/>
                        <a:buNone/>
                      </a:pPr>
                      <a:r>
                        <a:rPr b="0" i="0" lang="en-US" sz="2000" u="none" cap="none" strike="noStrike">
                          <a:solidFill>
                            <a:srgbClr val="000000"/>
                          </a:solidFill>
                          <a:latin typeface="Source Sans Pro"/>
                          <a:ea typeface="Source Sans Pro"/>
                          <a:cs typeface="Source Sans Pro"/>
                          <a:sym typeface="Source Sans Pro"/>
                        </a:rPr>
                        <a:t>Risky</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2C2C2"/>
                    </a:solidFill>
                  </a:tcPr>
                </a:tc>
                <a:tc>
                  <a:txBody>
                    <a:bodyPr>
                      <a:noAutofit/>
                    </a:bodyPr>
                    <a:lstStyle/>
                    <a:p>
                      <a:pPr indent="0" lvl="0" marL="0" marR="0" rtl="0" algn="ctr">
                        <a:lnSpc>
                          <a:spcPct val="100000"/>
                        </a:lnSpc>
                        <a:spcBef>
                          <a:spcPts val="0"/>
                        </a:spcBef>
                        <a:spcAft>
                          <a:spcPts val="0"/>
                        </a:spcAft>
                        <a:buClr>
                          <a:srgbClr val="000000"/>
                        </a:buClr>
                        <a:buSzPts val="2000"/>
                        <a:buFont typeface="Source Sans Pro"/>
                        <a:buNone/>
                      </a:pPr>
                      <a:r>
                        <a:rPr b="0" i="0" lang="en-US" sz="2000" u="none" cap="none" strike="noStrike">
                          <a:solidFill>
                            <a:srgbClr val="000000"/>
                          </a:solidFill>
                          <a:latin typeface="Source Sans Pro"/>
                          <a:ea typeface="Source Sans Pro"/>
                          <a:cs typeface="Source Sans Pro"/>
                          <a:sym typeface="Source Sans Pro"/>
                        </a:rPr>
                        <a:t>12%</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2C2C2"/>
                    </a:solidFill>
                  </a:tcPr>
                </a:tc>
                <a:tc>
                  <a:txBody>
                    <a:bodyPr>
                      <a:noAutofit/>
                    </a:bodyPr>
                    <a:lstStyle/>
                    <a:p>
                      <a:pPr indent="0" lvl="0" marL="0" marR="0" rtl="0" algn="l">
                        <a:lnSpc>
                          <a:spcPct val="100000"/>
                        </a:lnSpc>
                        <a:spcBef>
                          <a:spcPts val="0"/>
                        </a:spcBef>
                        <a:spcAft>
                          <a:spcPts val="0"/>
                        </a:spcAft>
                        <a:buClr>
                          <a:srgbClr val="000000"/>
                        </a:buClr>
                        <a:buSzPts val="1800"/>
                        <a:buFont typeface="Source Sans Pro"/>
                        <a:buNone/>
                      </a:pPr>
                      <a:r>
                        <a:rPr b="0" i="0" lang="en-US" sz="1800" u="none" cap="none" strike="noStrike">
                          <a:solidFill>
                            <a:srgbClr val="000000"/>
                          </a:solidFill>
                          <a:latin typeface="Source Sans Pro"/>
                          <a:ea typeface="Source Sans Pro"/>
                          <a:cs typeface="Source Sans Pro"/>
                          <a:sym typeface="Source Sans Pro"/>
                        </a:rPr>
                        <a:t>May have to pay at least 2 percentage points more than those in “Excellent” category</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C2C2C2"/>
                    </a:solidFill>
                  </a:tcPr>
                </a:tc>
              </a:tr>
              <a:tr h="868375">
                <a:tc>
                  <a:txBody>
                    <a:bodyPr>
                      <a:noAutofit/>
                    </a:bodyPr>
                    <a:lstStyle/>
                    <a:p>
                      <a:pPr indent="0" lvl="0" marL="0" marR="0" rtl="0" algn="ctr">
                        <a:lnSpc>
                          <a:spcPct val="100000"/>
                        </a:lnSpc>
                        <a:spcBef>
                          <a:spcPts val="0"/>
                        </a:spcBef>
                        <a:spcAft>
                          <a:spcPts val="0"/>
                        </a:spcAft>
                        <a:buClr>
                          <a:srgbClr val="000000"/>
                        </a:buClr>
                        <a:buSzPts val="2000"/>
                        <a:buFont typeface="Source Sans Pro"/>
                        <a:buNone/>
                      </a:pPr>
                      <a:r>
                        <a:rPr b="0" i="0" lang="en-US" sz="2000" u="none" cap="none" strike="noStrike">
                          <a:solidFill>
                            <a:srgbClr val="000000"/>
                          </a:solidFill>
                          <a:latin typeface="Source Sans Pro"/>
                          <a:ea typeface="Source Sans Pro"/>
                          <a:cs typeface="Source Sans Pro"/>
                          <a:sym typeface="Source Sans Pro"/>
                        </a:rPr>
                        <a:t>400-499</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FE7E7"/>
                    </a:solidFill>
                  </a:tcPr>
                </a:tc>
                <a:tc>
                  <a:txBody>
                    <a:bodyPr>
                      <a:noAutofit/>
                    </a:bodyPr>
                    <a:lstStyle/>
                    <a:p>
                      <a:pPr indent="0" lvl="0" marL="0" marR="0" rtl="0" algn="ctr">
                        <a:lnSpc>
                          <a:spcPct val="100000"/>
                        </a:lnSpc>
                        <a:spcBef>
                          <a:spcPts val="0"/>
                        </a:spcBef>
                        <a:spcAft>
                          <a:spcPts val="0"/>
                        </a:spcAft>
                        <a:buClr>
                          <a:srgbClr val="000000"/>
                        </a:buClr>
                        <a:buSzPts val="2000"/>
                        <a:buFont typeface="Source Sans Pro"/>
                        <a:buNone/>
                      </a:pPr>
                      <a:r>
                        <a:rPr b="0" i="0" lang="en-US" sz="2000" u="none" cap="none" strike="noStrike">
                          <a:solidFill>
                            <a:srgbClr val="000000"/>
                          </a:solidFill>
                          <a:latin typeface="Source Sans Pro"/>
                          <a:ea typeface="Source Sans Pro"/>
                          <a:cs typeface="Source Sans Pro"/>
                          <a:sym typeface="Source Sans Pro"/>
                        </a:rPr>
                        <a:t>Very Risky</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FE7E7"/>
                    </a:solidFill>
                  </a:tcPr>
                </a:tc>
                <a:tc>
                  <a:txBody>
                    <a:bodyPr>
                      <a:noAutofit/>
                    </a:bodyPr>
                    <a:lstStyle/>
                    <a:p>
                      <a:pPr indent="0" lvl="0" marL="0" marR="0" rtl="0" algn="ctr">
                        <a:lnSpc>
                          <a:spcPct val="100000"/>
                        </a:lnSpc>
                        <a:spcBef>
                          <a:spcPts val="0"/>
                        </a:spcBef>
                        <a:spcAft>
                          <a:spcPts val="0"/>
                        </a:spcAft>
                        <a:buClr>
                          <a:srgbClr val="000000"/>
                        </a:buClr>
                        <a:buSzPts val="2000"/>
                        <a:buFont typeface="Source Sans Pro"/>
                        <a:buNone/>
                      </a:pPr>
                      <a:r>
                        <a:rPr b="0" i="0" lang="en-US" sz="2000" u="none" cap="none" strike="noStrike">
                          <a:solidFill>
                            <a:srgbClr val="000000"/>
                          </a:solidFill>
                          <a:latin typeface="Source Sans Pro"/>
                          <a:ea typeface="Source Sans Pro"/>
                          <a:cs typeface="Source Sans Pro"/>
                          <a:sym typeface="Source Sans Pro"/>
                        </a:rPr>
                        <a:t>1%</a:t>
                      </a:r>
                      <a:endParaRPr/>
                    </a:p>
                  </a:txBody>
                  <a:tcPr marT="45725" marB="45725"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FE7E7"/>
                    </a:solidFill>
                  </a:tcPr>
                </a:tc>
                <a:tc>
                  <a:txBody>
                    <a:bodyPr>
                      <a:noAutofit/>
                    </a:bodyPr>
                    <a:lstStyle/>
                    <a:p>
                      <a:pPr indent="0" lvl="0" marL="0" marR="0" rtl="0" algn="l">
                        <a:lnSpc>
                          <a:spcPct val="100000"/>
                        </a:lnSpc>
                        <a:spcBef>
                          <a:spcPts val="0"/>
                        </a:spcBef>
                        <a:spcAft>
                          <a:spcPts val="0"/>
                        </a:spcAft>
                        <a:buClr>
                          <a:srgbClr val="000000"/>
                        </a:buClr>
                        <a:buSzPts val="1800"/>
                        <a:buFont typeface="Source Sans Pro"/>
                        <a:buNone/>
                      </a:pPr>
                      <a:r>
                        <a:rPr b="0" i="0" lang="en-US" sz="1800" u="none" cap="none" strike="noStrike">
                          <a:solidFill>
                            <a:srgbClr val="000000"/>
                          </a:solidFill>
                          <a:latin typeface="Source Sans Pro"/>
                          <a:ea typeface="Source Sans Pro"/>
                          <a:cs typeface="Source Sans Pro"/>
                          <a:sym typeface="Source Sans Pro"/>
                        </a:rPr>
                        <a:t>Will probably have to pay maximum rate allowed by law</a:t>
                      </a:r>
                      <a:endParaRPr/>
                    </a:p>
                  </a:txBody>
                  <a:tcPr marT="45725" marB="457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FE7E7"/>
                    </a:solidFill>
                  </a:tcPr>
                </a:tc>
              </a:tr>
            </a:tbl>
          </a:graphicData>
        </a:graphic>
      </p:graphicFrame>
      <p:sp>
        <p:nvSpPr>
          <p:cNvPr id="144" name="Google Shape;144;p1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9" name="Shape 149"/>
        <p:cNvGrpSpPr/>
        <p:nvPr/>
      </p:nvGrpSpPr>
      <p:grpSpPr>
        <a:xfrm>
          <a:off x="0" y="0"/>
          <a:ext cx="0" cy="0"/>
          <a:chOff x="0" y="0"/>
          <a:chExt cx="0" cy="0"/>
        </a:xfrm>
      </p:grpSpPr>
      <p:pic>
        <p:nvPicPr>
          <p:cNvPr descr="SLDM 18 WHERE TO BORROW.psd" id="150" name="Google Shape;150;p19"/>
          <p:cNvPicPr preferRelativeResize="0"/>
          <p:nvPr/>
        </p:nvPicPr>
        <p:blipFill rotWithShape="1">
          <a:blip r:embed="rId3">
            <a:alphaModFix/>
          </a:blip>
          <a:srcRect b="0" l="0" r="0" t="0"/>
          <a:stretch/>
        </p:blipFill>
        <p:spPr>
          <a:xfrm>
            <a:off x="1588" y="0"/>
            <a:ext cx="9140825" cy="6858000"/>
          </a:xfrm>
          <a:prstGeom prst="rect">
            <a:avLst/>
          </a:prstGeom>
          <a:noFill/>
          <a:ln>
            <a:noFill/>
          </a:ln>
        </p:spPr>
      </p:pic>
      <p:sp>
        <p:nvSpPr>
          <p:cNvPr id="151" name="Google Shape;151;p19"/>
          <p:cNvSpPr txBox="1"/>
          <p:nvPr>
            <p:ph type="title"/>
          </p:nvPr>
        </p:nvSpPr>
        <p:spPr>
          <a:xfrm>
            <a:off x="358775" y="152400"/>
            <a:ext cx="8686800" cy="787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Common Places to Borrow</a:t>
            </a:r>
            <a:endParaRPr/>
          </a:p>
        </p:txBody>
      </p:sp>
      <p:sp>
        <p:nvSpPr>
          <p:cNvPr id="152" name="Google Shape;152;p19"/>
          <p:cNvSpPr/>
          <p:nvPr/>
        </p:nvSpPr>
        <p:spPr>
          <a:xfrm>
            <a:off x="342900" y="5540375"/>
            <a:ext cx="2473325" cy="9175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3" name="Google Shape;153;p19"/>
          <p:cNvSpPr/>
          <p:nvPr/>
        </p:nvSpPr>
        <p:spPr>
          <a:xfrm>
            <a:off x="3062288" y="5540375"/>
            <a:ext cx="2473325" cy="917575"/>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4" name="Google Shape;154;p1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sp>
        <p:nvSpPr>
          <p:cNvPr id="155" name="Google Shape;155;p19"/>
          <p:cNvSpPr/>
          <p:nvPr/>
        </p:nvSpPr>
        <p:spPr>
          <a:xfrm>
            <a:off x="381000" y="1035050"/>
            <a:ext cx="5715000" cy="685800"/>
          </a:xfrm>
          <a:prstGeom prst="roundRect">
            <a:avLst>
              <a:gd fmla="val 16667" name="adj"/>
            </a:avLst>
          </a:prstGeom>
          <a:solidFill>
            <a:srgbClr val="4F000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0" i="0" lang="en-US" sz="2800" u="none" cap="none" strike="noStrike">
                <a:solidFill>
                  <a:schemeClr val="lt1"/>
                </a:solidFill>
                <a:latin typeface="Source Sans Pro"/>
                <a:ea typeface="Source Sans Pro"/>
                <a:cs typeface="Source Sans Pro"/>
                <a:sym typeface="Source Sans Pro"/>
              </a:rPr>
              <a:t>Credit union</a:t>
            </a:r>
            <a:endParaRPr b="0" i="0" sz="2800" u="none" cap="none" strike="noStrike">
              <a:solidFill>
                <a:schemeClr val="lt1"/>
              </a:solidFill>
              <a:latin typeface="Source Sans Pro"/>
              <a:ea typeface="Source Sans Pro"/>
              <a:cs typeface="Source Sans Pro"/>
              <a:sym typeface="Source Sans Pro"/>
            </a:endParaRPr>
          </a:p>
        </p:txBody>
      </p:sp>
      <p:sp>
        <p:nvSpPr>
          <p:cNvPr id="156" name="Google Shape;156;p19"/>
          <p:cNvSpPr/>
          <p:nvPr/>
        </p:nvSpPr>
        <p:spPr>
          <a:xfrm>
            <a:off x="381000" y="1823720"/>
            <a:ext cx="5715000" cy="685800"/>
          </a:xfrm>
          <a:prstGeom prst="roundRect">
            <a:avLst>
              <a:gd fmla="val 16667" name="adj"/>
            </a:avLst>
          </a:prstGeom>
          <a:solidFill>
            <a:srgbClr val="A2949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0" i="0" lang="en-US" sz="2800" u="none" cap="none" strike="noStrike">
                <a:solidFill>
                  <a:schemeClr val="lt1"/>
                </a:solidFill>
                <a:latin typeface="Source Sans Pro"/>
                <a:ea typeface="Source Sans Pro"/>
                <a:cs typeface="Source Sans Pro"/>
                <a:sym typeface="Source Sans Pro"/>
              </a:rPr>
              <a:t>Commercial bank</a:t>
            </a:r>
            <a:endParaRPr b="0" i="0" sz="2800" u="none" cap="none" strike="noStrike">
              <a:solidFill>
                <a:schemeClr val="lt1"/>
              </a:solidFill>
              <a:latin typeface="Source Sans Pro"/>
              <a:ea typeface="Source Sans Pro"/>
              <a:cs typeface="Source Sans Pro"/>
              <a:sym typeface="Source Sans Pro"/>
            </a:endParaRPr>
          </a:p>
        </p:txBody>
      </p:sp>
      <p:sp>
        <p:nvSpPr>
          <p:cNvPr id="157" name="Google Shape;157;p19"/>
          <p:cNvSpPr/>
          <p:nvPr/>
        </p:nvSpPr>
        <p:spPr>
          <a:xfrm>
            <a:off x="381000" y="2612390"/>
            <a:ext cx="5715000" cy="685800"/>
          </a:xfrm>
          <a:prstGeom prst="roundRect">
            <a:avLst>
              <a:gd fmla="val 16667" name="adj"/>
            </a:avLst>
          </a:prstGeom>
          <a:solidFill>
            <a:srgbClr val="4F000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0" i="0" lang="en-US" sz="2800" u="none" cap="none" strike="noStrike">
                <a:solidFill>
                  <a:schemeClr val="lt1"/>
                </a:solidFill>
                <a:latin typeface="Source Sans Pro"/>
                <a:ea typeface="Source Sans Pro"/>
                <a:cs typeface="Source Sans Pro"/>
                <a:sym typeface="Source Sans Pro"/>
              </a:rPr>
              <a:t>Savings and loan associations</a:t>
            </a:r>
            <a:endParaRPr b="0" i="0" sz="2800" u="none" cap="none" strike="noStrike">
              <a:solidFill>
                <a:schemeClr val="lt1"/>
              </a:solidFill>
              <a:latin typeface="Source Sans Pro"/>
              <a:ea typeface="Source Sans Pro"/>
              <a:cs typeface="Source Sans Pro"/>
              <a:sym typeface="Source Sans Pro"/>
            </a:endParaRPr>
          </a:p>
        </p:txBody>
      </p:sp>
      <p:sp>
        <p:nvSpPr>
          <p:cNvPr id="158" name="Google Shape;158;p19"/>
          <p:cNvSpPr/>
          <p:nvPr/>
        </p:nvSpPr>
        <p:spPr>
          <a:xfrm>
            <a:off x="381000" y="3401060"/>
            <a:ext cx="5715000" cy="685800"/>
          </a:xfrm>
          <a:prstGeom prst="roundRect">
            <a:avLst>
              <a:gd fmla="val 16667" name="adj"/>
            </a:avLst>
          </a:prstGeom>
          <a:solidFill>
            <a:srgbClr val="A2949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0" i="0" lang="en-US" sz="2800" u="none" cap="none" strike="noStrike">
                <a:solidFill>
                  <a:schemeClr val="lt1"/>
                </a:solidFill>
                <a:latin typeface="Source Sans Pro"/>
                <a:ea typeface="Source Sans Pro"/>
                <a:cs typeface="Source Sans Pro"/>
                <a:sym typeface="Source Sans Pro"/>
              </a:rPr>
              <a:t>Consumer finance company</a:t>
            </a:r>
            <a:endParaRPr b="0" i="0" sz="2800" u="none" cap="none" strike="noStrike">
              <a:solidFill>
                <a:schemeClr val="lt1"/>
              </a:solidFill>
              <a:latin typeface="Source Sans Pro"/>
              <a:ea typeface="Source Sans Pro"/>
              <a:cs typeface="Source Sans Pro"/>
              <a:sym typeface="Source Sans Pro"/>
            </a:endParaRPr>
          </a:p>
        </p:txBody>
      </p:sp>
      <p:sp>
        <p:nvSpPr>
          <p:cNvPr id="159" name="Google Shape;159;p19"/>
          <p:cNvSpPr/>
          <p:nvPr/>
        </p:nvSpPr>
        <p:spPr>
          <a:xfrm>
            <a:off x="381000" y="4189730"/>
            <a:ext cx="5715000" cy="685800"/>
          </a:xfrm>
          <a:prstGeom prst="roundRect">
            <a:avLst>
              <a:gd fmla="val 16667" name="adj"/>
            </a:avLst>
          </a:prstGeom>
          <a:solidFill>
            <a:srgbClr val="4F000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0" i="0" lang="en-US" sz="2800" u="none" cap="none" strike="noStrike">
                <a:solidFill>
                  <a:schemeClr val="lt1"/>
                </a:solidFill>
                <a:latin typeface="Source Sans Pro"/>
                <a:ea typeface="Source Sans Pro"/>
                <a:cs typeface="Source Sans Pro"/>
                <a:sym typeface="Source Sans Pro"/>
              </a:rPr>
              <a:t>Retail merchant</a:t>
            </a:r>
            <a:endParaRPr b="0" i="0" sz="2800" u="none" cap="none" strike="noStrike">
              <a:solidFill>
                <a:schemeClr val="lt1"/>
              </a:solidFill>
              <a:latin typeface="Source Sans Pro"/>
              <a:ea typeface="Source Sans Pro"/>
              <a:cs typeface="Source Sans Pro"/>
              <a:sym typeface="Source Sans Pro"/>
            </a:endParaRPr>
          </a:p>
        </p:txBody>
      </p:sp>
      <p:sp>
        <p:nvSpPr>
          <p:cNvPr id="160" name="Google Shape;160;p19"/>
          <p:cNvSpPr/>
          <p:nvPr/>
        </p:nvSpPr>
        <p:spPr>
          <a:xfrm>
            <a:off x="381000" y="4978400"/>
            <a:ext cx="5715000" cy="685800"/>
          </a:xfrm>
          <a:prstGeom prst="roundRect">
            <a:avLst>
              <a:gd fmla="val 16667" name="adj"/>
            </a:avLst>
          </a:prstGeom>
          <a:solidFill>
            <a:srgbClr val="A2949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l">
              <a:lnSpc>
                <a:spcPct val="85000"/>
              </a:lnSpc>
              <a:spcBef>
                <a:spcPts val="0"/>
              </a:spcBef>
              <a:spcAft>
                <a:spcPts val="0"/>
              </a:spcAft>
              <a:buNone/>
            </a:pPr>
            <a:r>
              <a:rPr b="0" i="0" lang="en-US" sz="2800" u="none" cap="none" strike="noStrike">
                <a:solidFill>
                  <a:schemeClr val="lt1"/>
                </a:solidFill>
                <a:latin typeface="Source Sans Pro"/>
                <a:ea typeface="Source Sans Pro"/>
                <a:cs typeface="Source Sans Pro"/>
                <a:sym typeface="Source Sans Pro"/>
              </a:rPr>
              <a:t>Predatory lenders</a:t>
            </a:r>
            <a:endParaRPr b="0" i="0" sz="2800" u="none" cap="none" strike="noStrike">
              <a:solidFill>
                <a:schemeClr val="lt1"/>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5" name="Shape 165"/>
        <p:cNvGrpSpPr/>
        <p:nvPr/>
      </p:nvGrpSpPr>
      <p:grpSpPr>
        <a:xfrm>
          <a:off x="0" y="0"/>
          <a:ext cx="0" cy="0"/>
          <a:chOff x="0" y="0"/>
          <a:chExt cx="0" cy="0"/>
        </a:xfrm>
      </p:grpSpPr>
      <p:graphicFrame>
        <p:nvGraphicFramePr>
          <p:cNvPr id="166" name="Google Shape;166;p20"/>
          <p:cNvGraphicFramePr/>
          <p:nvPr/>
        </p:nvGraphicFramePr>
        <p:xfrm>
          <a:off x="400050" y="1009650"/>
          <a:ext cx="3000000" cy="3000000"/>
        </p:xfrm>
        <a:graphic>
          <a:graphicData uri="http://schemas.openxmlformats.org/drawingml/2006/table">
            <a:tbl>
              <a:tblPr>
                <a:noFill/>
                <a:tableStyleId>{E89DF3E6-C239-45C0-9FAE-AB8F8AC2F5BE}</a:tableStyleId>
              </a:tblPr>
              <a:tblGrid>
                <a:gridCol w="1033475"/>
                <a:gridCol w="1033450"/>
                <a:gridCol w="1035050"/>
                <a:gridCol w="1033475"/>
                <a:gridCol w="1033450"/>
                <a:gridCol w="1033475"/>
                <a:gridCol w="1033450"/>
                <a:gridCol w="1035050"/>
              </a:tblGrid>
              <a:tr h="468300">
                <a:tc>
                  <a:txBody>
                    <a:bodyPr>
                      <a:noAutofit/>
                    </a:bodyPr>
                    <a:lstStyle/>
                    <a:p>
                      <a:pPr indent="0" lvl="0" marL="0" marR="0" rtl="0" algn="ctr">
                        <a:lnSpc>
                          <a:spcPct val="98214"/>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Month</a:t>
                      </a:r>
                      <a:endParaRPr b="1" i="0" sz="1400" u="none" cap="none" strike="noStrike">
                        <a:solidFill>
                          <a:schemeClr val="lt1"/>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6666"/>
                    </a:solidFill>
                  </a:tcPr>
                </a:tc>
                <a:tc>
                  <a:txBody>
                    <a:bodyPr>
                      <a:noAutofit/>
                    </a:bodyPr>
                    <a:lstStyle/>
                    <a:p>
                      <a:pPr indent="0" lvl="0" marL="0" marR="0" rtl="0" algn="ctr">
                        <a:lnSpc>
                          <a:spcPct val="98214"/>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Start Balance</a:t>
                      </a:r>
                      <a:endParaRPr b="1" i="0" sz="1400" u="none" cap="none" strike="noStrike">
                        <a:solidFill>
                          <a:schemeClr val="lt1"/>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6666"/>
                    </a:solidFill>
                  </a:tcPr>
                </a:tc>
                <a:tc>
                  <a:txBody>
                    <a:bodyPr>
                      <a:noAutofit/>
                    </a:bodyPr>
                    <a:lstStyle/>
                    <a:p>
                      <a:pPr indent="0" lvl="0" marL="0" marR="0" rtl="0" algn="ctr">
                        <a:lnSpc>
                          <a:spcPct val="98214"/>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Interest</a:t>
                      </a:r>
                      <a:endParaRPr b="1" i="0" sz="1400" u="none" cap="none" strike="noStrike">
                        <a:solidFill>
                          <a:schemeClr val="lt1"/>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6666"/>
                    </a:solidFill>
                  </a:tcPr>
                </a:tc>
                <a:tc>
                  <a:txBody>
                    <a:bodyPr>
                      <a:noAutofit/>
                    </a:bodyPr>
                    <a:lstStyle/>
                    <a:p>
                      <a:pPr indent="0" lvl="0" marL="0" marR="0" rtl="0" algn="ctr">
                        <a:lnSpc>
                          <a:spcPct val="98214"/>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Monthly Rate</a:t>
                      </a:r>
                      <a:endParaRPr b="1" i="0" sz="1400" u="none" cap="none" strike="noStrike">
                        <a:solidFill>
                          <a:schemeClr val="lt1"/>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6666"/>
                    </a:solidFill>
                  </a:tcPr>
                </a:tc>
                <a:tc>
                  <a:txBody>
                    <a:bodyPr>
                      <a:noAutofit/>
                    </a:bodyPr>
                    <a:lstStyle/>
                    <a:p>
                      <a:pPr indent="0" lvl="0" marL="0" marR="0" rtl="0" algn="ctr">
                        <a:lnSpc>
                          <a:spcPct val="98214"/>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Principal</a:t>
                      </a:r>
                      <a:endParaRPr b="1" i="0" sz="1400" u="none" cap="none" strike="noStrike">
                        <a:solidFill>
                          <a:schemeClr val="lt1"/>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6666"/>
                    </a:solidFill>
                  </a:tcPr>
                </a:tc>
                <a:tc>
                  <a:txBody>
                    <a:bodyPr>
                      <a:noAutofit/>
                    </a:bodyPr>
                    <a:lstStyle/>
                    <a:p>
                      <a:pPr indent="0" lvl="0" marL="0" marR="0" rtl="0" algn="ctr">
                        <a:lnSpc>
                          <a:spcPct val="98214"/>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End Balance</a:t>
                      </a:r>
                      <a:endParaRPr b="1" i="0" sz="1400" u="none" cap="none" strike="noStrike">
                        <a:solidFill>
                          <a:schemeClr val="lt1"/>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6666"/>
                    </a:solidFill>
                  </a:tcPr>
                </a:tc>
                <a:tc>
                  <a:txBody>
                    <a:bodyPr>
                      <a:noAutofit/>
                    </a:bodyPr>
                    <a:lstStyle/>
                    <a:p>
                      <a:pPr indent="0" lvl="0" marL="0" marR="0" rtl="0" algn="ctr">
                        <a:lnSpc>
                          <a:spcPct val="98214"/>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Cum. Int. Paid</a:t>
                      </a:r>
                      <a:endParaRPr b="1" i="0" sz="1400" u="none" cap="none" strike="noStrike">
                        <a:solidFill>
                          <a:schemeClr val="lt1"/>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6666"/>
                    </a:solidFill>
                  </a:tcPr>
                </a:tc>
                <a:tc>
                  <a:txBody>
                    <a:bodyPr>
                      <a:noAutofit/>
                    </a:bodyPr>
                    <a:lstStyle/>
                    <a:p>
                      <a:pPr indent="0" lvl="0" marL="0" marR="0" rtl="0" algn="ctr">
                        <a:lnSpc>
                          <a:spcPct val="98214"/>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Interest Left to Pay</a:t>
                      </a:r>
                      <a:endParaRPr b="1" i="0" sz="1400" u="none" cap="none" strike="noStrike">
                        <a:solidFill>
                          <a:schemeClr val="lt1"/>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666666"/>
                    </a:solidFill>
                  </a:tcPr>
                </a:tc>
              </a:tr>
              <a:tr h="388950">
                <a:tc>
                  <a:txBody>
                    <a:bodyPr>
                      <a:noAutofit/>
                    </a:bodyPr>
                    <a:lstStyle/>
                    <a:p>
                      <a:pPr indent="0" lvl="0" marL="0" marR="0" rtl="0" algn="ct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$1,000.00</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$30.77</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36.9231%</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$69.23</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$930.77</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$30.77</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$169.23</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88950">
                <a:tc>
                  <a:txBody>
                    <a:bodyPr>
                      <a:noAutofit/>
                    </a:bodyPr>
                    <a:lstStyle/>
                    <a:p>
                      <a:pPr indent="0" lvl="0" marL="0" marR="0" rtl="0" algn="ct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930.77</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28.21</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36.3636%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71.79</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858.98</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58.98</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141.02</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2"/>
                    </a:solidFill>
                  </a:tcPr>
                </a:tc>
              </a:tr>
              <a:tr h="388950">
                <a:tc>
                  <a:txBody>
                    <a:bodyPr>
                      <a:noAutofit/>
                    </a:bodyPr>
                    <a:lstStyle/>
                    <a:p>
                      <a:pPr indent="0" lvl="0" marL="0" marR="0" rtl="0" algn="ct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858.98</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25.64</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35.8207%</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74.36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784.62</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84.62</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115.38</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88950">
                <a:tc>
                  <a:txBody>
                    <a:bodyPr>
                      <a:noAutofit/>
                    </a:bodyPr>
                    <a:lstStyle/>
                    <a:p>
                      <a:pPr indent="0" lvl="0" marL="0" marR="0" rtl="0" algn="ct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784.62</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23.08</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35.2939%</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76.92</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707.70</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107.70</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92.30</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r>
              <a:tr h="388950">
                <a:tc>
                  <a:txBody>
                    <a:bodyPr>
                      <a:noAutofit/>
                    </a:bodyPr>
                    <a:lstStyle/>
                    <a:p>
                      <a:pPr indent="0" lvl="0" marL="0" marR="0" rtl="0" algn="ct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707.70</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20.51</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34.7822%</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79.47</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628.21</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128.21</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71.79</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388950">
                <a:tc>
                  <a:txBody>
                    <a:bodyPr>
                      <a:noAutofit/>
                    </a:bodyPr>
                    <a:lstStyle/>
                    <a:p>
                      <a:pPr indent="0" lvl="0" marL="0" marR="0" rtl="0" algn="ct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628.21</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17.95</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34.2854%</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82.05</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546.16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146.16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53.84</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r>
              <a:tr h="388950">
                <a:tc>
                  <a:txBody>
                    <a:bodyPr>
                      <a:noAutofit/>
                    </a:bodyPr>
                    <a:lstStyle/>
                    <a:p>
                      <a:pPr indent="0" lvl="0" marL="0" marR="0" rtl="0" algn="ct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7</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546.16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15.38</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33.8024%</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84.62</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461.54</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161.54</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38.46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388950">
                <a:tc>
                  <a:txBody>
                    <a:bodyPr>
                      <a:noAutofit/>
                    </a:bodyPr>
                    <a:lstStyle/>
                    <a:p>
                      <a:pPr indent="0" lvl="0" marL="0" marR="0" rtl="0" algn="ct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461.54</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12.82</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33.3332%</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87.18</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374.36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174.36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25.64</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r>
              <a:tr h="388950">
                <a:tc>
                  <a:txBody>
                    <a:bodyPr>
                      <a:noAutofit/>
                    </a:bodyPr>
                    <a:lstStyle/>
                    <a:p>
                      <a:pPr indent="0" lvl="0" marL="0" marR="0" rtl="0" algn="ct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9</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374.36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10.26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32.8766%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89.74</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284.62</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184.62</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15.38</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388950">
                <a:tc>
                  <a:txBody>
                    <a:bodyPr>
                      <a:noAutofit/>
                    </a:bodyPr>
                    <a:lstStyle/>
                    <a:p>
                      <a:pPr indent="0" lvl="0" marL="0" marR="0" rtl="0" algn="ct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10</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284.62</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7.69</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32.4319%</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92.31</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192.31</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192.31</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7.69</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r>
              <a:tr h="388950">
                <a:tc>
                  <a:txBody>
                    <a:bodyPr>
                      <a:noAutofit/>
                    </a:bodyPr>
                    <a:lstStyle/>
                    <a:p>
                      <a:pPr indent="0" lvl="0" marL="0" marR="0" rtl="0" algn="ct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11</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192.31</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5.13</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31.9996%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94.87</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97.44</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197.44</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2.56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388950">
                <a:tc>
                  <a:txBody>
                    <a:bodyPr>
                      <a:noAutofit/>
                    </a:bodyPr>
                    <a:lstStyle/>
                    <a:p>
                      <a:pPr indent="0" lvl="0" marL="0" marR="0" rtl="0" algn="ct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12</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97.44</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2.56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31.5776%</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97.44</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0.00</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200.00</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c>
                  <a:txBody>
                    <a:bodyPr>
                      <a:noAutofit/>
                    </a:bodyPr>
                    <a:lstStyle/>
                    <a:p>
                      <a:pPr indent="0" lvl="0" marL="0" marR="0" rtl="0" algn="r">
                        <a:lnSpc>
                          <a:spcPct val="100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0</a:t>
                      </a:r>
                      <a:endParaRPr b="0" i="0" sz="1400" u="none" cap="none" strike="noStrike">
                        <a:solidFill>
                          <a:srgbClr val="000000"/>
                        </a:solidFill>
                        <a:latin typeface="Source Sans Pro"/>
                        <a:ea typeface="Source Sans Pro"/>
                        <a:cs typeface="Source Sans Pro"/>
                        <a:sym typeface="Source Sans Pro"/>
                      </a:endParaRPr>
                    </a:p>
                  </a:txBody>
                  <a:tcPr marT="45725" marB="45725" marR="91450" marL="914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CCCCCC"/>
                    </a:solidFill>
                  </a:tcPr>
                </a:tc>
              </a:tr>
            </a:tbl>
          </a:graphicData>
        </a:graphic>
      </p:graphicFrame>
      <p:sp>
        <p:nvSpPr>
          <p:cNvPr id="167" name="Google Shape;167;p20"/>
          <p:cNvSpPr txBox="1"/>
          <p:nvPr>
            <p:ph type="title"/>
          </p:nvPr>
        </p:nvSpPr>
        <p:spPr>
          <a:xfrm>
            <a:off x="358775" y="152400"/>
            <a:ext cx="8686800" cy="76835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Rule of 78s</a:t>
            </a:r>
            <a:endParaRPr/>
          </a:p>
        </p:txBody>
      </p:sp>
      <p:sp>
        <p:nvSpPr>
          <p:cNvPr id="168" name="Google Shape;168;p20"/>
          <p:cNvSpPr txBox="1"/>
          <p:nvPr/>
        </p:nvSpPr>
        <p:spPr>
          <a:xfrm>
            <a:off x="914400" y="6261100"/>
            <a:ext cx="7212013"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dk1"/>
                </a:solidFill>
                <a:latin typeface="Arial"/>
                <a:ea typeface="Arial"/>
                <a:cs typeface="Arial"/>
                <a:sym typeface="Arial"/>
              </a:rPr>
              <a:t>Most interest is paid before making substantial repayment of principal</a:t>
            </a:r>
            <a:endParaRPr/>
          </a:p>
        </p:txBody>
      </p:sp>
    </p:spTree>
  </p:cSld>
  <p:clrMapOvr>
    <a:masterClrMapping/>
  </p:clrMapOvr>
  <p:transition>
    <p:fade/>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3" name="Shape 173"/>
        <p:cNvGrpSpPr/>
        <p:nvPr/>
      </p:nvGrpSpPr>
      <p:grpSpPr>
        <a:xfrm>
          <a:off x="0" y="0"/>
          <a:ext cx="0" cy="0"/>
          <a:chOff x="0" y="0"/>
          <a:chExt cx="0" cy="0"/>
        </a:xfrm>
      </p:grpSpPr>
      <p:sp>
        <p:nvSpPr>
          <p:cNvPr id="174" name="Google Shape;174;p21"/>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Minimum Monthly</a:t>
            </a:r>
            <a:br>
              <a:rPr b="0" i="0" lang="en-US" sz="6000" u="none" cap="none" strike="noStrike">
                <a:solidFill>
                  <a:srgbClr val="000000"/>
                </a:solidFill>
                <a:latin typeface="Source Sans Pro"/>
                <a:ea typeface="Source Sans Pro"/>
                <a:cs typeface="Source Sans Pro"/>
                <a:sym typeface="Source Sans Pro"/>
              </a:rPr>
            </a:br>
            <a:r>
              <a:rPr b="0" i="0" lang="en-US" sz="6000" u="none" cap="none" strike="noStrike">
                <a:solidFill>
                  <a:srgbClr val="000000"/>
                </a:solidFill>
                <a:latin typeface="Source Sans Pro"/>
                <a:ea typeface="Source Sans Pro"/>
                <a:cs typeface="Source Sans Pro"/>
                <a:sym typeface="Source Sans Pro"/>
              </a:rPr>
              <a:t>Payment</a:t>
            </a:r>
            <a:endParaRPr/>
          </a:p>
        </p:txBody>
      </p:sp>
      <p:sp>
        <p:nvSpPr>
          <p:cNvPr id="175" name="Google Shape;175;p21"/>
          <p:cNvSpPr txBox="1"/>
          <p:nvPr/>
        </p:nvSpPr>
        <p:spPr>
          <a:xfrm>
            <a:off x="304800" y="1728788"/>
            <a:ext cx="8839200" cy="584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200">
                <a:solidFill>
                  <a:schemeClr val="dk2"/>
                </a:solidFill>
                <a:latin typeface="Source Sans Pro"/>
                <a:ea typeface="Source Sans Pro"/>
                <a:cs typeface="Source Sans Pro"/>
                <a:sym typeface="Source Sans Pro"/>
              </a:rPr>
              <a:t>$1,000 Balance at 18% APR</a:t>
            </a:r>
            <a:endParaRPr/>
          </a:p>
        </p:txBody>
      </p:sp>
      <p:sp>
        <p:nvSpPr>
          <p:cNvPr id="176" name="Google Shape;176;p21"/>
          <p:cNvSpPr/>
          <p:nvPr/>
        </p:nvSpPr>
        <p:spPr>
          <a:xfrm>
            <a:off x="4763" y="2271207"/>
            <a:ext cx="7937500" cy="2397127"/>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2% minimum payment</a:t>
            </a:r>
            <a:endParaRPr b="0" i="0" sz="1800" u="none" cap="none" strike="noStrike">
              <a:solidFill>
                <a:schemeClr val="dk1"/>
              </a:solidFill>
              <a:latin typeface="Source Sans Pro"/>
              <a:ea typeface="Source Sans Pro"/>
              <a:cs typeface="Source Sans Pro"/>
              <a:sym typeface="Source Sans Pro"/>
            </a:endParaRPr>
          </a:p>
          <a:p>
            <a:pPr indent="0" lvl="1" marL="1143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19 years to </a:t>
            </a:r>
            <a:br>
              <a:rPr b="0" i="0" lang="en-US" sz="1800" u="none" cap="none" strike="noStrike">
                <a:solidFill>
                  <a:schemeClr val="dk1"/>
                </a:solidFill>
                <a:latin typeface="Source Sans Pro"/>
                <a:ea typeface="Source Sans Pro"/>
                <a:cs typeface="Source Sans Pro"/>
                <a:sym typeface="Source Sans Pro"/>
              </a:rPr>
            </a:br>
            <a:r>
              <a:rPr b="0" i="0" lang="en-US" sz="1800" u="none" cap="none" strike="noStrike">
                <a:solidFill>
                  <a:schemeClr val="dk1"/>
                </a:solidFill>
                <a:latin typeface="Source Sans Pro"/>
                <a:ea typeface="Source Sans Pro"/>
                <a:cs typeface="Source Sans Pro"/>
                <a:sym typeface="Source Sans Pro"/>
              </a:rPr>
              <a:t>pay off</a:t>
            </a:r>
            <a:endParaRPr b="0" i="0" sz="1800" u="none" cap="none" strike="noStrike">
              <a:solidFill>
                <a:schemeClr val="dk1"/>
              </a:solidFill>
              <a:latin typeface="Source Sans Pro"/>
              <a:ea typeface="Source Sans Pro"/>
              <a:cs typeface="Source Sans Pro"/>
              <a:sym typeface="Source Sans Pro"/>
            </a:endParaRPr>
          </a:p>
          <a:p>
            <a:pPr indent="0" lvl="1" marL="1143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Total interest $1,931</a:t>
            </a:r>
            <a:endParaRPr b="0" i="0" sz="1800" u="none" cap="none" strike="noStrike">
              <a:solidFill>
                <a:schemeClr val="dk1"/>
              </a:solidFill>
              <a:latin typeface="Source Sans Pro"/>
              <a:ea typeface="Source Sans Pro"/>
              <a:cs typeface="Source Sans Pro"/>
              <a:sym typeface="Source Sans Pro"/>
            </a:endParaRPr>
          </a:p>
        </p:txBody>
      </p:sp>
      <p:sp>
        <p:nvSpPr>
          <p:cNvPr id="177" name="Google Shape;177;p21"/>
          <p:cNvSpPr/>
          <p:nvPr/>
        </p:nvSpPr>
        <p:spPr>
          <a:xfrm>
            <a:off x="1329670" y="4143373"/>
            <a:ext cx="7937500" cy="2397127"/>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5% minimum payment</a:t>
            </a:r>
            <a:endParaRPr b="0" i="0" sz="1800" u="none" cap="none" strike="noStrike">
              <a:solidFill>
                <a:schemeClr val="dk1"/>
              </a:solidFill>
              <a:latin typeface="Source Sans Pro"/>
              <a:ea typeface="Source Sans Pro"/>
              <a:cs typeface="Source Sans Pro"/>
              <a:sym typeface="Source Sans Pro"/>
            </a:endParaRPr>
          </a:p>
          <a:p>
            <a:pPr indent="0" lvl="1" marL="1143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2 years to </a:t>
            </a:r>
            <a:br>
              <a:rPr b="0" i="0" lang="en-US" sz="1800" u="none" cap="none" strike="noStrike">
                <a:solidFill>
                  <a:schemeClr val="dk1"/>
                </a:solidFill>
                <a:latin typeface="Source Sans Pro"/>
                <a:ea typeface="Source Sans Pro"/>
                <a:cs typeface="Source Sans Pro"/>
                <a:sym typeface="Source Sans Pro"/>
              </a:rPr>
            </a:br>
            <a:r>
              <a:rPr b="0" i="0" lang="en-US" sz="1800" u="none" cap="none" strike="noStrike">
                <a:solidFill>
                  <a:schemeClr val="dk1"/>
                </a:solidFill>
                <a:latin typeface="Source Sans Pro"/>
                <a:ea typeface="Source Sans Pro"/>
                <a:cs typeface="Source Sans Pro"/>
                <a:sym typeface="Source Sans Pro"/>
              </a:rPr>
              <a:t>pay off</a:t>
            </a:r>
            <a:endParaRPr b="0" i="0" sz="1800" u="none" cap="none" strike="noStrike">
              <a:solidFill>
                <a:schemeClr val="dk1"/>
              </a:solidFill>
              <a:latin typeface="Source Sans Pro"/>
              <a:ea typeface="Source Sans Pro"/>
              <a:cs typeface="Source Sans Pro"/>
              <a:sym typeface="Source Sans Pro"/>
            </a:endParaRPr>
          </a:p>
          <a:p>
            <a:pPr indent="0" lvl="1" marL="1143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Total interest $382</a:t>
            </a:r>
            <a:endParaRPr b="0" i="0" sz="1800" u="none" cap="none" strike="noStrike">
              <a:solidFill>
                <a:schemeClr val="dk1"/>
              </a:solidFill>
              <a:latin typeface="Source Sans Pro"/>
              <a:ea typeface="Source Sans Pro"/>
              <a:cs typeface="Source Sans Pro"/>
              <a:sym typeface="Source Sans Pro"/>
            </a:endParaRPr>
          </a:p>
        </p:txBody>
      </p:sp>
      <p:sp>
        <p:nvSpPr>
          <p:cNvPr id="178" name="Google Shape;178;p2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pic>
        <p:nvPicPr>
          <p:cNvPr descr="SLDM 23 AMORZ CHART.psd" id="184" name="Google Shape;184;p22"/>
          <p:cNvPicPr preferRelativeResize="0"/>
          <p:nvPr/>
        </p:nvPicPr>
        <p:blipFill rotWithShape="1">
          <a:blip r:embed="rId3">
            <a:alphaModFix/>
          </a:blip>
          <a:srcRect b="2398" l="0" r="0" t="0"/>
          <a:stretch/>
        </p:blipFill>
        <p:spPr>
          <a:xfrm>
            <a:off x="0" y="0"/>
            <a:ext cx="9144000" cy="6692900"/>
          </a:xfrm>
          <a:prstGeom prst="rect">
            <a:avLst/>
          </a:prstGeom>
          <a:noFill/>
          <a:ln>
            <a:noFill/>
          </a:ln>
        </p:spPr>
      </p:pic>
      <p:sp>
        <p:nvSpPr>
          <p:cNvPr id="185" name="Google Shape;185;p22"/>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Amortization </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Schedules</a:t>
            </a:r>
            <a:endParaRPr/>
          </a:p>
        </p:txBody>
      </p:sp>
      <p:sp>
        <p:nvSpPr>
          <p:cNvPr id="186" name="Google Shape;186;p22"/>
          <p:cNvSpPr txBox="1"/>
          <p:nvPr>
            <p:ph idx="1" type="body"/>
          </p:nvPr>
        </p:nvSpPr>
        <p:spPr>
          <a:xfrm>
            <a:off x="419100" y="1831975"/>
            <a:ext cx="5422900" cy="2714625"/>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Chart</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How much to principal</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How much to interest</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Use to compare different</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types of financing</a:t>
            </a:r>
            <a:endParaRPr/>
          </a:p>
        </p:txBody>
      </p:sp>
      <p:sp>
        <p:nvSpPr>
          <p:cNvPr id="187" name="Google Shape;187;p2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23"/>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Amortization Schedule</a:t>
            </a:r>
            <a:endParaRPr/>
          </a:p>
        </p:txBody>
      </p:sp>
      <p:sp>
        <p:nvSpPr>
          <p:cNvPr id="194" name="Google Shape;194;p23"/>
          <p:cNvSpPr txBox="1"/>
          <p:nvPr>
            <p:ph idx="1" type="body"/>
          </p:nvPr>
        </p:nvSpPr>
        <p:spPr>
          <a:xfrm>
            <a:off x="473075" y="752475"/>
            <a:ext cx="8375650" cy="479425"/>
          </a:xfrm>
          <a:prstGeom prst="rect">
            <a:avLst/>
          </a:prstGeom>
          <a:noFill/>
          <a:ln>
            <a:noFill/>
          </a:ln>
        </p:spPr>
        <p:txBody>
          <a:bodyPr anchorCtr="0" anchor="t" bIns="0" lIns="0" spcFirstLastPara="1" rIns="0" wrap="square" tIns="0">
            <a:noAutofit/>
          </a:bodyPr>
          <a:lstStyle/>
          <a:p>
            <a:pPr indent="-438150" lvl="0" marL="438150" marR="0" rtl="0" algn="l">
              <a:lnSpc>
                <a:spcPct val="158333"/>
              </a:lnSpc>
              <a:spcBef>
                <a:spcPts val="0"/>
              </a:spcBef>
              <a:spcAft>
                <a:spcPts val="0"/>
              </a:spcAft>
              <a:buClr>
                <a:srgbClr val="800000"/>
              </a:buClr>
              <a:buSzPts val="1800"/>
              <a:buFont typeface="Noto Sans Symbols"/>
              <a:buNone/>
            </a:pPr>
            <a:r>
              <a:rPr b="0" i="0" lang="en-US" sz="2400" u="none" cap="none" strike="noStrike">
                <a:solidFill>
                  <a:schemeClr val="accent1"/>
                </a:solidFill>
                <a:latin typeface="Source Sans Pro"/>
                <a:ea typeface="Source Sans Pro"/>
                <a:cs typeface="Source Sans Pro"/>
                <a:sym typeface="Source Sans Pro"/>
              </a:rPr>
              <a:t>Interest-Only Loan or Mortgage</a:t>
            </a:r>
            <a:endParaRPr/>
          </a:p>
        </p:txBody>
      </p:sp>
      <p:sp>
        <p:nvSpPr>
          <p:cNvPr id="195" name="Google Shape;195;p23"/>
          <p:cNvSpPr txBox="1"/>
          <p:nvPr>
            <p:ph idx="12" type="sldNum"/>
          </p:nvPr>
        </p:nvSpPr>
        <p:spPr>
          <a:xfrm>
            <a:off x="8216900" y="6356350"/>
            <a:ext cx="4699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graphicFrame>
        <p:nvGraphicFramePr>
          <p:cNvPr id="196" name="Google Shape;196;p23"/>
          <p:cNvGraphicFramePr/>
          <p:nvPr/>
        </p:nvGraphicFramePr>
        <p:xfrm>
          <a:off x="514350" y="1409700"/>
          <a:ext cx="3000000" cy="3000000"/>
        </p:xfrm>
        <a:graphic>
          <a:graphicData uri="http://schemas.openxmlformats.org/drawingml/2006/table">
            <a:tbl>
              <a:tblPr>
                <a:noFill/>
                <a:tableStyleId>{E89DF3E6-C239-45C0-9FAE-AB8F8AC2F5BE}</a:tableStyleId>
              </a:tblPr>
              <a:tblGrid>
                <a:gridCol w="1068400"/>
                <a:gridCol w="1379525"/>
                <a:gridCol w="1266825"/>
                <a:gridCol w="1068400"/>
                <a:gridCol w="1068375"/>
                <a:gridCol w="1068400"/>
                <a:gridCol w="1068375"/>
              </a:tblGrid>
              <a:tr h="552450">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Month</a:t>
                      </a:r>
                      <a:endParaRPr b="0" i="0" sz="14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33333"/>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Beginning Balance</a:t>
                      </a:r>
                      <a:endParaRPr b="0" i="0" sz="14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33333"/>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Interest Rate</a:t>
                      </a:r>
                      <a:endParaRPr b="0" i="0" sz="14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33333"/>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Payment</a:t>
                      </a:r>
                      <a:endParaRPr b="0" i="0" sz="14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33333"/>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Principal</a:t>
                      </a:r>
                      <a:endParaRPr b="0" i="0" sz="14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33333"/>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Interest</a:t>
                      </a:r>
                      <a:endParaRPr b="0" i="0" sz="14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33333"/>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Ending Balance</a:t>
                      </a:r>
                      <a:endParaRPr b="0" i="0" sz="14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333333"/>
                    </a:solidFill>
                  </a:tcPr>
                </a:tc>
              </a:tr>
              <a:tr h="349250">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Jan</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49250">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Feb</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r>
              <a:tr h="349250">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Mar</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chemeClr val="lt1"/>
                    </a:solidFill>
                  </a:tcPr>
                </a:tc>
              </a:tr>
              <a:tr h="349250">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Apr</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r>
              <a:tr h="349250">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May</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349250">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June</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r>
              <a:tr h="349250">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July</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349250">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Aug</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r>
              <a:tr h="349250">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Sept</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349250">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Oct</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r>
              <a:tr h="349250">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Nov</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FFFFFF"/>
                    </a:solidFill>
                  </a:tcPr>
                </a:tc>
              </a:tr>
              <a:tr h="349250">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Dec</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4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chemeClr val="dk1"/>
                      </a:solidFill>
                      <a:prstDash val="solid"/>
                      <a:round/>
                      <a:headEnd len="sm" w="sm" type="none"/>
                      <a:tailEnd len="sm" w="sm" type="none"/>
                    </a:lnL>
                    <a:lnR cap="flat" cmpd="sng" w="12700">
                      <a:solidFill>
                        <a:schemeClr val="dk1"/>
                      </a:solidFill>
                      <a:prstDash val="solid"/>
                      <a:round/>
                      <a:headEnd len="sm" w="sm" type="none"/>
                      <a:tailEnd len="sm" w="sm" type="none"/>
                    </a:lnR>
                    <a:lnT cap="flat" cmpd="sng" w="12700">
                      <a:solidFill>
                        <a:schemeClr val="dk1"/>
                      </a:solidFill>
                      <a:prstDash val="solid"/>
                      <a:round/>
                      <a:headEnd len="sm" w="sm" type="none"/>
                      <a:tailEnd len="sm" w="sm" type="none"/>
                    </a:lnT>
                    <a:lnB cap="flat" cmpd="sng" w="12700">
                      <a:solidFill>
                        <a:schemeClr val="dk1"/>
                      </a:solidFill>
                      <a:prstDash val="solid"/>
                      <a:round/>
                      <a:headEnd len="sm" w="sm" type="none"/>
                      <a:tailEnd len="sm" w="sm" type="none"/>
                    </a:lnB>
                    <a:solidFill>
                      <a:srgbClr val="D9D9D9"/>
                    </a:solidFill>
                  </a:tcPr>
                </a:tc>
              </a:tr>
            </a:tbl>
          </a:graphicData>
        </a:graphic>
      </p:graphicFrame>
      <p:sp>
        <p:nvSpPr>
          <p:cNvPr id="197" name="Google Shape;197;p23"/>
          <p:cNvSpPr/>
          <p:nvPr/>
        </p:nvSpPr>
        <p:spPr>
          <a:xfrm>
            <a:off x="1795463" y="1447800"/>
            <a:ext cx="1012825" cy="827088"/>
          </a:xfrm>
          <a:prstGeom prst="rect">
            <a:avLst/>
          </a:prstGeom>
          <a:noFill/>
          <a:ln cap="flat" cmpd="sng" w="25400">
            <a:solidFill>
              <a:srgbClr val="6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sp>
        <p:nvSpPr>
          <p:cNvPr id="203" name="Google Shape;203;p24"/>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Amortization Schedule</a:t>
            </a:r>
            <a:endParaRPr/>
          </a:p>
        </p:txBody>
      </p:sp>
      <p:sp>
        <p:nvSpPr>
          <p:cNvPr id="204" name="Google Shape;204;p24"/>
          <p:cNvSpPr txBox="1"/>
          <p:nvPr>
            <p:ph idx="1" type="body"/>
          </p:nvPr>
        </p:nvSpPr>
        <p:spPr>
          <a:xfrm>
            <a:off x="473075" y="841375"/>
            <a:ext cx="8747125" cy="873125"/>
          </a:xfrm>
          <a:prstGeom prst="rect">
            <a:avLst/>
          </a:prstGeom>
          <a:noFill/>
          <a:ln>
            <a:noFill/>
          </a:ln>
        </p:spPr>
        <p:txBody>
          <a:bodyPr anchorCtr="0" anchor="t" bIns="0" lIns="0" spcFirstLastPara="1" rIns="0" wrap="square" tIns="0">
            <a:noAutofit/>
          </a:bodyPr>
          <a:lstStyle/>
          <a:p>
            <a:pPr indent="0" lvl="0" marL="0" marR="0" rtl="0" algn="l">
              <a:lnSpc>
                <a:spcPct val="116666"/>
              </a:lnSpc>
              <a:spcBef>
                <a:spcPts val="0"/>
              </a:spcBef>
              <a:spcAft>
                <a:spcPts val="0"/>
              </a:spcAft>
              <a:buClr>
                <a:srgbClr val="800000"/>
              </a:buClr>
              <a:buSzPts val="1800"/>
              <a:buFont typeface="Noto Sans Symbols"/>
              <a:buNone/>
            </a:pPr>
            <a:r>
              <a:rPr b="0" i="0" lang="en-US" sz="2400" u="none" cap="none" strike="noStrike">
                <a:solidFill>
                  <a:srgbClr val="990000"/>
                </a:solidFill>
                <a:latin typeface="Source Sans Pro"/>
                <a:ea typeface="Source Sans Pro"/>
                <a:cs typeface="Source Sans Pro"/>
                <a:sym typeface="Source Sans Pro"/>
              </a:rPr>
              <a:t>Traditional Mortgage or Vehicle Loan with Simple Interest</a:t>
            </a:r>
            <a:endParaRPr/>
          </a:p>
        </p:txBody>
      </p:sp>
      <p:sp>
        <p:nvSpPr>
          <p:cNvPr id="205" name="Google Shape;205;p2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graphicFrame>
        <p:nvGraphicFramePr>
          <p:cNvPr id="206" name="Google Shape;206;p24"/>
          <p:cNvGraphicFramePr/>
          <p:nvPr/>
        </p:nvGraphicFramePr>
        <p:xfrm>
          <a:off x="500063" y="1390650"/>
          <a:ext cx="3000000" cy="3000000"/>
        </p:xfrm>
        <a:graphic>
          <a:graphicData uri="http://schemas.openxmlformats.org/drawingml/2006/table">
            <a:tbl>
              <a:tblPr>
                <a:noFill/>
                <a:tableStyleId>{E89DF3E6-C239-45C0-9FAE-AB8F8AC2F5BE}</a:tableStyleId>
              </a:tblPr>
              <a:tblGrid>
                <a:gridCol w="1069975"/>
                <a:gridCol w="1377950"/>
                <a:gridCol w="1270000"/>
                <a:gridCol w="1068375"/>
                <a:gridCol w="1069975"/>
                <a:gridCol w="1066800"/>
                <a:gridCol w="1068400"/>
              </a:tblGrid>
              <a:tr h="490725">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Month</a:t>
                      </a:r>
                      <a:endParaRPr b="0" i="0" sz="16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33333"/>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Beginning Balance</a:t>
                      </a:r>
                      <a:endParaRPr b="0" i="0" sz="16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33333"/>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Interest Rate</a:t>
                      </a:r>
                      <a:endParaRPr b="0" i="0" sz="16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33333"/>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Payment</a:t>
                      </a:r>
                      <a:endParaRPr b="0" i="0" sz="16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33333"/>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Principal</a:t>
                      </a:r>
                      <a:endParaRPr b="0" i="0" sz="16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33333"/>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Interest</a:t>
                      </a:r>
                      <a:endParaRPr b="0" i="0" sz="16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33333"/>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Ending Balance</a:t>
                      </a:r>
                      <a:endParaRPr b="0" i="0" sz="16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333333"/>
                    </a:solidFill>
                  </a:tcPr>
                </a:tc>
              </a:tr>
              <a:tr h="363525">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Jan</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$5,000.00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$156.68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$123.35</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$33.33</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$4,876.65</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363525">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Feb</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$4,876.65</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$156.68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$124.17</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$32.51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$4,752.48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363525">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Mar</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$4,752.48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$156.68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$125.00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$31.68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$4,627.48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63525">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Apr</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$4,627.48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$156.68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$125.83</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$30.85</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$4,501.65</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363525">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May</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$4,501.65</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$156.68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$126.67</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$30.01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$4,374.98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63525">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June</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$4,374.98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$156.68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$127.51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$29.17</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$4,247.47</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363525">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July</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$4,247.47</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$156.68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$128.36</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$28.32</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$4,119.11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63525">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Aug</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$4,119.11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$156.68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$129.22</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$27.46</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$3,989.89</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363525">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Sept</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$3,989.89</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$156.68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$130.08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$26.60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$3,859.81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63525">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Oct</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$3,859.81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$156.68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$130.95</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$25.73</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$3,728.86</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r h="363525">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Nov</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$3,728.86</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$156.68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$131.82</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$24.86</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$2,597.04</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63525">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Dec</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$2,597.04</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$156.68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$132.70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$23.98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c>
                  <a:txBody>
                    <a:bodyPr>
                      <a:noAutofit/>
                    </a:bodyPr>
                    <a:lstStyle/>
                    <a:p>
                      <a:pPr indent="0" lvl="0" marL="0" marR="0" rtl="0" algn="ctr">
                        <a:lnSpc>
                          <a:spcPct val="115000"/>
                        </a:lnSpc>
                        <a:spcBef>
                          <a:spcPts val="0"/>
                        </a:spcBef>
                        <a:spcAft>
                          <a:spcPts val="0"/>
                        </a:spcAft>
                        <a:buClr>
                          <a:schemeClr val="dk1"/>
                        </a:buClr>
                        <a:buSzPts val="1400"/>
                        <a:buFont typeface="Source Sans Pro"/>
                        <a:buNone/>
                      </a:pPr>
                      <a:r>
                        <a:rPr b="0" i="0" lang="en-US" sz="1400" u="none" cap="none" strike="noStrike">
                          <a:solidFill>
                            <a:schemeClr val="dk1"/>
                          </a:solidFill>
                          <a:latin typeface="Source Sans Pro"/>
                          <a:ea typeface="Source Sans Pro"/>
                          <a:cs typeface="Source Sans Pro"/>
                          <a:sym typeface="Source Sans Pro"/>
                        </a:rPr>
                        <a:t>$3,464.34</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D9D9D9"/>
                    </a:solidFill>
                  </a:tcPr>
                </a:tc>
              </a:tr>
            </a:tbl>
          </a:graphicData>
        </a:graphic>
      </p:graphicFrame>
      <p:sp>
        <p:nvSpPr>
          <p:cNvPr id="207" name="Google Shape;207;p24"/>
          <p:cNvSpPr/>
          <p:nvPr/>
        </p:nvSpPr>
        <p:spPr>
          <a:xfrm>
            <a:off x="1795463" y="1404938"/>
            <a:ext cx="1012825" cy="827087"/>
          </a:xfrm>
          <a:prstGeom prst="rect">
            <a:avLst/>
          </a:prstGeom>
          <a:noFill/>
          <a:ln cap="flat" cmpd="sng" w="25400">
            <a:solidFill>
              <a:srgbClr val="6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25"/>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Amortization Schedule</a:t>
            </a:r>
            <a:endParaRPr/>
          </a:p>
        </p:txBody>
      </p:sp>
      <p:sp>
        <p:nvSpPr>
          <p:cNvPr id="214" name="Google Shape;214;p25"/>
          <p:cNvSpPr txBox="1"/>
          <p:nvPr>
            <p:ph idx="1" type="body"/>
          </p:nvPr>
        </p:nvSpPr>
        <p:spPr>
          <a:xfrm>
            <a:off x="444500" y="739775"/>
            <a:ext cx="8375650" cy="517525"/>
          </a:xfrm>
          <a:prstGeom prst="rect">
            <a:avLst/>
          </a:prstGeom>
          <a:noFill/>
          <a:ln>
            <a:noFill/>
          </a:ln>
        </p:spPr>
        <p:txBody>
          <a:bodyPr anchorCtr="0" anchor="t" bIns="0" lIns="0" spcFirstLastPara="1" rIns="0" wrap="square" tIns="0">
            <a:noAutofit/>
          </a:bodyPr>
          <a:lstStyle/>
          <a:p>
            <a:pPr indent="-438150" lvl="0" marL="438150" marR="0" rtl="0" algn="l">
              <a:lnSpc>
                <a:spcPct val="158333"/>
              </a:lnSpc>
              <a:spcBef>
                <a:spcPts val="0"/>
              </a:spcBef>
              <a:spcAft>
                <a:spcPts val="0"/>
              </a:spcAft>
              <a:buClr>
                <a:srgbClr val="800000"/>
              </a:buClr>
              <a:buSzPts val="1800"/>
              <a:buFont typeface="Noto Sans Symbols"/>
              <a:buNone/>
            </a:pPr>
            <a:r>
              <a:rPr b="0" i="0" lang="en-US" sz="2400" u="none" cap="none" strike="noStrike">
                <a:solidFill>
                  <a:srgbClr val="990000"/>
                </a:solidFill>
                <a:latin typeface="Source Sans Pro"/>
                <a:ea typeface="Source Sans Pro"/>
                <a:cs typeface="Source Sans Pro"/>
                <a:sym typeface="Source Sans Pro"/>
              </a:rPr>
              <a:t>ARM or Credit Card with Variable Interest</a:t>
            </a:r>
            <a:endParaRPr/>
          </a:p>
        </p:txBody>
      </p:sp>
      <p:sp>
        <p:nvSpPr>
          <p:cNvPr id="215" name="Google Shape;215;p2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graphicFrame>
        <p:nvGraphicFramePr>
          <p:cNvPr id="216" name="Google Shape;216;p25"/>
          <p:cNvGraphicFramePr/>
          <p:nvPr/>
        </p:nvGraphicFramePr>
        <p:xfrm>
          <a:off x="487363" y="1384300"/>
          <a:ext cx="3000000" cy="3000000"/>
        </p:xfrm>
        <a:graphic>
          <a:graphicData uri="http://schemas.openxmlformats.org/drawingml/2006/table">
            <a:tbl>
              <a:tblPr>
                <a:noFill/>
                <a:tableStyleId>{E89DF3E6-C239-45C0-9FAE-AB8F8AC2F5BE}</a:tableStyleId>
              </a:tblPr>
              <a:tblGrid>
                <a:gridCol w="1068375"/>
                <a:gridCol w="1379550"/>
                <a:gridCol w="1270000"/>
                <a:gridCol w="1068375"/>
                <a:gridCol w="1068400"/>
                <a:gridCol w="1068375"/>
                <a:gridCol w="1068400"/>
              </a:tblGrid>
              <a:tr h="490725">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Month</a:t>
                      </a:r>
                      <a:endParaRPr b="0" i="0" sz="16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262626"/>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Beginning Balance</a:t>
                      </a:r>
                      <a:endParaRPr b="0" i="0" sz="16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262626"/>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Interest Rate</a:t>
                      </a:r>
                      <a:endParaRPr b="0" i="0" sz="16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262626"/>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Payment</a:t>
                      </a:r>
                      <a:endParaRPr b="0" i="0" sz="16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262626"/>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Principal</a:t>
                      </a:r>
                      <a:endParaRPr b="0" i="0" sz="16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262626"/>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Interest</a:t>
                      </a:r>
                      <a:endParaRPr b="0" i="0" sz="16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262626"/>
                    </a:solidFill>
                  </a:tcPr>
                </a:tc>
                <a:tc>
                  <a:txBody>
                    <a:bodyPr>
                      <a:noAutofit/>
                    </a:bodyPr>
                    <a:lstStyle/>
                    <a:p>
                      <a:pPr indent="0" lvl="0" marL="0" marR="0" rtl="0" algn="ctr">
                        <a:lnSpc>
                          <a:spcPct val="115000"/>
                        </a:lnSpc>
                        <a:spcBef>
                          <a:spcPts val="0"/>
                        </a:spcBef>
                        <a:spcAft>
                          <a:spcPts val="0"/>
                        </a:spcAft>
                        <a:buClr>
                          <a:schemeClr val="lt1"/>
                        </a:buClr>
                        <a:buSzPts val="1400"/>
                        <a:buFont typeface="Source Sans Pro"/>
                        <a:buNone/>
                      </a:pPr>
                      <a:r>
                        <a:rPr b="0" i="0" lang="en-US" sz="1400" u="none" cap="none" strike="noStrike">
                          <a:solidFill>
                            <a:schemeClr val="lt1"/>
                          </a:solidFill>
                          <a:latin typeface="Source Sans Pro"/>
                          <a:ea typeface="Source Sans Pro"/>
                          <a:cs typeface="Source Sans Pro"/>
                          <a:sym typeface="Source Sans Pro"/>
                        </a:rPr>
                        <a:t>Ending Balance</a:t>
                      </a:r>
                      <a:endParaRPr b="0" i="0" sz="1600" u="none" cap="none" strike="noStrike">
                        <a:solidFill>
                          <a:schemeClr val="lt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262626"/>
                    </a:solidFill>
                  </a:tcPr>
                </a:tc>
              </a:tr>
              <a:tr h="363525">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Jan</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$5,000.00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$156.68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$123.35</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$33.33</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$4,876.65</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chemeClr val="lt1"/>
                    </a:solidFill>
                  </a:tcPr>
                </a:tc>
              </a:tr>
              <a:tr h="363525">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Feb</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$4,876.65</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9%</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$155.06</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$118.49</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$36.57</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$4,758.16</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363525">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Mar</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$4,758.16</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$153.50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$113.88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$39.65</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$4,644.28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63525">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Apr</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$4,644.28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12%</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$154.25</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$107.81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$46.44</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$4,536.47</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363525">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May</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$4,536.47</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$146.36</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$108.56</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$37.80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$4,427.91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63525">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June</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$4,427.91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12%</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$147.07</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$102.79</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$44.28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$4,325.12</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363525">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July</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$4,325.12</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$139.56</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$103.52</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$36.04</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$4,221.60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63525">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Aug</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$4,221.60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9%</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$134.26</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$102.59</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$31.67</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$4,119.01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363525">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Sept</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$4,119.01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$129.07</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$101.61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$27.46</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$4,017.40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63525">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Oct</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$4,017.40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$129.07</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$102.29</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$26.78</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$3,915.11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r h="363525">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Nov</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$3,915.11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$126.33</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$93.70</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$32.63</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$3,821.41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FFFFFF"/>
                    </a:solidFill>
                  </a:tcPr>
                </a:tc>
              </a:tr>
              <a:tr h="363525">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Dec</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$3,821.41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9%</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$121.51</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$92.85</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$28.66</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c>
                  <a:txBody>
                    <a:bodyPr>
                      <a:noAutofit/>
                    </a:bodyPr>
                    <a:lstStyle/>
                    <a:p>
                      <a:pPr indent="0" lvl="0" marL="0" marR="0" rtl="0" algn="ctr">
                        <a:lnSpc>
                          <a:spcPct val="115000"/>
                        </a:lnSpc>
                        <a:spcBef>
                          <a:spcPts val="0"/>
                        </a:spcBef>
                        <a:spcAft>
                          <a:spcPts val="0"/>
                        </a:spcAft>
                        <a:buClr>
                          <a:srgbClr val="000000"/>
                        </a:buClr>
                        <a:buSzPts val="1400"/>
                        <a:buFont typeface="Source Sans Pro"/>
                        <a:buNone/>
                      </a:pPr>
                      <a:r>
                        <a:rPr b="0" i="0" lang="en-US" sz="1400" u="none" cap="none" strike="noStrike">
                          <a:solidFill>
                            <a:srgbClr val="000000"/>
                          </a:solidFill>
                          <a:latin typeface="Source Sans Pro"/>
                          <a:ea typeface="Source Sans Pro"/>
                          <a:cs typeface="Source Sans Pro"/>
                          <a:sym typeface="Source Sans Pro"/>
                        </a:rPr>
                        <a:t>$3,728.56</a:t>
                      </a:r>
                      <a:endParaRPr b="0" i="0" sz="1600" u="none" cap="none" strike="noStrike">
                        <a:solidFill>
                          <a:schemeClr val="dk1"/>
                        </a:solidFill>
                        <a:latin typeface="Source Sans Pro"/>
                        <a:ea typeface="Source Sans Pro"/>
                        <a:cs typeface="Source Sans Pro"/>
                        <a:sym typeface="Source Sans Pro"/>
                      </a:endParaRPr>
                    </a:p>
                  </a:txBody>
                  <a:tcPr marT="0" marB="0" marR="60750" marL="60750"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solidFill>
                      <a:srgbClr val="BFBFBF"/>
                    </a:solidFill>
                  </a:tcPr>
                </a:tc>
              </a:tr>
            </a:tbl>
          </a:graphicData>
        </a:graphic>
      </p:graphicFrame>
      <p:sp>
        <p:nvSpPr>
          <p:cNvPr id="217" name="Google Shape;217;p25"/>
          <p:cNvSpPr/>
          <p:nvPr/>
        </p:nvSpPr>
        <p:spPr>
          <a:xfrm>
            <a:off x="1795463" y="1393825"/>
            <a:ext cx="1012825" cy="827088"/>
          </a:xfrm>
          <a:prstGeom prst="rect">
            <a:avLst/>
          </a:prstGeom>
          <a:noFill/>
          <a:ln cap="flat" cmpd="sng" w="25400">
            <a:solidFill>
              <a:srgbClr val="6F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Arial"/>
              <a:ea typeface="Arial"/>
              <a:cs typeface="Arial"/>
              <a:sym typeface="Aria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44" name="Shape 44"/>
        <p:cNvGrpSpPr/>
        <p:nvPr/>
      </p:nvGrpSpPr>
      <p:grpSpPr>
        <a:xfrm>
          <a:off x="0" y="0"/>
          <a:ext cx="0" cy="0"/>
          <a:chOff x="0" y="0"/>
          <a:chExt cx="0" cy="0"/>
        </a:xfrm>
      </p:grpSpPr>
      <p:sp>
        <p:nvSpPr>
          <p:cNvPr id="45" name="Google Shape;45;p8"/>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Types of Credit</a:t>
            </a:r>
            <a:endParaRPr/>
          </a:p>
        </p:txBody>
      </p:sp>
      <p:sp>
        <p:nvSpPr>
          <p:cNvPr id="46" name="Google Shape;46;p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sp>
        <p:nvSpPr>
          <p:cNvPr id="47" name="Google Shape;47;p8"/>
          <p:cNvSpPr txBox="1"/>
          <p:nvPr/>
        </p:nvSpPr>
        <p:spPr>
          <a:xfrm>
            <a:off x="457200" y="1093788"/>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16535"/>
              </a:lnSpc>
              <a:spcBef>
                <a:spcPts val="0"/>
              </a:spcBef>
              <a:spcAft>
                <a:spcPts val="0"/>
              </a:spcAft>
              <a:buNone/>
            </a:pPr>
            <a:r>
              <a:rPr b="0" i="0" lang="en-US" sz="2800" u="none" cap="none" strike="noStrike">
                <a:solidFill>
                  <a:srgbClr val="262626"/>
                </a:solidFill>
                <a:latin typeface="Source Sans Pro"/>
                <a:ea typeface="Source Sans Pro"/>
                <a:cs typeface="Source Sans Pro"/>
                <a:sym typeface="Source Sans Pro"/>
              </a:rPr>
              <a:t>Installment or closed-end credit</a:t>
            </a:r>
            <a:endParaRPr/>
          </a:p>
          <a:p>
            <a:pPr indent="-438150" lvl="1" marL="895350" marR="0" rtl="0" algn="l">
              <a:lnSpc>
                <a:spcPct val="116535"/>
              </a:lnSpc>
              <a:spcBef>
                <a:spcPts val="60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Specific amount</a:t>
            </a:r>
            <a:endParaRPr/>
          </a:p>
          <a:p>
            <a:pPr indent="-438150" lvl="1" marL="895350" marR="0" rtl="0" algn="l">
              <a:lnSpc>
                <a:spcPct val="116535"/>
              </a:lnSpc>
              <a:spcBef>
                <a:spcPts val="60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Equal monthly payments</a:t>
            </a:r>
            <a:endParaRPr/>
          </a:p>
          <a:p>
            <a:pPr indent="-438150" lvl="1" marL="895350" marR="0" rtl="0" algn="l">
              <a:lnSpc>
                <a:spcPct val="116535"/>
              </a:lnSpc>
              <a:spcBef>
                <a:spcPts val="60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Specific repayment term</a:t>
            </a:r>
            <a:endParaRPr/>
          </a:p>
          <a:p>
            <a:pPr indent="-438150" lvl="1" marL="895350" marR="0" rtl="0" algn="l">
              <a:lnSpc>
                <a:spcPct val="116535"/>
              </a:lnSpc>
              <a:spcBef>
                <a:spcPts val="60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Examples: mortgages, car loans, personal loans</a:t>
            </a:r>
            <a:endParaRPr/>
          </a:p>
          <a:p>
            <a:pPr indent="-438150" lvl="0" marL="438150" marR="0" rtl="0" algn="l">
              <a:lnSpc>
                <a:spcPct val="116535"/>
              </a:lnSpc>
              <a:spcBef>
                <a:spcPts val="1800"/>
              </a:spcBef>
              <a:spcAft>
                <a:spcPts val="0"/>
              </a:spcAft>
              <a:buNone/>
            </a:pPr>
            <a:r>
              <a:rPr b="0" i="0" lang="en-US" sz="2800" u="none" cap="none" strike="noStrike">
                <a:solidFill>
                  <a:srgbClr val="262626"/>
                </a:solidFill>
                <a:latin typeface="Source Sans Pro"/>
                <a:ea typeface="Source Sans Pro"/>
                <a:cs typeface="Source Sans Pro"/>
                <a:sym typeface="Source Sans Pro"/>
              </a:rPr>
              <a:t>Revolving or open-end credit</a:t>
            </a:r>
            <a:endParaRPr/>
          </a:p>
          <a:p>
            <a:pPr indent="-438150" lvl="1" marL="895350" marR="0" rtl="0" algn="l">
              <a:lnSpc>
                <a:spcPct val="116535"/>
              </a:lnSpc>
              <a:spcBef>
                <a:spcPts val="60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Credit limit</a:t>
            </a:r>
            <a:endParaRPr/>
          </a:p>
          <a:p>
            <a:pPr indent="-438150" lvl="1" marL="895350" marR="0" rtl="0" algn="l">
              <a:lnSpc>
                <a:spcPct val="116535"/>
              </a:lnSpc>
              <a:spcBef>
                <a:spcPts val="60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Variable monthly payments</a:t>
            </a:r>
            <a:endParaRPr/>
          </a:p>
          <a:p>
            <a:pPr indent="-438150" lvl="1" marL="895350" marR="0" rtl="0" algn="l">
              <a:lnSpc>
                <a:spcPct val="116535"/>
              </a:lnSpc>
              <a:spcBef>
                <a:spcPts val="60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Open-ended repayment term</a:t>
            </a:r>
            <a:endParaRPr/>
          </a:p>
          <a:p>
            <a:pPr indent="-438150" lvl="1" marL="895350" marR="0" rtl="0" algn="l">
              <a:lnSpc>
                <a:spcPct val="116535"/>
              </a:lnSpc>
              <a:spcBef>
                <a:spcPts val="60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Examples: credit cards and lines of credit</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pic>
        <p:nvPicPr>
          <p:cNvPr descr="SLDM 27 CREDIT CARD TERMINOLOGY.psd" id="222" name="Google Shape;222;p26"/>
          <p:cNvPicPr preferRelativeResize="0"/>
          <p:nvPr/>
        </p:nvPicPr>
        <p:blipFill rotWithShape="1">
          <a:blip r:embed="rId3">
            <a:alphaModFix/>
          </a:blip>
          <a:srcRect b="2398" l="0" r="0" t="0"/>
          <a:stretch/>
        </p:blipFill>
        <p:spPr>
          <a:xfrm>
            <a:off x="1588" y="0"/>
            <a:ext cx="9140825" cy="6692900"/>
          </a:xfrm>
          <a:prstGeom prst="rect">
            <a:avLst/>
          </a:prstGeom>
          <a:noFill/>
          <a:ln>
            <a:noFill/>
          </a:ln>
        </p:spPr>
      </p:pic>
      <p:sp>
        <p:nvSpPr>
          <p:cNvPr id="223" name="Google Shape;223;p26"/>
          <p:cNvSpPr txBox="1"/>
          <p:nvPr>
            <p:ph type="title"/>
          </p:nvPr>
        </p:nvSpPr>
        <p:spPr>
          <a:xfrm>
            <a:off x="358775" y="152400"/>
            <a:ext cx="8686800" cy="9144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Credit Card Terminology</a:t>
            </a:r>
            <a:endParaRPr/>
          </a:p>
        </p:txBody>
      </p:sp>
      <p:sp>
        <p:nvSpPr>
          <p:cNvPr id="224" name="Google Shape;224;p26"/>
          <p:cNvSpPr/>
          <p:nvPr/>
        </p:nvSpPr>
        <p:spPr>
          <a:xfrm>
            <a:off x="1173162" y="1384300"/>
            <a:ext cx="6797675" cy="46609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77800" lvl="1" marL="114300" marR="0" rtl="0" algn="l">
              <a:lnSpc>
                <a:spcPct val="75000"/>
              </a:lnSpc>
              <a:spcBef>
                <a:spcPts val="0"/>
              </a:spcBef>
              <a:spcAft>
                <a:spcPts val="0"/>
              </a:spcAft>
              <a:buClr>
                <a:schemeClr val="dk1"/>
              </a:buClr>
              <a:buSzPts val="2800"/>
              <a:buFont typeface="Source Sans Pro"/>
              <a:buChar char="•"/>
            </a:pPr>
            <a:r>
              <a:rPr b="0" i="0" lang="en-US" sz="2800" u="none" cap="none" strike="noStrike">
                <a:solidFill>
                  <a:schemeClr val="dk1"/>
                </a:solidFill>
                <a:latin typeface="Source Sans Pro"/>
                <a:ea typeface="Source Sans Pro"/>
                <a:cs typeface="Source Sans Pro"/>
                <a:sym typeface="Source Sans Pro"/>
              </a:rPr>
              <a:t>Credit Card Terminology</a:t>
            </a:r>
            <a:endParaRPr b="0" i="0" sz="2800" u="none" cap="none" strike="noStrike">
              <a:solidFill>
                <a:schemeClr val="dk1"/>
              </a:solidFill>
              <a:latin typeface="Source Sans Pro"/>
              <a:ea typeface="Source Sans Pro"/>
              <a:cs typeface="Source Sans Pro"/>
              <a:sym typeface="Source Sans Pro"/>
            </a:endParaRPr>
          </a:p>
          <a:p>
            <a:pPr indent="-177800" lvl="2" marL="228600" marR="0" rtl="0" algn="l">
              <a:lnSpc>
                <a:spcPct val="75000"/>
              </a:lnSpc>
              <a:spcBef>
                <a:spcPts val="280"/>
              </a:spcBef>
              <a:spcAft>
                <a:spcPts val="0"/>
              </a:spcAft>
              <a:buClr>
                <a:schemeClr val="dk1"/>
              </a:buClr>
              <a:buSzPts val="2800"/>
              <a:buFont typeface="Source Sans Pro"/>
              <a:buChar char="•"/>
            </a:pPr>
            <a:r>
              <a:rPr b="0" i="0" lang="en-US" sz="2800" u="none" cap="none" strike="noStrike">
                <a:solidFill>
                  <a:schemeClr val="dk1"/>
                </a:solidFill>
                <a:latin typeface="Source Sans Pro"/>
                <a:ea typeface="Source Sans Pro"/>
                <a:cs typeface="Source Sans Pro"/>
                <a:sym typeface="Source Sans Pro"/>
              </a:rPr>
              <a:t>APR</a:t>
            </a:r>
            <a:endParaRPr b="0" i="0" sz="2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2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77800" lvl="2" marL="228600" marR="0" rtl="0" algn="l">
              <a:lnSpc>
                <a:spcPct val="75000"/>
              </a:lnSpc>
              <a:spcBef>
                <a:spcPts val="180"/>
              </a:spcBef>
              <a:spcAft>
                <a:spcPts val="0"/>
              </a:spcAft>
              <a:buClr>
                <a:schemeClr val="dk1"/>
              </a:buClr>
              <a:buSzPts val="2800"/>
              <a:buFont typeface="Source Sans Pro"/>
              <a:buChar char="•"/>
            </a:pPr>
            <a:r>
              <a:rPr b="0" i="0" lang="en-US" sz="2800" u="none" cap="none" strike="noStrike">
                <a:solidFill>
                  <a:schemeClr val="dk1"/>
                </a:solidFill>
                <a:latin typeface="Source Sans Pro"/>
                <a:ea typeface="Source Sans Pro"/>
                <a:cs typeface="Source Sans Pro"/>
                <a:sym typeface="Source Sans Pro"/>
              </a:rPr>
              <a:t>Grace Period</a:t>
            </a:r>
            <a:endParaRPr b="0" i="0" sz="2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2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77800" lvl="2" marL="228600" marR="0" rtl="0" algn="l">
              <a:lnSpc>
                <a:spcPct val="75000"/>
              </a:lnSpc>
              <a:spcBef>
                <a:spcPts val="180"/>
              </a:spcBef>
              <a:spcAft>
                <a:spcPts val="0"/>
              </a:spcAft>
              <a:buClr>
                <a:schemeClr val="dk1"/>
              </a:buClr>
              <a:buSzPts val="2800"/>
              <a:buFont typeface="Source Sans Pro"/>
              <a:buChar char="•"/>
            </a:pPr>
            <a:r>
              <a:rPr b="0" i="0" lang="en-US" sz="2800" u="none" cap="none" strike="noStrike">
                <a:solidFill>
                  <a:schemeClr val="dk1"/>
                </a:solidFill>
                <a:latin typeface="Source Sans Pro"/>
                <a:ea typeface="Source Sans Pro"/>
                <a:cs typeface="Source Sans Pro"/>
                <a:sym typeface="Source Sans Pro"/>
              </a:rPr>
              <a:t>Fees</a:t>
            </a:r>
            <a:endParaRPr b="0" i="0" sz="2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2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77800" lvl="2" marL="228600" marR="0" rtl="0" algn="l">
              <a:lnSpc>
                <a:spcPct val="75000"/>
              </a:lnSpc>
              <a:spcBef>
                <a:spcPts val="180"/>
              </a:spcBef>
              <a:spcAft>
                <a:spcPts val="0"/>
              </a:spcAft>
              <a:buClr>
                <a:schemeClr val="dk1"/>
              </a:buClr>
              <a:buSzPts val="2800"/>
              <a:buFont typeface="Source Sans Pro"/>
              <a:buChar char="•"/>
            </a:pPr>
            <a:r>
              <a:rPr b="0" i="0" lang="en-US" sz="2800" u="none" cap="none" strike="noStrike">
                <a:solidFill>
                  <a:schemeClr val="dk1"/>
                </a:solidFill>
                <a:latin typeface="Source Sans Pro"/>
                <a:ea typeface="Source Sans Pro"/>
                <a:cs typeface="Source Sans Pro"/>
                <a:sym typeface="Source Sans Pro"/>
              </a:rPr>
              <a:t>Finance Charges</a:t>
            </a:r>
            <a:endParaRPr b="0" i="0" sz="2800" u="none" cap="none" strike="noStrike">
              <a:solidFill>
                <a:schemeClr val="dk1"/>
              </a:solidFill>
              <a:latin typeface="Source Sans Pro"/>
              <a:ea typeface="Source Sans Pro"/>
              <a:cs typeface="Source Sans Pro"/>
              <a:sym typeface="Source Sans Pro"/>
            </a:endParaRPr>
          </a:p>
          <a:p>
            <a:pPr indent="0" lvl="2" marL="228600" marR="0" rtl="0" algn="l">
              <a:lnSpc>
                <a:spcPct val="75000"/>
              </a:lnSpc>
              <a:spcBef>
                <a:spcPts val="2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p:txBody>
      </p:sp>
      <p:sp>
        <p:nvSpPr>
          <p:cNvPr id="225" name="Google Shape;225;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0" name="Shape 230"/>
        <p:cNvGrpSpPr/>
        <p:nvPr/>
      </p:nvGrpSpPr>
      <p:grpSpPr>
        <a:xfrm>
          <a:off x="0" y="0"/>
          <a:ext cx="0" cy="0"/>
          <a:chOff x="0" y="0"/>
          <a:chExt cx="0" cy="0"/>
        </a:xfrm>
      </p:grpSpPr>
      <p:sp>
        <p:nvSpPr>
          <p:cNvPr id="231" name="Google Shape;231;p27"/>
          <p:cNvSpPr txBox="1"/>
          <p:nvPr/>
        </p:nvSpPr>
        <p:spPr>
          <a:xfrm>
            <a:off x="4927600" y="1975276"/>
            <a:ext cx="1638300" cy="1067984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34400">
                <a:solidFill>
                  <a:srgbClr val="989898"/>
                </a:solidFill>
                <a:latin typeface="Source Sans Pro"/>
                <a:ea typeface="Source Sans Pro"/>
                <a:cs typeface="Source Sans Pro"/>
                <a:sym typeface="Source Sans Pro"/>
              </a:rPr>
              <a:t>%</a:t>
            </a:r>
            <a:endParaRPr/>
          </a:p>
        </p:txBody>
      </p:sp>
      <p:sp>
        <p:nvSpPr>
          <p:cNvPr id="232" name="Google Shape;232;p27"/>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Annual Percentage Rate</a:t>
            </a:r>
            <a:endParaRPr/>
          </a:p>
        </p:txBody>
      </p:sp>
      <p:sp>
        <p:nvSpPr>
          <p:cNvPr id="233" name="Google Shape;233;p27"/>
          <p:cNvSpPr txBox="1"/>
          <p:nvPr>
            <p:ph idx="1" type="body"/>
          </p:nvPr>
        </p:nvSpPr>
        <p:spPr>
          <a:xfrm>
            <a:off x="393700" y="1031875"/>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Cost of credit as a yearly rate</a:t>
            </a:r>
            <a:endParaRPr/>
          </a:p>
          <a:p>
            <a:pPr indent="-438150" lvl="0" marL="438150" marR="0" rtl="0" algn="l">
              <a:lnSpc>
                <a:spcPct val="118750"/>
              </a:lnSpc>
              <a:spcBef>
                <a:spcPts val="18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Must be disclosed</a:t>
            </a:r>
            <a:endParaRPr/>
          </a:p>
          <a:p>
            <a:pPr indent="-438150" lvl="0" marL="438150" marR="0" rtl="0" algn="l">
              <a:lnSpc>
                <a:spcPct val="118750"/>
              </a:lnSpc>
              <a:spcBef>
                <a:spcPts val="18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Periodic rate – the rate used for each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billing period</a:t>
            </a:r>
            <a:endParaRPr/>
          </a:p>
          <a:p>
            <a:pPr indent="-438150" lvl="0" marL="438150" marR="0" rtl="0" algn="l">
              <a:lnSpc>
                <a:spcPct val="118750"/>
              </a:lnSpc>
              <a:spcBef>
                <a:spcPts val="18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Variable rates</a:t>
            </a:r>
            <a:endParaRPr/>
          </a:p>
          <a:p>
            <a:pPr indent="-438150" lvl="0" marL="438150" marR="0" rtl="0" algn="l">
              <a:lnSpc>
                <a:spcPct val="118750"/>
              </a:lnSpc>
              <a:spcBef>
                <a:spcPts val="18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Fixed rates</a:t>
            </a:r>
            <a:endParaRPr/>
          </a:p>
        </p:txBody>
      </p:sp>
      <p:sp>
        <p:nvSpPr>
          <p:cNvPr id="234" name="Google Shape;234;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9" name="Shape 239"/>
        <p:cNvGrpSpPr/>
        <p:nvPr/>
      </p:nvGrpSpPr>
      <p:grpSpPr>
        <a:xfrm>
          <a:off x="0" y="0"/>
          <a:ext cx="0" cy="0"/>
          <a:chOff x="0" y="0"/>
          <a:chExt cx="0" cy="0"/>
        </a:xfrm>
      </p:grpSpPr>
      <p:sp>
        <p:nvSpPr>
          <p:cNvPr id="240" name="Google Shape;240;p28"/>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Grace Period</a:t>
            </a:r>
            <a:endParaRPr/>
          </a:p>
        </p:txBody>
      </p:sp>
      <p:sp>
        <p:nvSpPr>
          <p:cNvPr id="241" name="Google Shape;241;p28"/>
          <p:cNvSpPr txBox="1"/>
          <p:nvPr>
            <p:ph idx="1" type="body"/>
          </p:nvPr>
        </p:nvSpPr>
        <p:spPr>
          <a:xfrm>
            <a:off x="3759200" y="1228725"/>
            <a:ext cx="494665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Avoid finance charges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if paid by due date</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Bills must be provided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21 days before due</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Same due date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each month</a:t>
            </a:r>
            <a:endParaRPr/>
          </a:p>
        </p:txBody>
      </p:sp>
      <p:sp>
        <p:nvSpPr>
          <p:cNvPr id="242" name="Google Shape;242;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pic>
        <p:nvPicPr>
          <p:cNvPr descr="SLD 29 PAID STAMP j0399478.jpg" id="243" name="Google Shape;243;p28"/>
          <p:cNvPicPr preferRelativeResize="0"/>
          <p:nvPr/>
        </p:nvPicPr>
        <p:blipFill rotWithShape="1">
          <a:blip r:embed="rId3">
            <a:alphaModFix/>
          </a:blip>
          <a:srcRect b="1999" l="14998" r="10001" t="0"/>
          <a:stretch/>
        </p:blipFill>
        <p:spPr>
          <a:xfrm>
            <a:off x="612775" y="1219200"/>
            <a:ext cx="2743200" cy="4449763"/>
          </a:xfrm>
          <a:prstGeom prst="rect">
            <a:avLst/>
          </a:prstGeom>
          <a:noFill/>
          <a:ln cap="flat" cmpd="sng" w="9525">
            <a:solidFill>
              <a:schemeClr val="dk1"/>
            </a:solidFill>
            <a:prstDash val="solid"/>
            <a:miter lim="800000"/>
            <a:headEnd len="sm" w="sm" type="none"/>
            <a:tailEnd len="sm" w="sm" type="none"/>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descr="SLD 30 CREDIT CARD FEES.psd" id="249" name="Google Shape;249;p29"/>
          <p:cNvPicPr preferRelativeResize="0"/>
          <p:nvPr/>
        </p:nvPicPr>
        <p:blipFill rotWithShape="1">
          <a:blip r:embed="rId3">
            <a:alphaModFix/>
          </a:blip>
          <a:srcRect b="0" l="0" r="0" t="0"/>
          <a:stretch/>
        </p:blipFill>
        <p:spPr>
          <a:xfrm>
            <a:off x="1588" y="0"/>
            <a:ext cx="9140825" cy="6858000"/>
          </a:xfrm>
          <a:prstGeom prst="rect">
            <a:avLst/>
          </a:prstGeom>
          <a:noFill/>
          <a:ln>
            <a:noFill/>
          </a:ln>
        </p:spPr>
      </p:pic>
      <p:sp>
        <p:nvSpPr>
          <p:cNvPr id="250" name="Google Shape;250;p29"/>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Credit Card Fees</a:t>
            </a:r>
            <a:endParaRPr/>
          </a:p>
        </p:txBody>
      </p:sp>
      <p:sp>
        <p:nvSpPr>
          <p:cNvPr id="251" name="Google Shape;251;p29"/>
          <p:cNvSpPr txBox="1"/>
          <p:nvPr>
            <p:ph idx="1" type="body"/>
          </p:nvPr>
        </p:nvSpPr>
        <p:spPr>
          <a:xfrm>
            <a:off x="431800" y="968375"/>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Membership/participation</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Monthly, annually or one-time</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Reduce your available credit</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25% of credit limit maximum</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Cash advance fees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Late payment penalties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Over credit limit fee</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International transaction fees</a:t>
            </a:r>
            <a:endParaRPr/>
          </a:p>
        </p:txBody>
      </p:sp>
      <p:sp>
        <p:nvSpPr>
          <p:cNvPr id="252" name="Google Shape;252;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7" name="Shape 257"/>
        <p:cNvGrpSpPr/>
        <p:nvPr/>
      </p:nvGrpSpPr>
      <p:grpSpPr>
        <a:xfrm>
          <a:off x="0" y="0"/>
          <a:ext cx="0" cy="0"/>
          <a:chOff x="0" y="0"/>
          <a:chExt cx="0" cy="0"/>
        </a:xfrm>
      </p:grpSpPr>
      <p:pic>
        <p:nvPicPr>
          <p:cNvPr descr="SLDM 32 FINANCE CHARGE.psd" id="258" name="Google Shape;258;p30"/>
          <p:cNvPicPr preferRelativeResize="0"/>
          <p:nvPr/>
        </p:nvPicPr>
        <p:blipFill rotWithShape="1">
          <a:blip r:embed="rId3">
            <a:alphaModFix/>
          </a:blip>
          <a:srcRect b="2398" l="0" r="0" t="0"/>
          <a:stretch/>
        </p:blipFill>
        <p:spPr>
          <a:xfrm>
            <a:off x="1588" y="0"/>
            <a:ext cx="9140825" cy="6692900"/>
          </a:xfrm>
          <a:prstGeom prst="rect">
            <a:avLst/>
          </a:prstGeom>
          <a:noFill/>
          <a:ln>
            <a:noFill/>
          </a:ln>
        </p:spPr>
      </p:pic>
      <p:sp>
        <p:nvSpPr>
          <p:cNvPr id="259" name="Google Shape;259;p30"/>
          <p:cNvSpPr txBox="1"/>
          <p:nvPr>
            <p:ph type="title"/>
          </p:nvPr>
        </p:nvSpPr>
        <p:spPr>
          <a:xfrm>
            <a:off x="358775" y="152400"/>
            <a:ext cx="8686800" cy="863600"/>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Finance Charges</a:t>
            </a:r>
            <a:endParaRPr/>
          </a:p>
        </p:txBody>
      </p:sp>
      <p:sp>
        <p:nvSpPr>
          <p:cNvPr id="260" name="Google Shape;260;p30"/>
          <p:cNvSpPr/>
          <p:nvPr/>
        </p:nvSpPr>
        <p:spPr>
          <a:xfrm>
            <a:off x="457200" y="1432720"/>
            <a:ext cx="8229600" cy="2826172"/>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Previous balance</a:t>
            </a:r>
            <a:endParaRPr b="0" i="0" sz="1800" u="none" cap="none" strike="noStrike">
              <a:solidFill>
                <a:schemeClr val="dk1"/>
              </a:solidFill>
              <a:latin typeface="Source Sans Pro"/>
              <a:ea typeface="Source Sans Pro"/>
              <a:cs typeface="Source Sans Pro"/>
              <a:sym typeface="Source Sans Pro"/>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Average daily balance</a:t>
            </a:r>
            <a:endParaRPr b="0" i="0" sz="1800" u="none" cap="none" strike="noStrike">
              <a:solidFill>
                <a:schemeClr val="dk1"/>
              </a:solidFill>
              <a:latin typeface="Source Sans Pro"/>
              <a:ea typeface="Source Sans Pro"/>
              <a:cs typeface="Source Sans Pro"/>
              <a:sym typeface="Source Sans Pro"/>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Adjusted balance</a:t>
            </a:r>
            <a:endParaRPr b="0" i="0" sz="1800" u="none" cap="none" strike="noStrike">
              <a:solidFill>
                <a:schemeClr val="dk1"/>
              </a:solidFill>
              <a:latin typeface="Source Sans Pro"/>
              <a:ea typeface="Source Sans Pro"/>
              <a:cs typeface="Source Sans Pro"/>
              <a:sym typeface="Source Sans Pro"/>
            </a:endParaRPr>
          </a:p>
        </p:txBody>
      </p:sp>
      <p:sp>
        <p:nvSpPr>
          <p:cNvPr id="261" name="Google Shape;261;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6" name="Shape 266"/>
        <p:cNvGrpSpPr/>
        <p:nvPr/>
      </p:nvGrpSpPr>
      <p:grpSpPr>
        <a:xfrm>
          <a:off x="0" y="0"/>
          <a:ext cx="0" cy="0"/>
          <a:chOff x="0" y="0"/>
          <a:chExt cx="0" cy="0"/>
        </a:xfrm>
      </p:grpSpPr>
      <p:sp>
        <p:nvSpPr>
          <p:cNvPr id="267" name="Google Shape;267;p31"/>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Finance Charge Example</a:t>
            </a:r>
            <a:endParaRPr/>
          </a:p>
        </p:txBody>
      </p:sp>
      <p:sp>
        <p:nvSpPr>
          <p:cNvPr id="268" name="Google Shape;268;p31"/>
          <p:cNvSpPr txBox="1"/>
          <p:nvPr>
            <p:ph idx="1" type="body"/>
          </p:nvPr>
        </p:nvSpPr>
        <p:spPr>
          <a:xfrm>
            <a:off x="384175" y="993775"/>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APR = 18%, monthly rate = 1.5%</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Previous balance = $400</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Payment = $300 on 15</a:t>
            </a:r>
            <a:r>
              <a:rPr b="0" baseline="30000" i="0" lang="en-US" sz="3200" u="none" cap="none" strike="noStrike">
                <a:solidFill>
                  <a:schemeClr val="dk1"/>
                </a:solidFill>
                <a:latin typeface="Source Sans Pro"/>
                <a:ea typeface="Source Sans Pro"/>
                <a:cs typeface="Source Sans Pro"/>
                <a:sym typeface="Source Sans Pro"/>
              </a:rPr>
              <a:t>th</a:t>
            </a:r>
            <a:r>
              <a:rPr b="0" i="0" lang="en-US" sz="3200" u="none" cap="none" strike="noStrike">
                <a:solidFill>
                  <a:schemeClr val="dk1"/>
                </a:solidFill>
                <a:latin typeface="Source Sans Pro"/>
                <a:ea typeface="Source Sans Pro"/>
                <a:cs typeface="Source Sans Pro"/>
                <a:sym typeface="Source Sans Pro"/>
              </a:rPr>
              <a:t> day</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Purchase = $50 on 18</a:t>
            </a:r>
            <a:r>
              <a:rPr b="0" baseline="30000" i="0" lang="en-US" sz="3200" u="none" cap="none" strike="noStrike">
                <a:solidFill>
                  <a:schemeClr val="dk1"/>
                </a:solidFill>
                <a:latin typeface="Source Sans Pro"/>
                <a:ea typeface="Source Sans Pro"/>
                <a:cs typeface="Source Sans Pro"/>
                <a:sym typeface="Source Sans Pro"/>
              </a:rPr>
              <a:t>th</a:t>
            </a:r>
            <a:r>
              <a:rPr b="0" i="0" lang="en-US" sz="3200" u="none" cap="none" strike="noStrike">
                <a:solidFill>
                  <a:schemeClr val="dk1"/>
                </a:solidFill>
                <a:latin typeface="Source Sans Pro"/>
                <a:ea typeface="Source Sans Pro"/>
                <a:cs typeface="Source Sans Pro"/>
                <a:sym typeface="Source Sans Pro"/>
              </a:rPr>
              <a:t> day</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Finance charge</a:t>
            </a:r>
            <a:endParaRPr/>
          </a:p>
          <a:p>
            <a:pPr indent="-438150" lvl="1" marL="742950" marR="0" rtl="0" algn="l">
              <a:lnSpc>
                <a:spcPct val="84375"/>
              </a:lnSpc>
              <a:spcBef>
                <a:spcPts val="1240"/>
              </a:spcBef>
              <a:spcAft>
                <a:spcPts val="0"/>
              </a:spcAft>
              <a:buClr>
                <a:srgbClr val="800000"/>
              </a:buClr>
              <a:buSzPts val="2400"/>
              <a:buFont typeface="Arial"/>
              <a:buChar char="–"/>
            </a:pPr>
            <a:r>
              <a:rPr b="0" i="0" lang="en-US" sz="3200" u="none" cap="none" strike="noStrike">
                <a:solidFill>
                  <a:schemeClr val="dk1"/>
                </a:solidFill>
                <a:latin typeface="Source Sans Pro"/>
                <a:ea typeface="Source Sans Pro"/>
                <a:cs typeface="Source Sans Pro"/>
                <a:sym typeface="Source Sans Pro"/>
              </a:rPr>
              <a:t>Previous balance method = $4.05</a:t>
            </a:r>
            <a:endParaRPr/>
          </a:p>
          <a:p>
            <a:pPr indent="-438150" lvl="1" marL="742950" marR="0" rtl="0" algn="l">
              <a:lnSpc>
                <a:spcPct val="84375"/>
              </a:lnSpc>
              <a:spcBef>
                <a:spcPts val="1840"/>
              </a:spcBef>
              <a:spcAft>
                <a:spcPts val="0"/>
              </a:spcAft>
              <a:buClr>
                <a:srgbClr val="800000"/>
              </a:buClr>
              <a:buSzPts val="2400"/>
              <a:buFont typeface="Arial"/>
              <a:buChar char="–"/>
            </a:pPr>
            <a:r>
              <a:rPr b="0" i="0" lang="en-US" sz="3200" u="none" cap="none" strike="noStrike">
                <a:solidFill>
                  <a:schemeClr val="dk1"/>
                </a:solidFill>
                <a:latin typeface="Source Sans Pro"/>
                <a:ea typeface="Source Sans Pro"/>
                <a:cs typeface="Source Sans Pro"/>
                <a:sym typeface="Source Sans Pro"/>
              </a:rPr>
              <a:t>Average daily balance method = $3.75</a:t>
            </a:r>
            <a:endParaRPr/>
          </a:p>
          <a:p>
            <a:pPr indent="-438150" lvl="1" marL="742950" marR="0" rtl="0" algn="l">
              <a:lnSpc>
                <a:spcPct val="84375"/>
              </a:lnSpc>
              <a:spcBef>
                <a:spcPts val="1840"/>
              </a:spcBef>
              <a:spcAft>
                <a:spcPts val="0"/>
              </a:spcAft>
              <a:buClr>
                <a:srgbClr val="800000"/>
              </a:buClr>
              <a:buSzPts val="2400"/>
              <a:buFont typeface="Arial"/>
              <a:buChar char="–"/>
            </a:pPr>
            <a:r>
              <a:rPr b="0" i="0" lang="en-US" sz="3200" u="none" cap="none" strike="noStrike">
                <a:solidFill>
                  <a:schemeClr val="dk1"/>
                </a:solidFill>
                <a:latin typeface="Source Sans Pro"/>
                <a:ea typeface="Source Sans Pro"/>
                <a:cs typeface="Source Sans Pro"/>
                <a:sym typeface="Source Sans Pro"/>
              </a:rPr>
              <a:t>Adjusted balance method = $1.50</a:t>
            </a:r>
            <a:endParaRPr/>
          </a:p>
        </p:txBody>
      </p:sp>
      <p:sp>
        <p:nvSpPr>
          <p:cNvPr id="269" name="Google Shape;269;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32"/>
          <p:cNvSpPr txBox="1"/>
          <p:nvPr>
            <p:ph type="title"/>
          </p:nvPr>
        </p:nvSpPr>
        <p:spPr>
          <a:xfrm>
            <a:off x="455613" y="130175"/>
            <a:ext cx="8688387" cy="8731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Balance Transfer Offers</a:t>
            </a:r>
            <a:endParaRPr/>
          </a:p>
        </p:txBody>
      </p:sp>
      <p:sp>
        <p:nvSpPr>
          <p:cNvPr id="276" name="Google Shape;276;p32"/>
          <p:cNvSpPr txBox="1"/>
          <p:nvPr>
            <p:ph idx="1" type="body"/>
          </p:nvPr>
        </p:nvSpPr>
        <p:spPr>
          <a:xfrm>
            <a:off x="419100" y="1044575"/>
            <a:ext cx="7615238"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Balance transfer fees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Low introductory rate</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Retroactive interest charges or rate increase if late payment</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If pay more than minimum, excess must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apply to highest interest rate amount</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Deferred interest plan</a:t>
            </a:r>
            <a:endParaRPr/>
          </a:p>
        </p:txBody>
      </p:sp>
      <p:sp>
        <p:nvSpPr>
          <p:cNvPr id="277" name="Google Shape;277;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2" name="Shape 282"/>
        <p:cNvGrpSpPr/>
        <p:nvPr/>
      </p:nvGrpSpPr>
      <p:grpSpPr>
        <a:xfrm>
          <a:off x="0" y="0"/>
          <a:ext cx="0" cy="0"/>
          <a:chOff x="0" y="0"/>
          <a:chExt cx="0" cy="0"/>
        </a:xfrm>
      </p:grpSpPr>
      <p:pic>
        <p:nvPicPr>
          <p:cNvPr descr="credit-cards3.png" id="283" name="Google Shape;283;p33"/>
          <p:cNvPicPr preferRelativeResize="0"/>
          <p:nvPr/>
        </p:nvPicPr>
        <p:blipFill rotWithShape="1">
          <a:blip r:embed="rId3">
            <a:alphaModFix/>
          </a:blip>
          <a:srcRect b="0" l="0" r="0" t="0"/>
          <a:stretch/>
        </p:blipFill>
        <p:spPr>
          <a:xfrm>
            <a:off x="0" y="2349500"/>
            <a:ext cx="9150350" cy="4391025"/>
          </a:xfrm>
          <a:prstGeom prst="rect">
            <a:avLst/>
          </a:prstGeom>
          <a:noFill/>
          <a:ln>
            <a:noFill/>
          </a:ln>
        </p:spPr>
      </p:pic>
      <p:sp>
        <p:nvSpPr>
          <p:cNvPr id="284" name="Google Shape;284;p33"/>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Other Costs and Features</a:t>
            </a:r>
            <a:endParaRPr/>
          </a:p>
        </p:txBody>
      </p:sp>
      <p:sp>
        <p:nvSpPr>
          <p:cNvPr id="285" name="Google Shape;285;p33"/>
          <p:cNvSpPr txBox="1"/>
          <p:nvPr>
            <p:ph idx="1" type="body"/>
          </p:nvPr>
        </p:nvSpPr>
        <p:spPr>
          <a:xfrm>
            <a:off x="511175" y="1025525"/>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Credit terms vary among issuers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Credit limit</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Affinity cards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Over the limit transactions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Default</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Special delinquency rates</a:t>
            </a:r>
            <a:endParaRPr/>
          </a:p>
        </p:txBody>
      </p:sp>
      <p:sp>
        <p:nvSpPr>
          <p:cNvPr id="286" name="Google Shape;286;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1" name="Shape 291"/>
        <p:cNvGrpSpPr/>
        <p:nvPr/>
      </p:nvGrpSpPr>
      <p:grpSpPr>
        <a:xfrm>
          <a:off x="0" y="0"/>
          <a:ext cx="0" cy="0"/>
          <a:chOff x="0" y="0"/>
          <a:chExt cx="0" cy="0"/>
        </a:xfrm>
      </p:grpSpPr>
      <p:sp>
        <p:nvSpPr>
          <p:cNvPr id="292" name="Google Shape;292;p34"/>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Military Star Card</a:t>
            </a:r>
            <a:endParaRPr/>
          </a:p>
        </p:txBody>
      </p:sp>
      <p:sp>
        <p:nvSpPr>
          <p:cNvPr id="293" name="Google Shape;293;p34"/>
          <p:cNvSpPr txBox="1"/>
          <p:nvPr>
            <p:ph idx="1" type="body"/>
          </p:nvPr>
        </p:nvSpPr>
        <p:spPr>
          <a:xfrm>
            <a:off x="384175" y="1025525"/>
            <a:ext cx="8375650" cy="5549900"/>
          </a:xfrm>
          <a:prstGeom prst="rect">
            <a:avLst/>
          </a:prstGeom>
          <a:noFill/>
          <a:ln>
            <a:noFill/>
          </a:ln>
        </p:spPr>
        <p:txBody>
          <a:bodyPr anchorCtr="0" anchor="t" bIns="0" lIns="0" spcFirstLastPara="1" rIns="0" wrap="square" tIns="0">
            <a:noAutofit/>
          </a:bodyPr>
          <a:lstStyle/>
          <a:p>
            <a:pPr indent="-438150" lvl="0" marL="438150" marR="0" rtl="0" algn="l">
              <a:lnSpc>
                <a:spcPct val="10000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Regular credit card</a:t>
            </a:r>
            <a:endParaRPr/>
          </a:p>
          <a:p>
            <a:pPr indent="-438150" lvl="0" marL="438150" marR="0" rtl="0" algn="l">
              <a:lnSpc>
                <a:spcPct val="10000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Variable interest rate</a:t>
            </a:r>
            <a:endParaRPr/>
          </a:p>
          <a:p>
            <a:pPr indent="-438150" lvl="0" marL="438150" marR="0" rtl="0" algn="l">
              <a:lnSpc>
                <a:spcPct val="10000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Debt owed to government</a:t>
            </a:r>
            <a:endParaRPr/>
          </a:p>
          <a:p>
            <a:pPr indent="-438150" lvl="0" marL="438150" marR="0" rtl="0" algn="l">
              <a:lnSpc>
                <a:spcPct val="10000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Uniform purchases – no interest</a:t>
            </a:r>
            <a:endParaRPr/>
          </a:p>
          <a:p>
            <a:pPr indent="-438150" lvl="0" marL="438150" marR="0" rtl="0" algn="l">
              <a:lnSpc>
                <a:spcPct val="10000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Deferred options during deployment</a:t>
            </a:r>
            <a:endParaRPr/>
          </a:p>
          <a:p>
            <a:pPr indent="-438150" lvl="1" marL="742950" marR="0" rtl="0" algn="l">
              <a:lnSpc>
                <a:spcPct val="100000"/>
              </a:lnSpc>
              <a:spcBef>
                <a:spcPts val="480"/>
              </a:spcBef>
              <a:spcAft>
                <a:spcPts val="0"/>
              </a:spcAft>
              <a:buClr>
                <a:srgbClr val="800000"/>
              </a:buClr>
              <a:buSzPts val="1800"/>
              <a:buFont typeface="Merriweather Sans"/>
              <a:buChar char="—"/>
            </a:pPr>
            <a:r>
              <a:rPr b="0" i="0" lang="en-US" sz="2400" u="none" cap="none" strike="noStrike">
                <a:solidFill>
                  <a:schemeClr val="dk1"/>
                </a:solidFill>
                <a:latin typeface="Source Sans Pro"/>
                <a:ea typeface="Source Sans Pro"/>
                <a:cs typeface="Source Sans Pro"/>
                <a:sym typeface="Source Sans Pro"/>
              </a:rPr>
              <a:t>6% interest, no payment and continued usage</a:t>
            </a:r>
            <a:endParaRPr/>
          </a:p>
          <a:p>
            <a:pPr indent="-438150" lvl="1" marL="742950" marR="0" rtl="0" algn="l">
              <a:lnSpc>
                <a:spcPct val="100000"/>
              </a:lnSpc>
              <a:spcBef>
                <a:spcPts val="480"/>
              </a:spcBef>
              <a:spcAft>
                <a:spcPts val="0"/>
              </a:spcAft>
              <a:buClr>
                <a:srgbClr val="800000"/>
              </a:buClr>
              <a:buSzPts val="1800"/>
              <a:buFont typeface="Merriweather Sans"/>
              <a:buChar char="—"/>
            </a:pPr>
            <a:r>
              <a:rPr b="0" i="0" lang="en-US" sz="2400" u="none" cap="none" strike="noStrike">
                <a:solidFill>
                  <a:schemeClr val="dk1"/>
                </a:solidFill>
                <a:latin typeface="Source Sans Pro"/>
                <a:ea typeface="Source Sans Pro"/>
                <a:cs typeface="Source Sans Pro"/>
                <a:sym typeface="Source Sans Pro"/>
              </a:rPr>
              <a:t>0% interest, no payment and no usage</a:t>
            </a:r>
            <a:endParaRPr/>
          </a:p>
          <a:p>
            <a:pPr indent="-438150" lvl="0" marL="438150" marR="0" rtl="0" algn="l">
              <a:lnSpc>
                <a:spcPct val="10000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Shows on your credit report</a:t>
            </a:r>
            <a:endParaRPr/>
          </a:p>
          <a:p>
            <a:pPr indent="-438150" lvl="0" marL="438150" marR="0" rtl="0" algn="l">
              <a:lnSpc>
                <a:spcPct val="10000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If don’t pay balance in full,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will incur interest charges</a:t>
            </a:r>
            <a:endParaRPr/>
          </a:p>
        </p:txBody>
      </p:sp>
      <p:sp>
        <p:nvSpPr>
          <p:cNvPr id="294" name="Google Shape;294;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pic>
        <p:nvPicPr>
          <p:cNvPr descr="MILITARY STAR CREDIT CARD.eps" id="295" name="Google Shape;295;p34"/>
          <p:cNvPicPr preferRelativeResize="0"/>
          <p:nvPr/>
        </p:nvPicPr>
        <p:blipFill rotWithShape="1">
          <a:blip r:embed="rId3">
            <a:alphaModFix/>
          </a:blip>
          <a:srcRect b="0" l="0" r="0" t="0"/>
          <a:stretch/>
        </p:blipFill>
        <p:spPr>
          <a:xfrm rot="1490378">
            <a:off x="5876925" y="428625"/>
            <a:ext cx="3160713" cy="2547938"/>
          </a:xfrm>
          <a:prstGeom prst="rect">
            <a:avLst/>
          </a:prstGeom>
          <a:noFill/>
          <a:ln>
            <a:noFill/>
          </a:ln>
          <a:effectLst>
            <a:outerShdw rotWithShape="0" dir="2700000" dist="38100">
              <a:srgbClr val="808080">
                <a:alpha val="42745"/>
              </a:srgbClr>
            </a:outerShdw>
          </a:effectLst>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0" name="Shape 300"/>
        <p:cNvGrpSpPr/>
        <p:nvPr/>
      </p:nvGrpSpPr>
      <p:grpSpPr>
        <a:xfrm>
          <a:off x="0" y="0"/>
          <a:ext cx="0" cy="0"/>
          <a:chOff x="0" y="0"/>
          <a:chExt cx="0" cy="0"/>
        </a:xfrm>
      </p:grpSpPr>
      <p:sp>
        <p:nvSpPr>
          <p:cNvPr id="301" name="Google Shape;301;p35"/>
          <p:cNvSpPr txBox="1"/>
          <p:nvPr>
            <p:ph type="title"/>
          </p:nvPr>
        </p:nvSpPr>
        <p:spPr>
          <a:xfrm>
            <a:off x="455613" y="130175"/>
            <a:ext cx="8688387" cy="9239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Government Credit Cards</a:t>
            </a:r>
            <a:endParaRPr/>
          </a:p>
        </p:txBody>
      </p:sp>
      <p:sp>
        <p:nvSpPr>
          <p:cNvPr id="302" name="Google Shape;302;p35"/>
          <p:cNvSpPr txBox="1"/>
          <p:nvPr>
            <p:ph idx="1" type="body"/>
          </p:nvPr>
        </p:nvSpPr>
        <p:spPr>
          <a:xfrm>
            <a:off x="452438" y="1038225"/>
            <a:ext cx="4587875" cy="5630863"/>
          </a:xfrm>
          <a:prstGeom prst="rect">
            <a:avLst/>
          </a:prstGeom>
          <a:noFill/>
          <a:ln>
            <a:noFill/>
          </a:ln>
        </p:spPr>
        <p:txBody>
          <a:bodyPr anchorCtr="0" anchor="t" bIns="0" lIns="0" spcFirstLastPara="1" rIns="0" wrap="square" tIns="0">
            <a:noAutofit/>
          </a:bodyPr>
          <a:lstStyle/>
          <a:p>
            <a:pPr indent="-438150" lvl="0" marL="438150" marR="0" rtl="0" algn="l">
              <a:lnSpc>
                <a:spcPct val="100000"/>
              </a:lnSpc>
              <a:spcBef>
                <a:spcPts val="0"/>
              </a:spcBef>
              <a:spcAft>
                <a:spcPts val="0"/>
              </a:spcAft>
              <a:buClr>
                <a:srgbClr val="800000"/>
              </a:buClr>
              <a:buSzPts val="1800"/>
              <a:buFont typeface="Noto Sans Symbols"/>
              <a:buChar char="◆"/>
            </a:pPr>
            <a:r>
              <a:rPr b="0" i="0" lang="en-US" sz="2400" u="none" cap="none" strike="noStrike">
                <a:solidFill>
                  <a:schemeClr val="dk1"/>
                </a:solidFill>
                <a:latin typeface="Source Sans Pro"/>
                <a:ea typeface="Source Sans Pro"/>
                <a:cs typeface="Source Sans Pro"/>
                <a:sym typeface="Source Sans Pro"/>
              </a:rPr>
              <a:t>Official government travel</a:t>
            </a:r>
            <a:endParaRPr/>
          </a:p>
          <a:p>
            <a:pPr indent="-256032" lvl="0" marL="914400" marR="0" rtl="0" algn="l">
              <a:lnSpc>
                <a:spcPct val="100000"/>
              </a:lnSpc>
              <a:spcBef>
                <a:spcPts val="600"/>
              </a:spcBef>
              <a:spcAft>
                <a:spcPts val="0"/>
              </a:spcAft>
              <a:buClr>
                <a:srgbClr val="800000"/>
              </a:buClr>
              <a:buSzPts val="1500"/>
              <a:buFont typeface="Merriweather Sans"/>
              <a:buChar char="—"/>
            </a:pPr>
            <a:r>
              <a:rPr b="0" i="0" lang="en-US" sz="2000" u="none" cap="none" strike="noStrike">
                <a:solidFill>
                  <a:schemeClr val="dk1"/>
                </a:solidFill>
                <a:latin typeface="Source Sans Pro"/>
                <a:ea typeface="Source Sans Pro"/>
                <a:cs typeface="Source Sans Pro"/>
                <a:sym typeface="Source Sans Pro"/>
              </a:rPr>
              <a:t>Reimbursable expenses</a:t>
            </a:r>
            <a:endParaRPr/>
          </a:p>
          <a:p>
            <a:pPr indent="-256032" lvl="0" marL="914400" marR="0" rtl="0" algn="l">
              <a:lnSpc>
                <a:spcPct val="100000"/>
              </a:lnSpc>
              <a:spcBef>
                <a:spcPts val="0"/>
              </a:spcBef>
              <a:spcAft>
                <a:spcPts val="0"/>
              </a:spcAft>
              <a:buClr>
                <a:srgbClr val="800000"/>
              </a:buClr>
              <a:buSzPts val="1500"/>
              <a:buFont typeface="Merriweather Sans"/>
              <a:buChar char="—"/>
            </a:pPr>
            <a:r>
              <a:rPr b="0" i="0" lang="en-US" sz="2000" u="none" cap="none" strike="noStrike">
                <a:solidFill>
                  <a:schemeClr val="dk1"/>
                </a:solidFill>
                <a:latin typeface="Source Sans Pro"/>
                <a:ea typeface="Source Sans Pro"/>
                <a:cs typeface="Source Sans Pro"/>
                <a:sym typeface="Source Sans Pro"/>
              </a:rPr>
              <a:t>Payment in full by due date</a:t>
            </a:r>
            <a:endParaRPr/>
          </a:p>
          <a:p>
            <a:pPr indent="-256032" lvl="0" marL="914400" marR="0" rtl="0" algn="l">
              <a:lnSpc>
                <a:spcPct val="100000"/>
              </a:lnSpc>
              <a:spcBef>
                <a:spcPts val="0"/>
              </a:spcBef>
              <a:spcAft>
                <a:spcPts val="0"/>
              </a:spcAft>
              <a:buClr>
                <a:srgbClr val="800000"/>
              </a:buClr>
              <a:buSzPts val="1500"/>
              <a:buFont typeface="Merriweather Sans"/>
              <a:buChar char="—"/>
            </a:pPr>
            <a:r>
              <a:rPr b="0" i="0" lang="en-US" sz="2000" u="none" cap="none" strike="noStrike">
                <a:solidFill>
                  <a:schemeClr val="dk1"/>
                </a:solidFill>
                <a:latin typeface="Source Sans Pro"/>
                <a:ea typeface="Source Sans Pro"/>
                <a:cs typeface="Source Sans Pro"/>
                <a:sym typeface="Source Sans Pro"/>
              </a:rPr>
              <a:t>Delinquent after 60 days</a:t>
            </a:r>
            <a:endParaRPr/>
          </a:p>
          <a:p>
            <a:pPr indent="-438150" lvl="0" marL="438150" marR="0" rtl="0" algn="l">
              <a:lnSpc>
                <a:spcPct val="100000"/>
              </a:lnSpc>
              <a:spcBef>
                <a:spcPts val="1200"/>
              </a:spcBef>
              <a:spcAft>
                <a:spcPts val="0"/>
              </a:spcAft>
              <a:buClr>
                <a:srgbClr val="800000"/>
              </a:buClr>
              <a:buSzPts val="1800"/>
              <a:buFont typeface="Noto Sans Symbols"/>
              <a:buChar char="◆"/>
            </a:pPr>
            <a:r>
              <a:rPr b="0" i="0" lang="en-US" sz="2400" u="none" cap="none" strike="noStrike">
                <a:solidFill>
                  <a:schemeClr val="dk1"/>
                </a:solidFill>
                <a:latin typeface="Source Sans Pro"/>
                <a:ea typeface="Source Sans Pro"/>
                <a:cs typeface="Source Sans Pro"/>
                <a:sym typeface="Source Sans Pro"/>
              </a:rPr>
              <a:t>Credit check</a:t>
            </a:r>
            <a:endParaRPr/>
          </a:p>
          <a:p>
            <a:pPr indent="-256032" lvl="0" marL="914400" marR="0" rtl="0" algn="l">
              <a:lnSpc>
                <a:spcPct val="100000"/>
              </a:lnSpc>
              <a:spcBef>
                <a:spcPts val="600"/>
              </a:spcBef>
              <a:spcAft>
                <a:spcPts val="0"/>
              </a:spcAft>
              <a:buClr>
                <a:srgbClr val="800000"/>
              </a:buClr>
              <a:buSzPts val="1500"/>
              <a:buFont typeface="Merriweather Sans"/>
              <a:buChar char="—"/>
            </a:pPr>
            <a:r>
              <a:rPr b="0" i="0" lang="en-US" sz="2000" u="none" cap="none" strike="noStrike">
                <a:solidFill>
                  <a:schemeClr val="dk1"/>
                </a:solidFill>
                <a:latin typeface="Source Sans Pro"/>
                <a:ea typeface="Source Sans Pro"/>
                <a:cs typeface="Source Sans Pro"/>
                <a:sym typeface="Source Sans Pro"/>
              </a:rPr>
              <a:t>Inquiry will show to </a:t>
            </a:r>
            <a:br>
              <a:rPr b="0" i="0" lang="en-US" sz="2000" u="none" cap="none" strike="noStrike">
                <a:solidFill>
                  <a:schemeClr val="dk1"/>
                </a:solidFill>
                <a:latin typeface="Source Sans Pro"/>
                <a:ea typeface="Source Sans Pro"/>
                <a:cs typeface="Source Sans Pro"/>
                <a:sym typeface="Source Sans Pro"/>
              </a:rPr>
            </a:br>
            <a:r>
              <a:rPr b="0" i="0" lang="en-US" sz="2000" u="none" cap="none" strike="noStrike">
                <a:solidFill>
                  <a:schemeClr val="dk1"/>
                </a:solidFill>
                <a:latin typeface="Source Sans Pro"/>
                <a:ea typeface="Source Sans Pro"/>
                <a:cs typeface="Source Sans Pro"/>
                <a:sym typeface="Source Sans Pro"/>
              </a:rPr>
              <a:t>credit bureaus</a:t>
            </a:r>
            <a:endParaRPr/>
          </a:p>
          <a:p>
            <a:pPr indent="-256032" lvl="0" marL="914400" marR="0" rtl="0" algn="l">
              <a:lnSpc>
                <a:spcPct val="100000"/>
              </a:lnSpc>
              <a:spcBef>
                <a:spcPts val="0"/>
              </a:spcBef>
              <a:spcAft>
                <a:spcPts val="0"/>
              </a:spcAft>
              <a:buClr>
                <a:srgbClr val="800000"/>
              </a:buClr>
              <a:buSzPts val="1500"/>
              <a:buFont typeface="Merriweather Sans"/>
              <a:buChar char="—"/>
            </a:pPr>
            <a:r>
              <a:rPr b="0" i="0" lang="en-US" sz="2000" u="none" cap="none" strike="noStrike">
                <a:solidFill>
                  <a:schemeClr val="dk1"/>
                </a:solidFill>
                <a:latin typeface="Source Sans Pro"/>
                <a:ea typeface="Source Sans Pro"/>
                <a:cs typeface="Source Sans Pro"/>
                <a:sym typeface="Source Sans Pro"/>
              </a:rPr>
              <a:t>Account and limit does </a:t>
            </a:r>
            <a:br>
              <a:rPr b="0" i="0" lang="en-US" sz="2000" u="none" cap="none" strike="noStrike">
                <a:solidFill>
                  <a:schemeClr val="dk1"/>
                </a:solidFill>
                <a:latin typeface="Source Sans Pro"/>
                <a:ea typeface="Source Sans Pro"/>
                <a:cs typeface="Source Sans Pro"/>
                <a:sym typeface="Source Sans Pro"/>
              </a:rPr>
            </a:br>
            <a:r>
              <a:rPr b="0" i="0" lang="en-US" sz="2000" u="none" cap="none" strike="noStrike">
                <a:solidFill>
                  <a:schemeClr val="dk1"/>
                </a:solidFill>
                <a:latin typeface="Source Sans Pro"/>
                <a:ea typeface="Source Sans Pro"/>
                <a:cs typeface="Source Sans Pro"/>
                <a:sym typeface="Source Sans Pro"/>
              </a:rPr>
              <a:t>not show</a:t>
            </a:r>
            <a:endParaRPr/>
          </a:p>
          <a:p>
            <a:pPr indent="-438150" lvl="0" marL="438150" marR="0" rtl="0" algn="l">
              <a:lnSpc>
                <a:spcPct val="100000"/>
              </a:lnSpc>
              <a:spcBef>
                <a:spcPts val="1200"/>
              </a:spcBef>
              <a:spcAft>
                <a:spcPts val="0"/>
              </a:spcAft>
              <a:buClr>
                <a:srgbClr val="800000"/>
              </a:buClr>
              <a:buSzPts val="1800"/>
              <a:buFont typeface="Noto Sans Symbols"/>
              <a:buChar char="◆"/>
            </a:pPr>
            <a:r>
              <a:rPr b="0" i="0" lang="en-US" sz="2400" u="none" cap="none" strike="noStrike">
                <a:solidFill>
                  <a:schemeClr val="dk1"/>
                </a:solidFill>
                <a:latin typeface="Source Sans Pro"/>
                <a:ea typeface="Source Sans Pro"/>
                <a:cs typeface="Source Sans Pro"/>
                <a:sym typeface="Source Sans Pro"/>
              </a:rPr>
              <a:t>Misuse</a:t>
            </a:r>
            <a:endParaRPr/>
          </a:p>
          <a:p>
            <a:pPr indent="-256032" lvl="0" marL="914400" marR="0" rtl="0" algn="l">
              <a:lnSpc>
                <a:spcPct val="100000"/>
              </a:lnSpc>
              <a:spcBef>
                <a:spcPts val="600"/>
              </a:spcBef>
              <a:spcAft>
                <a:spcPts val="0"/>
              </a:spcAft>
              <a:buClr>
                <a:srgbClr val="800000"/>
              </a:buClr>
              <a:buSzPts val="1500"/>
              <a:buFont typeface="Merriweather Sans"/>
              <a:buChar char="—"/>
            </a:pPr>
            <a:r>
              <a:rPr b="0" i="0" lang="en-US" sz="2000" u="none" cap="none" strike="noStrike">
                <a:solidFill>
                  <a:schemeClr val="dk1"/>
                </a:solidFill>
                <a:latin typeface="Source Sans Pro"/>
                <a:ea typeface="Source Sans Pro"/>
                <a:cs typeface="Source Sans Pro"/>
                <a:sym typeface="Source Sans Pro"/>
              </a:rPr>
              <a:t>Personal household expenses</a:t>
            </a:r>
            <a:endParaRPr/>
          </a:p>
          <a:p>
            <a:pPr indent="-256032" lvl="0" marL="914400" marR="0" rtl="0" algn="l">
              <a:lnSpc>
                <a:spcPct val="100000"/>
              </a:lnSpc>
              <a:spcBef>
                <a:spcPts val="0"/>
              </a:spcBef>
              <a:spcAft>
                <a:spcPts val="0"/>
              </a:spcAft>
              <a:buClr>
                <a:srgbClr val="800000"/>
              </a:buClr>
              <a:buSzPts val="1500"/>
              <a:buFont typeface="Merriweather Sans"/>
              <a:buChar char="—"/>
            </a:pPr>
            <a:r>
              <a:rPr b="0" i="0" lang="en-US" sz="2000" u="none" cap="none" strike="noStrike">
                <a:solidFill>
                  <a:schemeClr val="dk1"/>
                </a:solidFill>
                <a:latin typeface="Source Sans Pro"/>
                <a:ea typeface="Source Sans Pro"/>
                <a:cs typeface="Source Sans Pro"/>
                <a:sym typeface="Source Sans Pro"/>
              </a:rPr>
              <a:t>Cash withdrawal not related</a:t>
            </a:r>
            <a:endParaRPr/>
          </a:p>
          <a:p>
            <a:pPr indent="-256032" lvl="0" marL="914400" marR="0" rtl="0" algn="l">
              <a:lnSpc>
                <a:spcPct val="100000"/>
              </a:lnSpc>
              <a:spcBef>
                <a:spcPts val="0"/>
              </a:spcBef>
              <a:spcAft>
                <a:spcPts val="0"/>
              </a:spcAft>
              <a:buClr>
                <a:srgbClr val="800000"/>
              </a:buClr>
              <a:buSzPts val="1500"/>
              <a:buFont typeface="Merriweather Sans"/>
              <a:buChar char="—"/>
            </a:pPr>
            <a:r>
              <a:rPr b="0" i="0" lang="en-US" sz="2000" u="none" cap="none" strike="noStrike">
                <a:solidFill>
                  <a:schemeClr val="dk1"/>
                </a:solidFill>
                <a:latin typeface="Source Sans Pro"/>
                <a:ea typeface="Source Sans Pro"/>
                <a:cs typeface="Source Sans Pro"/>
                <a:sym typeface="Source Sans Pro"/>
              </a:rPr>
              <a:t>Intentional failure to pay in a timely manner</a:t>
            </a:r>
            <a:endParaRPr/>
          </a:p>
          <a:p>
            <a:pPr indent="-323850" lvl="0" marL="438150" marR="0" rtl="0" algn="l">
              <a:lnSpc>
                <a:spcPct val="100000"/>
              </a:lnSpc>
              <a:spcBef>
                <a:spcPts val="0"/>
              </a:spcBef>
              <a:spcAft>
                <a:spcPts val="0"/>
              </a:spcAft>
              <a:buClr>
                <a:srgbClr val="800000"/>
              </a:buClr>
              <a:buSzPts val="1800"/>
              <a:buFont typeface="Noto Sans Symbols"/>
              <a:buNone/>
            </a:pPr>
            <a:r>
              <a:t/>
            </a:r>
            <a:endParaRPr b="0" i="0" sz="2400" u="none" cap="none" strike="noStrike">
              <a:solidFill>
                <a:schemeClr val="dk1"/>
              </a:solidFill>
              <a:latin typeface="Source Sans Pro"/>
              <a:ea typeface="Source Sans Pro"/>
              <a:cs typeface="Source Sans Pro"/>
              <a:sym typeface="Source Sans Pro"/>
            </a:endParaRPr>
          </a:p>
        </p:txBody>
      </p:sp>
      <p:sp>
        <p:nvSpPr>
          <p:cNvPr id="303" name="Google Shape;303;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304" name="Google Shape;304;p35"/>
          <p:cNvSpPr txBox="1"/>
          <p:nvPr/>
        </p:nvSpPr>
        <p:spPr>
          <a:xfrm>
            <a:off x="4835525" y="1017588"/>
            <a:ext cx="3992563" cy="5273675"/>
          </a:xfrm>
          <a:prstGeom prst="rect">
            <a:avLst/>
          </a:prstGeom>
          <a:noFill/>
          <a:ln>
            <a:noFill/>
          </a:ln>
        </p:spPr>
        <p:txBody>
          <a:bodyPr anchorCtr="0" anchor="t" bIns="0" lIns="0" spcFirstLastPara="1" rIns="0" wrap="square" tIns="0">
            <a:noAutofit/>
          </a:bodyPr>
          <a:lstStyle/>
          <a:p>
            <a:pPr indent="-465138" lvl="0" marL="465138" marR="0" rtl="0" algn="l">
              <a:spcBef>
                <a:spcPts val="0"/>
              </a:spcBef>
              <a:spcAft>
                <a:spcPts val="0"/>
              </a:spcAft>
              <a:buClr>
                <a:srgbClr val="800000"/>
              </a:buClr>
              <a:buSzPts val="1800"/>
              <a:buFont typeface="Noto Sans Symbols"/>
              <a:buChar char="◆"/>
            </a:pPr>
            <a:r>
              <a:rPr lang="en-US" sz="2400">
                <a:solidFill>
                  <a:schemeClr val="dk1"/>
                </a:solidFill>
                <a:latin typeface="Source Sans Pro"/>
                <a:ea typeface="Source Sans Pro"/>
                <a:cs typeface="Source Sans Pro"/>
                <a:sym typeface="Source Sans Pro"/>
              </a:rPr>
              <a:t>Split disbursement</a:t>
            </a:r>
            <a:endParaRPr/>
          </a:p>
          <a:p>
            <a:pPr indent="-256032" lvl="0" marL="914400" marR="0" rtl="0" algn="l">
              <a:spcBef>
                <a:spcPts val="0"/>
              </a:spcBef>
              <a:spcAft>
                <a:spcPts val="0"/>
              </a:spcAft>
              <a:buClr>
                <a:srgbClr val="800000"/>
              </a:buClr>
              <a:buSzPts val="1500"/>
              <a:buFont typeface="Merriweather Sans"/>
              <a:buChar char="—"/>
            </a:pPr>
            <a:r>
              <a:rPr lang="en-US" sz="2000">
                <a:solidFill>
                  <a:schemeClr val="dk1"/>
                </a:solidFill>
                <a:latin typeface="Source Sans Pro"/>
                <a:ea typeface="Source Sans Pro"/>
                <a:cs typeface="Source Sans Pro"/>
                <a:sym typeface="Source Sans Pro"/>
              </a:rPr>
              <a:t>Reimbursement to card contractor</a:t>
            </a:r>
            <a:endParaRPr/>
          </a:p>
          <a:p>
            <a:pPr indent="-256032" lvl="0" marL="914400" marR="0" rtl="0" algn="l">
              <a:spcBef>
                <a:spcPts val="0"/>
              </a:spcBef>
              <a:spcAft>
                <a:spcPts val="0"/>
              </a:spcAft>
              <a:buClr>
                <a:srgbClr val="800000"/>
              </a:buClr>
              <a:buSzPts val="1500"/>
              <a:buFont typeface="Merriweather Sans"/>
              <a:buChar char="—"/>
            </a:pPr>
            <a:r>
              <a:rPr lang="en-US" sz="2000">
                <a:solidFill>
                  <a:schemeClr val="dk1"/>
                </a:solidFill>
                <a:latin typeface="Source Sans Pro"/>
                <a:ea typeface="Source Sans Pro"/>
                <a:cs typeface="Source Sans Pro"/>
                <a:sym typeface="Source Sans Pro"/>
              </a:rPr>
              <a:t>Remainder sent to traveler</a:t>
            </a:r>
            <a:br>
              <a:rPr lang="en-US" sz="2000">
                <a:solidFill>
                  <a:schemeClr val="dk1"/>
                </a:solidFill>
                <a:latin typeface="Source Sans Pro"/>
                <a:ea typeface="Source Sans Pro"/>
                <a:cs typeface="Source Sans Pro"/>
                <a:sym typeface="Source Sans Pro"/>
              </a:rPr>
            </a:br>
            <a:endParaRPr sz="2000">
              <a:solidFill>
                <a:schemeClr val="dk1"/>
              </a:solidFill>
              <a:latin typeface="Source Sans Pro"/>
              <a:ea typeface="Source Sans Pro"/>
              <a:cs typeface="Source Sans Pro"/>
              <a:sym typeface="Source Sans Pro"/>
            </a:endParaRPr>
          </a:p>
          <a:p>
            <a:pPr indent="-438150" lvl="0" marL="438150" marR="0" rtl="0" algn="l">
              <a:spcBef>
                <a:spcPts val="0"/>
              </a:spcBef>
              <a:spcAft>
                <a:spcPts val="0"/>
              </a:spcAft>
              <a:buClr>
                <a:srgbClr val="800000"/>
              </a:buClr>
              <a:buSzPts val="1800"/>
              <a:buFont typeface="Noto Sans Symbols"/>
              <a:buChar char="◆"/>
            </a:pPr>
            <a:r>
              <a:rPr lang="en-US" sz="2400">
                <a:solidFill>
                  <a:schemeClr val="dk1"/>
                </a:solidFill>
                <a:latin typeface="Source Sans Pro"/>
                <a:ea typeface="Source Sans Pro"/>
                <a:cs typeface="Source Sans Pro"/>
                <a:sym typeface="Source Sans Pro"/>
              </a:rPr>
              <a:t>Dispute charges</a:t>
            </a:r>
            <a:endParaRPr/>
          </a:p>
          <a:p>
            <a:pPr indent="-256032" lvl="0" marL="914400" marR="0" rtl="0" algn="l">
              <a:spcBef>
                <a:spcPts val="600"/>
              </a:spcBef>
              <a:spcAft>
                <a:spcPts val="0"/>
              </a:spcAft>
              <a:buClr>
                <a:srgbClr val="800000"/>
              </a:buClr>
              <a:buSzPts val="1500"/>
              <a:buFont typeface="Merriweather Sans"/>
              <a:buChar char="—"/>
            </a:pPr>
            <a:r>
              <a:rPr lang="en-US" sz="2000">
                <a:solidFill>
                  <a:schemeClr val="dk1"/>
                </a:solidFill>
                <a:latin typeface="Source Sans Pro"/>
                <a:ea typeface="Source Sans Pro"/>
                <a:cs typeface="Source Sans Pro"/>
                <a:sym typeface="Source Sans Pro"/>
              </a:rPr>
              <a:t>Use form</a:t>
            </a:r>
            <a:endParaRPr/>
          </a:p>
          <a:p>
            <a:pPr indent="-438150" lvl="0" marL="438150" marR="0" rtl="0" algn="l">
              <a:spcBef>
                <a:spcPts val="1200"/>
              </a:spcBef>
              <a:spcAft>
                <a:spcPts val="0"/>
              </a:spcAft>
              <a:buClr>
                <a:srgbClr val="800000"/>
              </a:buClr>
              <a:buSzPts val="1800"/>
              <a:buFont typeface="Noto Sans Symbols"/>
              <a:buChar char="◆"/>
            </a:pPr>
            <a:r>
              <a:rPr lang="en-US" sz="2400">
                <a:solidFill>
                  <a:schemeClr val="dk1"/>
                </a:solidFill>
                <a:latin typeface="Source Sans Pro"/>
                <a:ea typeface="Source Sans Pro"/>
                <a:cs typeface="Source Sans Pro"/>
                <a:sym typeface="Source Sans Pro"/>
              </a:rPr>
              <a:t>Salary offset</a:t>
            </a:r>
            <a:endParaRPr/>
          </a:p>
          <a:p>
            <a:pPr indent="-256032" lvl="0" marL="914400" marR="0" rtl="0" algn="l">
              <a:spcBef>
                <a:spcPts val="600"/>
              </a:spcBef>
              <a:spcAft>
                <a:spcPts val="0"/>
              </a:spcAft>
              <a:buClr>
                <a:srgbClr val="800000"/>
              </a:buClr>
              <a:buSzPts val="1500"/>
              <a:buFont typeface="Merriweather Sans"/>
              <a:buChar char="—"/>
            </a:pPr>
            <a:r>
              <a:rPr lang="en-US" sz="2000">
                <a:solidFill>
                  <a:schemeClr val="dk1"/>
                </a:solidFill>
                <a:latin typeface="Source Sans Pro"/>
                <a:ea typeface="Source Sans Pro"/>
                <a:cs typeface="Source Sans Pro"/>
                <a:sym typeface="Source Sans Pro"/>
              </a:rPr>
              <a:t>Delinquent funds can be taken from salary</a:t>
            </a:r>
            <a:endParaRPr/>
          </a:p>
          <a:p>
            <a:pPr indent="-323850" lvl="0" marL="438150" marR="0" rtl="0" algn="l">
              <a:spcBef>
                <a:spcPts val="0"/>
              </a:spcBef>
              <a:spcAft>
                <a:spcPts val="0"/>
              </a:spcAft>
              <a:buClr>
                <a:srgbClr val="800000"/>
              </a:buClr>
              <a:buSzPts val="1800"/>
              <a:buFont typeface="Noto Sans Symbols"/>
              <a:buNone/>
            </a:pPr>
            <a:r>
              <a:t/>
            </a:r>
            <a:endParaRPr sz="2400">
              <a:solidFill>
                <a:schemeClr val="dk1"/>
              </a:solidFill>
              <a:latin typeface="Source Sans Pro"/>
              <a:ea typeface="Source Sans Pro"/>
              <a:cs typeface="Source Sans Pro"/>
              <a:sym typeface="Source Sans Pro"/>
            </a:endParaRPr>
          </a:p>
          <a:p>
            <a:pPr indent="-323850" lvl="0" marL="438150" marR="0" rtl="0" algn="l">
              <a:spcBef>
                <a:spcPts val="600"/>
              </a:spcBef>
              <a:spcAft>
                <a:spcPts val="0"/>
              </a:spcAft>
              <a:buClr>
                <a:srgbClr val="800000"/>
              </a:buClr>
              <a:buSzPts val="1800"/>
              <a:buFont typeface="Noto Sans Symbols"/>
              <a:buNone/>
            </a:pPr>
            <a:r>
              <a:t/>
            </a:r>
            <a:endParaRPr sz="2400">
              <a:solidFill>
                <a:schemeClr val="dk1"/>
              </a:solidFill>
              <a:latin typeface="Source Sans Pro"/>
              <a:ea typeface="Source Sans Pro"/>
              <a:cs typeface="Source Sans Pro"/>
              <a:sym typeface="Source Sans Pro"/>
            </a:endParaRPr>
          </a:p>
          <a:p>
            <a:pPr indent="-323850" lvl="0" marL="438150" marR="0" rtl="0" algn="l">
              <a:spcBef>
                <a:spcPts val="600"/>
              </a:spcBef>
              <a:spcAft>
                <a:spcPts val="0"/>
              </a:spcAft>
              <a:buClr>
                <a:srgbClr val="800000"/>
              </a:buClr>
              <a:buSzPts val="1800"/>
              <a:buFont typeface="Noto Sans Symbols"/>
              <a:buNone/>
            </a:pPr>
            <a:r>
              <a:t/>
            </a:r>
            <a:endParaRPr sz="2400">
              <a:solidFill>
                <a:schemeClr val="dk1"/>
              </a:solidFill>
              <a:latin typeface="Source Sans Pro"/>
              <a:ea typeface="Source Sans Pro"/>
              <a:cs typeface="Source Sans Pro"/>
              <a:sym typeface="Source Sans Pro"/>
            </a:endParaRPr>
          </a:p>
          <a:p>
            <a:pPr indent="-323850" lvl="0" marL="438150" marR="0" rtl="0" algn="l">
              <a:spcBef>
                <a:spcPts val="600"/>
              </a:spcBef>
              <a:spcAft>
                <a:spcPts val="0"/>
              </a:spcAft>
              <a:buClr>
                <a:srgbClr val="800000"/>
              </a:buClr>
              <a:buSzPts val="1800"/>
              <a:buFont typeface="Noto Sans Symbols"/>
              <a:buNone/>
            </a:pPr>
            <a:r>
              <a:t/>
            </a:r>
            <a:endParaRPr sz="2400">
              <a:solidFill>
                <a:schemeClr val="dk1"/>
              </a:solidFill>
              <a:latin typeface="Source Sans Pro"/>
              <a:ea typeface="Source Sans Pro"/>
              <a:cs typeface="Source Sans Pro"/>
              <a:sym typeface="Source Sans Pro"/>
            </a:endParaRPr>
          </a:p>
          <a:p>
            <a:pPr indent="-323850" lvl="0" marL="438150" marR="0" rtl="0" algn="l">
              <a:spcBef>
                <a:spcPts val="600"/>
              </a:spcBef>
              <a:spcAft>
                <a:spcPts val="0"/>
              </a:spcAft>
              <a:buClr>
                <a:srgbClr val="800000"/>
              </a:buClr>
              <a:buSzPts val="1800"/>
              <a:buFont typeface="Noto Sans Symbols"/>
              <a:buNone/>
            </a:pPr>
            <a:r>
              <a:t/>
            </a:r>
            <a:endParaRPr sz="2400">
              <a:solidFill>
                <a:schemeClr val="dk1"/>
              </a:solidFill>
              <a:latin typeface="Source Sans Pro"/>
              <a:ea typeface="Source Sans Pro"/>
              <a:cs typeface="Source Sans Pro"/>
              <a:sym typeface="Source Sans Pro"/>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2" name="Shape 52"/>
        <p:cNvGrpSpPr/>
        <p:nvPr/>
      </p:nvGrpSpPr>
      <p:grpSpPr>
        <a:xfrm>
          <a:off x="0" y="0"/>
          <a:ext cx="0" cy="0"/>
          <a:chOff x="0" y="0"/>
          <a:chExt cx="0" cy="0"/>
        </a:xfrm>
      </p:grpSpPr>
      <p:pic>
        <p:nvPicPr>
          <p:cNvPr descr="SLD 5 WISE CREDIT USES COLLEGE.psd" id="53" name="Google Shape;53;p9"/>
          <p:cNvPicPr preferRelativeResize="0"/>
          <p:nvPr/>
        </p:nvPicPr>
        <p:blipFill rotWithShape="1">
          <a:blip r:embed="rId3">
            <a:alphaModFix/>
          </a:blip>
          <a:srcRect b="0" l="0" r="0" t="0"/>
          <a:stretch/>
        </p:blipFill>
        <p:spPr>
          <a:xfrm>
            <a:off x="0" y="0"/>
            <a:ext cx="9144000" cy="6705600"/>
          </a:xfrm>
          <a:prstGeom prst="rect">
            <a:avLst/>
          </a:prstGeom>
          <a:noFill/>
          <a:ln>
            <a:noFill/>
          </a:ln>
        </p:spPr>
      </p:pic>
      <p:sp>
        <p:nvSpPr>
          <p:cNvPr id="54" name="Google Shape;54;p9"/>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Wise Uses for Credit</a:t>
            </a:r>
            <a:endParaRPr/>
          </a:p>
        </p:txBody>
      </p:sp>
      <p:sp>
        <p:nvSpPr>
          <p:cNvPr id="55" name="Google Shape;55;p9"/>
          <p:cNvSpPr txBox="1"/>
          <p:nvPr>
            <p:ph idx="1" type="body"/>
          </p:nvPr>
        </p:nvSpPr>
        <p:spPr>
          <a:xfrm>
            <a:off x="434975" y="1012825"/>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 Planned purchases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 Assets: home or education</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 Pay off each month</a:t>
            </a:r>
            <a:endParaRPr/>
          </a:p>
          <a:p>
            <a:pPr indent="-285750" lvl="0" marL="438150" marR="0" rtl="0" algn="l">
              <a:lnSpc>
                <a:spcPct val="118750"/>
              </a:lnSpc>
              <a:spcBef>
                <a:spcPts val="1200"/>
              </a:spcBef>
              <a:spcAft>
                <a:spcPts val="0"/>
              </a:spcAft>
              <a:buClr>
                <a:srgbClr val="800000"/>
              </a:buClr>
              <a:buSzPts val="2400"/>
              <a:buFont typeface="Noto Sans Symbols"/>
              <a:buNone/>
            </a:pPr>
            <a:r>
              <a:t/>
            </a:r>
            <a:endParaRPr b="0" i="0" sz="3200" u="none" cap="none" strike="noStrike">
              <a:solidFill>
                <a:schemeClr val="dk1"/>
              </a:solidFill>
              <a:latin typeface="Source Sans Pro"/>
              <a:ea typeface="Source Sans Pro"/>
              <a:cs typeface="Source Sans Pro"/>
              <a:sym typeface="Source Sans Pro"/>
            </a:endParaRPr>
          </a:p>
        </p:txBody>
      </p:sp>
      <p:sp>
        <p:nvSpPr>
          <p:cNvPr id="56" name="Google Shape;56;p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9" name="Shape 309"/>
        <p:cNvGrpSpPr/>
        <p:nvPr/>
      </p:nvGrpSpPr>
      <p:grpSpPr>
        <a:xfrm>
          <a:off x="0" y="0"/>
          <a:ext cx="0" cy="0"/>
          <a:chOff x="0" y="0"/>
          <a:chExt cx="0" cy="0"/>
        </a:xfrm>
      </p:grpSpPr>
      <p:pic>
        <p:nvPicPr>
          <p:cNvPr descr="CREDIT CARD LOCK KO.eps" id="310" name="Google Shape;310;p36"/>
          <p:cNvPicPr preferRelativeResize="0"/>
          <p:nvPr/>
        </p:nvPicPr>
        <p:blipFill rotWithShape="1">
          <a:blip r:embed="rId3">
            <a:alphaModFix/>
          </a:blip>
          <a:srcRect b="0" l="0" r="0" t="0"/>
          <a:stretch/>
        </p:blipFill>
        <p:spPr>
          <a:xfrm>
            <a:off x="5678488" y="3733800"/>
            <a:ext cx="3489325" cy="2984500"/>
          </a:xfrm>
          <a:prstGeom prst="rect">
            <a:avLst/>
          </a:prstGeom>
          <a:noFill/>
          <a:ln>
            <a:noFill/>
          </a:ln>
        </p:spPr>
      </p:pic>
      <p:sp>
        <p:nvSpPr>
          <p:cNvPr id="311" name="Google Shape;311;p36"/>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Card Security</a:t>
            </a:r>
            <a:endParaRPr/>
          </a:p>
        </p:txBody>
      </p:sp>
      <p:sp>
        <p:nvSpPr>
          <p:cNvPr id="312" name="Google Shape;312;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313" name="Google Shape;313;p36"/>
          <p:cNvSpPr txBox="1"/>
          <p:nvPr/>
        </p:nvSpPr>
        <p:spPr>
          <a:xfrm>
            <a:off x="296863" y="993775"/>
            <a:ext cx="8423275" cy="4098925"/>
          </a:xfrm>
          <a:prstGeom prst="rect">
            <a:avLst/>
          </a:prstGeom>
          <a:noFill/>
          <a:ln>
            <a:noFill/>
          </a:ln>
        </p:spPr>
        <p:txBody>
          <a:bodyPr anchorCtr="0" anchor="t" bIns="45700" lIns="91425" spcFirstLastPara="1" rIns="91425" wrap="square" tIns="45700">
            <a:noAutofit/>
          </a:bodyPr>
          <a:lstStyle/>
          <a:p>
            <a:pPr indent="-438150" lvl="0" marL="438150" marR="0" rtl="0" algn="l">
              <a:lnSpc>
                <a:spcPct val="118750"/>
              </a:lnSpc>
              <a:spcBef>
                <a:spcPts val="0"/>
              </a:spcBef>
              <a:spcAft>
                <a:spcPts val="0"/>
              </a:spcAft>
              <a:buClr>
                <a:schemeClr val="accent1"/>
              </a:buClr>
              <a:buSzPts val="2400"/>
              <a:buFont typeface="Noto Sans Symbols"/>
              <a:buChar char="◆"/>
            </a:pPr>
            <a:r>
              <a:rPr lang="en-US" sz="3200">
                <a:solidFill>
                  <a:schemeClr val="dk1"/>
                </a:solidFill>
                <a:latin typeface="Source Sans Pro"/>
                <a:ea typeface="Source Sans Pro"/>
                <a:cs typeface="Source Sans Pro"/>
                <a:sym typeface="Source Sans Pro"/>
              </a:rPr>
              <a:t>Keep record of card in a safe place</a:t>
            </a:r>
            <a:endParaRPr/>
          </a:p>
          <a:p>
            <a:pPr indent="-438150" lvl="0" marL="438150" marR="0" rtl="0" algn="l">
              <a:lnSpc>
                <a:spcPct val="118750"/>
              </a:lnSpc>
              <a:spcBef>
                <a:spcPts val="1800"/>
              </a:spcBef>
              <a:spcAft>
                <a:spcPts val="0"/>
              </a:spcAft>
              <a:buClr>
                <a:schemeClr val="accent1"/>
              </a:buClr>
              <a:buSzPts val="2400"/>
              <a:buFont typeface="Noto Sans Symbols"/>
              <a:buChar char="◆"/>
            </a:pPr>
            <a:r>
              <a:rPr lang="en-US" sz="3200">
                <a:solidFill>
                  <a:schemeClr val="dk1"/>
                </a:solidFill>
                <a:latin typeface="Source Sans Pro"/>
                <a:ea typeface="Source Sans Pro"/>
                <a:cs typeface="Source Sans Pro"/>
                <a:sym typeface="Source Sans Pro"/>
              </a:rPr>
              <a:t>Carry only the cards you need</a:t>
            </a:r>
            <a:endParaRPr/>
          </a:p>
          <a:p>
            <a:pPr indent="-438150" lvl="0" marL="438150" marR="0" rtl="0" algn="l">
              <a:lnSpc>
                <a:spcPct val="118750"/>
              </a:lnSpc>
              <a:spcBef>
                <a:spcPts val="1800"/>
              </a:spcBef>
              <a:spcAft>
                <a:spcPts val="0"/>
              </a:spcAft>
              <a:buClr>
                <a:schemeClr val="accent1"/>
              </a:buClr>
              <a:buSzPts val="2400"/>
              <a:buFont typeface="Noto Sans Symbols"/>
              <a:buChar char="◆"/>
            </a:pPr>
            <a:r>
              <a:rPr lang="en-US" sz="3200">
                <a:solidFill>
                  <a:schemeClr val="dk1"/>
                </a:solidFill>
                <a:latin typeface="Source Sans Pro"/>
                <a:ea typeface="Source Sans Pro"/>
                <a:cs typeface="Source Sans Pro"/>
                <a:sym typeface="Source Sans Pro"/>
              </a:rPr>
              <a:t>Write, “Ask for ID”</a:t>
            </a:r>
            <a:endParaRPr/>
          </a:p>
          <a:p>
            <a:pPr indent="-438150" lvl="0" marL="438150" marR="0" rtl="0" algn="l">
              <a:lnSpc>
                <a:spcPct val="118750"/>
              </a:lnSpc>
              <a:spcBef>
                <a:spcPts val="1800"/>
              </a:spcBef>
              <a:spcAft>
                <a:spcPts val="0"/>
              </a:spcAft>
              <a:buClr>
                <a:schemeClr val="accent1"/>
              </a:buClr>
              <a:buSzPts val="2400"/>
              <a:buFont typeface="Noto Sans Symbols"/>
              <a:buChar char="◆"/>
            </a:pPr>
            <a:r>
              <a:rPr lang="en-US" sz="3200">
                <a:solidFill>
                  <a:schemeClr val="dk1"/>
                </a:solidFill>
                <a:latin typeface="Source Sans Pro"/>
                <a:ea typeface="Source Sans Pro"/>
                <a:cs typeface="Source Sans Pro"/>
                <a:sym typeface="Source Sans Pro"/>
              </a:rPr>
              <a:t>Use PIN whenever possible</a:t>
            </a:r>
            <a:endParaRPr/>
          </a:p>
          <a:p>
            <a:pPr indent="-438150" lvl="0" marL="438150" marR="0" rtl="0" algn="l">
              <a:lnSpc>
                <a:spcPct val="118750"/>
              </a:lnSpc>
              <a:spcBef>
                <a:spcPts val="1800"/>
              </a:spcBef>
              <a:spcAft>
                <a:spcPts val="0"/>
              </a:spcAft>
              <a:buClr>
                <a:schemeClr val="accent1"/>
              </a:buClr>
              <a:buSzPts val="2400"/>
              <a:buFont typeface="Noto Sans Symbols"/>
              <a:buChar char="◆"/>
            </a:pPr>
            <a:r>
              <a:rPr lang="en-US" sz="3200">
                <a:solidFill>
                  <a:schemeClr val="dk1"/>
                </a:solidFill>
                <a:latin typeface="Source Sans Pro"/>
                <a:ea typeface="Source Sans Pro"/>
                <a:cs typeface="Source Sans Pro"/>
                <a:sym typeface="Source Sans Pro"/>
              </a:rPr>
              <a:t>Check statements regularly</a:t>
            </a:r>
            <a:endParaRPr/>
          </a:p>
          <a:p>
            <a:pPr indent="-438150" lvl="0" marL="438150" marR="0" rtl="0" algn="l">
              <a:lnSpc>
                <a:spcPct val="118750"/>
              </a:lnSpc>
              <a:spcBef>
                <a:spcPts val="1800"/>
              </a:spcBef>
              <a:spcAft>
                <a:spcPts val="0"/>
              </a:spcAft>
              <a:buClr>
                <a:schemeClr val="accent1"/>
              </a:buClr>
              <a:buSzPts val="2400"/>
              <a:buFont typeface="Noto Sans Symbols"/>
              <a:buChar char="◆"/>
            </a:pPr>
            <a:r>
              <a:rPr lang="en-US" sz="3200">
                <a:solidFill>
                  <a:schemeClr val="dk1"/>
                </a:solidFill>
                <a:latin typeface="Source Sans Pro"/>
                <a:ea typeface="Source Sans Pro"/>
                <a:cs typeface="Source Sans Pro"/>
                <a:sym typeface="Source Sans Pro"/>
              </a:rPr>
              <a:t>Report missing card ASAP</a:t>
            </a:r>
            <a:endParaRPr/>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pic>
        <p:nvPicPr>
          <p:cNvPr descr="SLD 39 POLICE FADE.psd" id="319" name="Google Shape;319;p37"/>
          <p:cNvPicPr preferRelativeResize="0"/>
          <p:nvPr/>
        </p:nvPicPr>
        <p:blipFill rotWithShape="1">
          <a:blip r:embed="rId3">
            <a:alphaModFix/>
          </a:blip>
          <a:srcRect b="2398" l="0" r="0" t="0"/>
          <a:stretch/>
        </p:blipFill>
        <p:spPr>
          <a:xfrm>
            <a:off x="1588" y="0"/>
            <a:ext cx="9140825" cy="6692900"/>
          </a:xfrm>
          <a:prstGeom prst="rect">
            <a:avLst/>
          </a:prstGeom>
          <a:noFill/>
          <a:ln>
            <a:noFill/>
          </a:ln>
        </p:spPr>
      </p:pic>
      <p:sp>
        <p:nvSpPr>
          <p:cNvPr id="320" name="Google Shape;320;p37"/>
          <p:cNvSpPr txBox="1"/>
          <p:nvPr>
            <p:ph type="title"/>
          </p:nvPr>
        </p:nvSpPr>
        <p:spPr>
          <a:xfrm>
            <a:off x="358775" y="152400"/>
            <a:ext cx="5140325"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Identity Theft</a:t>
            </a:r>
            <a:endParaRPr/>
          </a:p>
        </p:txBody>
      </p:sp>
      <p:sp>
        <p:nvSpPr>
          <p:cNvPr id="321" name="Google Shape;321;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322" name="Google Shape;322;p37"/>
          <p:cNvSpPr/>
          <p:nvPr/>
        </p:nvSpPr>
        <p:spPr>
          <a:xfrm>
            <a:off x="446314" y="1186542"/>
            <a:ext cx="7151914" cy="4394200"/>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14300" lvl="1" marL="114300" marR="0" rtl="0" algn="l">
              <a:lnSpc>
                <a:spcPct val="75000"/>
              </a:lnSpc>
              <a:spcBef>
                <a:spcPts val="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Place fraud alert on credit report</a:t>
            </a:r>
            <a:endParaRPr b="0" i="0" sz="1800" u="none" cap="none" strike="noStrike">
              <a:solidFill>
                <a:schemeClr val="dk1"/>
              </a:solidFill>
              <a:latin typeface="Source Sans Pro"/>
              <a:ea typeface="Source Sans Pro"/>
              <a:cs typeface="Source Sans Pro"/>
              <a:sym typeface="Source Sans Pro"/>
            </a:endParaRPr>
          </a:p>
          <a:p>
            <a:pPr indent="0" lvl="1" marL="1143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Close suspicious accounts</a:t>
            </a:r>
            <a:endParaRPr b="0" i="0" sz="1800" u="none" cap="none" strike="noStrike">
              <a:solidFill>
                <a:schemeClr val="dk1"/>
              </a:solidFill>
              <a:latin typeface="Source Sans Pro"/>
              <a:ea typeface="Source Sans Pro"/>
              <a:cs typeface="Source Sans Pro"/>
              <a:sym typeface="Source Sans Pro"/>
            </a:endParaRPr>
          </a:p>
          <a:p>
            <a:pPr indent="0" lvl="1" marL="1143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File a police report</a:t>
            </a:r>
            <a:endParaRPr b="0" i="0" sz="1800" u="none" cap="none" strike="noStrike">
              <a:solidFill>
                <a:schemeClr val="dk1"/>
              </a:solidFill>
              <a:latin typeface="Source Sans Pro"/>
              <a:ea typeface="Source Sans Pro"/>
              <a:cs typeface="Source Sans Pro"/>
              <a:sym typeface="Source Sans Pro"/>
            </a:endParaRPr>
          </a:p>
          <a:p>
            <a:pPr indent="0" lvl="1" marL="1143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14300" lvl="1" marL="1143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Contact the FTC</a:t>
            </a:r>
            <a:endParaRPr b="0" i="0" sz="1800" u="none" cap="none" strike="noStrike">
              <a:solidFill>
                <a:schemeClr val="dk1"/>
              </a:solidFill>
              <a:latin typeface="Source Sans Pro"/>
              <a:ea typeface="Source Sans Pro"/>
              <a:cs typeface="Source Sans Pro"/>
              <a:sym typeface="Source Sans Pro"/>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27" name="Shape 327"/>
        <p:cNvGrpSpPr/>
        <p:nvPr/>
      </p:nvGrpSpPr>
      <p:grpSpPr>
        <a:xfrm>
          <a:off x="0" y="0"/>
          <a:ext cx="0" cy="0"/>
          <a:chOff x="0" y="0"/>
          <a:chExt cx="0" cy="0"/>
        </a:xfrm>
      </p:grpSpPr>
      <p:pic>
        <p:nvPicPr>
          <p:cNvPr descr="SLD  new 2 STATISTICS.psd" id="328" name="Google Shape;328;p38"/>
          <p:cNvPicPr preferRelativeResize="0"/>
          <p:nvPr/>
        </p:nvPicPr>
        <p:blipFill rotWithShape="1">
          <a:blip r:embed="rId3">
            <a:alphaModFix/>
          </a:blip>
          <a:srcRect b="2398" l="0" r="0" t="0"/>
          <a:stretch/>
        </p:blipFill>
        <p:spPr>
          <a:xfrm>
            <a:off x="1588" y="0"/>
            <a:ext cx="9140825" cy="6692900"/>
          </a:xfrm>
          <a:prstGeom prst="rect">
            <a:avLst/>
          </a:prstGeom>
          <a:noFill/>
          <a:ln>
            <a:noFill/>
          </a:ln>
        </p:spPr>
      </p:pic>
      <p:sp>
        <p:nvSpPr>
          <p:cNvPr id="329" name="Google Shape;329;p38"/>
          <p:cNvSpPr txBox="1"/>
          <p:nvPr>
            <p:ph type="title"/>
          </p:nvPr>
        </p:nvSpPr>
        <p:spPr>
          <a:xfrm>
            <a:off x="455613" y="130175"/>
            <a:ext cx="8688387" cy="987425"/>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Cash vs. Plastic</a:t>
            </a:r>
            <a:endParaRPr/>
          </a:p>
        </p:txBody>
      </p:sp>
      <p:sp>
        <p:nvSpPr>
          <p:cNvPr id="330" name="Google Shape;330;p38"/>
          <p:cNvSpPr txBox="1"/>
          <p:nvPr>
            <p:ph idx="1" type="body"/>
          </p:nvPr>
        </p:nvSpPr>
        <p:spPr>
          <a:xfrm>
            <a:off x="444500" y="1057275"/>
            <a:ext cx="7458075"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None/>
            </a:pPr>
            <a:r>
              <a:rPr b="0" i="0" lang="en-US" sz="3200" u="none" cap="none" strike="noStrike">
                <a:solidFill>
                  <a:schemeClr val="dk1"/>
                </a:solidFill>
                <a:latin typeface="Source Sans Pro"/>
                <a:ea typeface="Source Sans Pro"/>
                <a:cs typeface="Source Sans Pro"/>
                <a:sym typeface="Source Sans Pro"/>
              </a:rPr>
              <a:t>Cash:</a:t>
            </a:r>
            <a:endParaRPr/>
          </a:p>
          <a:p>
            <a:pPr indent="-438150" lvl="0" marL="438150" marR="0" rtl="0" algn="l">
              <a:lnSpc>
                <a:spcPct val="125000"/>
              </a:lnSpc>
              <a:spcBef>
                <a:spcPts val="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Accepted everywhere</a:t>
            </a:r>
            <a:endParaRPr/>
          </a:p>
          <a:p>
            <a:pPr indent="-438150" lvl="0" marL="438150" marR="0" rtl="0" algn="l">
              <a:lnSpc>
                <a:spcPct val="125000"/>
              </a:lnSpc>
              <a:spcBef>
                <a:spcPts val="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No fees</a:t>
            </a:r>
            <a:endParaRPr/>
          </a:p>
          <a:p>
            <a:pPr indent="-438150" lvl="0" marL="438150" marR="0" rtl="0" algn="l">
              <a:lnSpc>
                <a:spcPct val="125000"/>
              </a:lnSpc>
              <a:spcBef>
                <a:spcPts val="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May help you control your spending</a:t>
            </a:r>
            <a:endParaRPr/>
          </a:p>
          <a:p>
            <a:pPr indent="-438150" lvl="0" marL="438150" marR="0" rtl="0" algn="l">
              <a:lnSpc>
                <a:spcPct val="125000"/>
              </a:lnSpc>
              <a:spcBef>
                <a:spcPts val="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No PIN to remember or credit check to pass</a:t>
            </a:r>
            <a:endParaRPr/>
          </a:p>
          <a:p>
            <a:pPr indent="-438150" lvl="0" marL="438150" marR="0" rtl="0" algn="l">
              <a:lnSpc>
                <a:spcPct val="118750"/>
              </a:lnSpc>
              <a:spcBef>
                <a:spcPts val="1200"/>
              </a:spcBef>
              <a:spcAft>
                <a:spcPts val="0"/>
              </a:spcAft>
              <a:buClr>
                <a:srgbClr val="800000"/>
              </a:buClr>
              <a:buSzPts val="2400"/>
              <a:buFont typeface="Noto Sans Symbols"/>
              <a:buNone/>
            </a:pPr>
            <a:r>
              <a:rPr b="0" i="0" lang="en-US" sz="3200" u="none" cap="none" strike="noStrike">
                <a:solidFill>
                  <a:schemeClr val="dk1"/>
                </a:solidFill>
                <a:latin typeface="Source Sans Pro"/>
                <a:ea typeface="Source Sans Pro"/>
                <a:cs typeface="Source Sans Pro"/>
                <a:sym typeface="Source Sans Pro"/>
              </a:rPr>
              <a:t>Card:</a:t>
            </a:r>
            <a:endParaRPr/>
          </a:p>
          <a:p>
            <a:pPr indent="-438150" lvl="0" marL="438150" marR="0" rtl="0" algn="l">
              <a:lnSpc>
                <a:spcPct val="125000"/>
              </a:lnSpc>
              <a:spcBef>
                <a:spcPts val="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Allows flexibility for unplanned purchases</a:t>
            </a:r>
            <a:endParaRPr/>
          </a:p>
          <a:p>
            <a:pPr indent="-438150" lvl="0" marL="438150" marR="0" rtl="0" algn="l">
              <a:lnSpc>
                <a:spcPct val="125000"/>
              </a:lnSpc>
              <a:spcBef>
                <a:spcPts val="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May earn you rewards</a:t>
            </a:r>
            <a:endParaRPr/>
          </a:p>
          <a:p>
            <a:pPr indent="-438150" lvl="0" marL="438150" marR="0" rtl="0" algn="l">
              <a:lnSpc>
                <a:spcPct val="125000"/>
              </a:lnSpc>
              <a:spcBef>
                <a:spcPts val="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Does not require trips to ATM or bank</a:t>
            </a:r>
            <a:endParaRPr/>
          </a:p>
          <a:p>
            <a:pPr indent="-438150" lvl="0" marL="438150" marR="0" rtl="0" algn="l">
              <a:lnSpc>
                <a:spcPct val="125000"/>
              </a:lnSpc>
              <a:spcBef>
                <a:spcPts val="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Some protection against theft and fraud</a:t>
            </a:r>
            <a:endParaRPr/>
          </a:p>
          <a:p>
            <a:pPr indent="-438150" lvl="0" marL="438150" marR="0" rtl="0" algn="l">
              <a:lnSpc>
                <a:spcPct val="109375"/>
              </a:lnSpc>
              <a:spcBef>
                <a:spcPts val="0"/>
              </a:spcBef>
              <a:spcAft>
                <a:spcPts val="0"/>
              </a:spcAft>
              <a:buClr>
                <a:srgbClr val="800000"/>
              </a:buClr>
              <a:buSzPts val="2100"/>
              <a:buFont typeface="Noto Sans Symbols"/>
              <a:buChar char="◆"/>
            </a:pPr>
            <a:r>
              <a:rPr b="0" i="0" lang="en-US" sz="2800" u="none" cap="none" strike="noStrike">
                <a:solidFill>
                  <a:schemeClr val="dk1"/>
                </a:solidFill>
                <a:latin typeface="Source Sans Pro"/>
                <a:ea typeface="Source Sans Pro"/>
                <a:cs typeface="Source Sans Pro"/>
                <a:sym typeface="Source Sans Pro"/>
              </a:rPr>
              <a:t>Can incur debt</a:t>
            </a:r>
            <a:br>
              <a:rPr b="0" i="0" lang="en-US" sz="3200" u="none" cap="none" strike="noStrike">
                <a:solidFill>
                  <a:schemeClr val="dk1"/>
                </a:solidFill>
                <a:latin typeface="Source Sans Pro"/>
                <a:ea typeface="Source Sans Pro"/>
                <a:cs typeface="Source Sans Pro"/>
                <a:sym typeface="Source Sans Pro"/>
              </a:rPr>
            </a:br>
            <a:endParaRPr b="0" i="0" sz="3200" u="none" cap="none" strike="noStrike">
              <a:solidFill>
                <a:schemeClr val="dk1"/>
              </a:solidFill>
              <a:latin typeface="Source Sans Pro"/>
              <a:ea typeface="Source Sans Pro"/>
              <a:cs typeface="Source Sans Pro"/>
              <a:sym typeface="Source Sans Pro"/>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5" name="Shape 335"/>
        <p:cNvGrpSpPr/>
        <p:nvPr/>
      </p:nvGrpSpPr>
      <p:grpSpPr>
        <a:xfrm>
          <a:off x="0" y="0"/>
          <a:ext cx="0" cy="0"/>
          <a:chOff x="0" y="0"/>
          <a:chExt cx="0" cy="0"/>
        </a:xfrm>
      </p:grpSpPr>
      <p:sp>
        <p:nvSpPr>
          <p:cNvPr id="336" name="Google Shape;336;p39"/>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Warning Signs of Too Much Debt</a:t>
            </a:r>
            <a:endParaRPr/>
          </a:p>
        </p:txBody>
      </p:sp>
      <p:sp>
        <p:nvSpPr>
          <p:cNvPr id="337" name="Google Shape;337;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338" name="Google Shape;338;p39"/>
          <p:cNvSpPr/>
          <p:nvPr/>
        </p:nvSpPr>
        <p:spPr>
          <a:xfrm>
            <a:off x="370113" y="1611086"/>
            <a:ext cx="7922987" cy="4916714"/>
          </a:xfrm>
          <a:custGeom>
            <a:rect b="b" l="l" r="r" t="t"/>
            <a:pathLst>
              <a:path extrusionOk="0" h="120000" w="120000">
                <a:moveTo>
                  <a:pt x="0" y="0"/>
                </a:moveTo>
                <a:lnTo>
                  <a:pt x="120000" y="0"/>
                </a:lnTo>
                <a:lnTo>
                  <a:pt x="120000" y="120000"/>
                </a:lnTo>
                <a:lnTo>
                  <a:pt x="0" y="120000"/>
                </a:lnTo>
                <a:close/>
              </a:path>
              <a:path extrusionOk="0" fill="none" h="120000" w="120000">
                <a:moveTo>
                  <a:pt x="-10000" y="0"/>
                </a:moveTo>
                <a:close/>
                <a:lnTo>
                  <a:pt x="-10000" y="120000"/>
                </a:lnTo>
              </a:path>
              <a:path extrusionOk="0" fill="none" h="120000" w="120000">
                <a:moveTo>
                  <a:pt x="-10000" y="22500"/>
                </a:moveTo>
                <a:lnTo>
                  <a:pt x="-46000" y="135000"/>
                </a:lnTo>
              </a:path>
            </a:pathLst>
          </a:custGeom>
          <a:noFill/>
          <a:ln>
            <a:noFill/>
          </a:ln>
        </p:spPr>
        <p:txBody>
          <a:bodyPr anchorCtr="1" anchor="ctr" bIns="45700" lIns="91425" spcFirstLastPara="1" rIns="91425" wrap="square" tIns="45700">
            <a:noAutofit/>
          </a:bodyPr>
          <a:lstStyle/>
          <a:p>
            <a:pPr indent="-152400" lvl="1" marL="114300" marR="0" rtl="0" algn="l">
              <a:lnSpc>
                <a:spcPct val="75000"/>
              </a:lnSpc>
              <a:spcBef>
                <a:spcPts val="0"/>
              </a:spcBef>
              <a:spcAft>
                <a:spcPts val="0"/>
              </a:spcAft>
              <a:buClr>
                <a:schemeClr val="dk1"/>
              </a:buClr>
              <a:buSzPts val="2400"/>
              <a:buFont typeface="Source Sans Pro"/>
              <a:buChar char="•"/>
            </a:pPr>
            <a:r>
              <a:rPr b="0" i="0" lang="en-US" sz="2400" u="none" cap="none" strike="noStrike">
                <a:solidFill>
                  <a:schemeClr val="dk1"/>
                </a:solidFill>
                <a:latin typeface="Source Sans Pro"/>
                <a:ea typeface="Source Sans Pro"/>
                <a:cs typeface="Source Sans Pro"/>
                <a:sym typeface="Source Sans Pro"/>
              </a:rPr>
              <a:t>Moderate</a:t>
            </a:r>
            <a:endParaRPr b="0" i="0" sz="24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24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Trouble paying for seasonal or unexpected expenses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No savings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Anxiety and arguments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Rising balances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Using credit to pay credit</a:t>
            </a:r>
            <a:endParaRPr b="0" i="0" sz="1800" u="none" cap="none" strike="noStrike">
              <a:solidFill>
                <a:schemeClr val="dk1"/>
              </a:solidFill>
              <a:latin typeface="Source Sans Pro"/>
              <a:ea typeface="Source Sans Pro"/>
              <a:cs typeface="Source Sans Pro"/>
              <a:sym typeface="Source Sans Pro"/>
            </a:endParaRPr>
          </a:p>
          <a:p>
            <a:pPr indent="0" lvl="1" marL="1143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52400" lvl="1" marL="114300" marR="0" rtl="0" algn="l">
              <a:lnSpc>
                <a:spcPct val="75000"/>
              </a:lnSpc>
              <a:spcBef>
                <a:spcPts val="180"/>
              </a:spcBef>
              <a:spcAft>
                <a:spcPts val="0"/>
              </a:spcAft>
              <a:buClr>
                <a:schemeClr val="dk1"/>
              </a:buClr>
              <a:buSzPts val="2400"/>
              <a:buFont typeface="Source Sans Pro"/>
              <a:buChar char="•"/>
            </a:pPr>
            <a:r>
              <a:rPr b="0" i="0" lang="en-US" sz="2400" u="none" cap="none" strike="noStrike">
                <a:solidFill>
                  <a:schemeClr val="dk1"/>
                </a:solidFill>
                <a:latin typeface="Source Sans Pro"/>
                <a:ea typeface="Source Sans Pro"/>
                <a:cs typeface="Source Sans Pro"/>
                <a:sym typeface="Source Sans Pro"/>
              </a:rPr>
              <a:t>Serious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24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Difficulty paying for essentials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Money runs out</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Making minimum payments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Late notices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Using cash advances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Denied additional credit</a:t>
            </a:r>
            <a:endParaRPr b="0" i="0" sz="1800" u="none" cap="none" strike="noStrike">
              <a:solidFill>
                <a:schemeClr val="dk1"/>
              </a:solidFill>
              <a:latin typeface="Source Sans Pro"/>
              <a:ea typeface="Source Sans Pro"/>
              <a:cs typeface="Source Sans Pro"/>
              <a:sym typeface="Source Sans Pro"/>
            </a:endParaRPr>
          </a:p>
          <a:p>
            <a:pPr indent="0" lvl="1" marL="1143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52400" lvl="1" marL="114300" marR="0" rtl="0" algn="l">
              <a:lnSpc>
                <a:spcPct val="75000"/>
              </a:lnSpc>
              <a:spcBef>
                <a:spcPts val="180"/>
              </a:spcBef>
              <a:spcAft>
                <a:spcPts val="0"/>
              </a:spcAft>
              <a:buClr>
                <a:schemeClr val="dk1"/>
              </a:buClr>
              <a:buSzPts val="2400"/>
              <a:buFont typeface="Source Sans Pro"/>
              <a:buChar char="•"/>
            </a:pPr>
            <a:r>
              <a:rPr b="0" i="0" lang="en-US" sz="2400" u="none" cap="none" strike="noStrike">
                <a:solidFill>
                  <a:schemeClr val="dk1"/>
                </a:solidFill>
                <a:latin typeface="Source Sans Pro"/>
                <a:ea typeface="Source Sans Pro"/>
                <a:cs typeface="Source Sans Pro"/>
                <a:sym typeface="Source Sans Pro"/>
              </a:rPr>
              <a:t>Severe</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24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Rotating unpaid bills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Threat of losing housing or utilities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Creditors threatening legal action</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Negative cash flow</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Dishonesty with family</a:t>
            </a:r>
            <a:endParaRPr b="0" i="0" sz="1800" u="none" cap="none" strike="noStrike">
              <a:solidFill>
                <a:schemeClr val="dk1"/>
              </a:solidFill>
              <a:latin typeface="Source Sans Pro"/>
              <a:ea typeface="Source Sans Pro"/>
              <a:cs typeface="Source Sans Pro"/>
              <a:sym typeface="Source Sans Pro"/>
            </a:endParaRPr>
          </a:p>
          <a:p>
            <a:pPr indent="0" lvl="1" marL="114300" marR="0" rtl="0" algn="l">
              <a:lnSpc>
                <a:spcPct val="75000"/>
              </a:lnSpc>
              <a:spcBef>
                <a:spcPts val="180"/>
              </a:spcBef>
              <a:spcAft>
                <a:spcPts val="0"/>
              </a:spcAft>
              <a:buClr>
                <a:schemeClr val="dk1"/>
              </a:buClr>
              <a:buSzPts val="1800"/>
              <a:buFont typeface="Arial"/>
              <a:buNone/>
            </a:pPr>
            <a:r>
              <a:t/>
            </a:r>
            <a:endParaRPr b="0" i="0" sz="1800" u="none" cap="none" strike="noStrike">
              <a:solidFill>
                <a:schemeClr val="dk1"/>
              </a:solidFill>
              <a:latin typeface="Arial"/>
              <a:ea typeface="Arial"/>
              <a:cs typeface="Arial"/>
              <a:sym typeface="Arial"/>
            </a:endParaRPr>
          </a:p>
          <a:p>
            <a:pPr indent="-152400" lvl="1" marL="114300" marR="0" rtl="0" algn="l">
              <a:lnSpc>
                <a:spcPct val="75000"/>
              </a:lnSpc>
              <a:spcBef>
                <a:spcPts val="180"/>
              </a:spcBef>
              <a:spcAft>
                <a:spcPts val="0"/>
              </a:spcAft>
              <a:buClr>
                <a:schemeClr val="dk1"/>
              </a:buClr>
              <a:buSzPts val="2400"/>
              <a:buFont typeface="Source Sans Pro"/>
              <a:buChar char="•"/>
            </a:pPr>
            <a:r>
              <a:rPr b="0" i="0" lang="en-US" sz="2400" u="none" cap="none" strike="noStrike">
                <a:solidFill>
                  <a:schemeClr val="dk1"/>
                </a:solidFill>
                <a:latin typeface="Source Sans Pro"/>
                <a:ea typeface="Source Sans Pro"/>
                <a:cs typeface="Source Sans Pro"/>
                <a:sym typeface="Source Sans Pro"/>
              </a:rPr>
              <a:t>Extreme</a:t>
            </a:r>
            <a:endParaRPr b="0" i="0" sz="24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24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Survival endangered</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Legal actions</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Repossession</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Foreclosure or eviction</a:t>
            </a:r>
            <a:endParaRPr b="0" i="0" sz="1800" u="none" cap="none" strike="noStrike">
              <a:solidFill>
                <a:schemeClr val="dk1"/>
              </a:solidFill>
              <a:latin typeface="Source Sans Pro"/>
              <a:ea typeface="Source Sans Pro"/>
              <a:cs typeface="Source Sans Pro"/>
              <a:sym typeface="Source Sans Pro"/>
            </a:endParaRPr>
          </a:p>
          <a:p>
            <a:pPr indent="-114300" lvl="2" marL="228600" marR="0" rtl="0" algn="l">
              <a:lnSpc>
                <a:spcPct val="75000"/>
              </a:lnSpc>
              <a:spcBef>
                <a:spcPts val="180"/>
              </a:spcBef>
              <a:spcAft>
                <a:spcPts val="0"/>
              </a:spcAft>
              <a:buClr>
                <a:schemeClr val="dk1"/>
              </a:buClr>
              <a:buSzPts val="1800"/>
              <a:buFont typeface="Source Sans Pro"/>
              <a:buChar char="•"/>
            </a:pPr>
            <a:r>
              <a:rPr b="0" i="0" lang="en-US" sz="1800" u="none" cap="none" strike="noStrike">
                <a:solidFill>
                  <a:schemeClr val="dk1"/>
                </a:solidFill>
                <a:latin typeface="Source Sans Pro"/>
                <a:ea typeface="Source Sans Pro"/>
                <a:cs typeface="Source Sans Pro"/>
                <a:sym typeface="Source Sans Pro"/>
              </a:rPr>
              <a:t>Bankruptcy</a:t>
            </a:r>
            <a:endParaRPr b="0" i="0" sz="1800" u="none" cap="none" strike="noStrike">
              <a:solidFill>
                <a:schemeClr val="dk1"/>
              </a:solidFill>
              <a:latin typeface="Source Sans Pro"/>
              <a:ea typeface="Source Sans Pro"/>
              <a:cs typeface="Source Sans Pro"/>
              <a:sym typeface="Source Sans Pro"/>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3" name="Shape 343"/>
        <p:cNvGrpSpPr/>
        <p:nvPr/>
      </p:nvGrpSpPr>
      <p:grpSpPr>
        <a:xfrm>
          <a:off x="0" y="0"/>
          <a:ext cx="0" cy="0"/>
          <a:chOff x="0" y="0"/>
          <a:chExt cx="0" cy="0"/>
        </a:xfrm>
      </p:grpSpPr>
      <p:sp>
        <p:nvSpPr>
          <p:cNvPr id="344" name="Google Shape;344;p40"/>
          <p:cNvSpPr txBox="1"/>
          <p:nvPr>
            <p:ph idx="1" type="body"/>
          </p:nvPr>
        </p:nvSpPr>
        <p:spPr>
          <a:xfrm>
            <a:off x="441324" y="1754188"/>
            <a:ext cx="7978775" cy="3394756"/>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Collections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Garnishment</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Settlement</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Loss of security clearance</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Repossession</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Bankruptcy</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Foreclosure</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Career Opportunities</a:t>
            </a:r>
            <a:endParaRPr b="0" i="0" sz="3200" u="none" cap="none" strike="noStrike">
              <a:solidFill>
                <a:schemeClr val="dk1"/>
              </a:solidFill>
              <a:latin typeface="Source Sans Pro"/>
              <a:ea typeface="Source Sans Pro"/>
              <a:cs typeface="Source Sans Pro"/>
              <a:sym typeface="Source Sans Pro"/>
            </a:endParaRPr>
          </a:p>
        </p:txBody>
      </p:sp>
      <p:sp>
        <p:nvSpPr>
          <p:cNvPr id="345" name="Google Shape;345;p40"/>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Consequences of Poor</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Financial Management</a:t>
            </a:r>
            <a:endParaRPr/>
          </a:p>
        </p:txBody>
      </p:sp>
      <p:sp>
        <p:nvSpPr>
          <p:cNvPr id="346" name="Google Shape;346;p4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1" name="Shape 351"/>
        <p:cNvGrpSpPr/>
        <p:nvPr/>
      </p:nvGrpSpPr>
      <p:grpSpPr>
        <a:xfrm>
          <a:off x="0" y="0"/>
          <a:ext cx="0" cy="0"/>
          <a:chOff x="0" y="0"/>
          <a:chExt cx="0" cy="0"/>
        </a:xfrm>
      </p:grpSpPr>
      <p:pic>
        <p:nvPicPr>
          <p:cNvPr descr="SLD 44 DEBT RECOVERY.jpg" id="352" name="Google Shape;352;p41"/>
          <p:cNvPicPr preferRelativeResize="0"/>
          <p:nvPr/>
        </p:nvPicPr>
        <p:blipFill rotWithShape="1">
          <a:blip r:embed="rId3">
            <a:alphaModFix/>
          </a:blip>
          <a:srcRect b="0" l="0" r="0" t="0"/>
          <a:stretch/>
        </p:blipFill>
        <p:spPr>
          <a:xfrm>
            <a:off x="0" y="0"/>
            <a:ext cx="9144000" cy="6692900"/>
          </a:xfrm>
          <a:prstGeom prst="rect">
            <a:avLst/>
          </a:prstGeom>
          <a:noFill/>
          <a:ln>
            <a:noFill/>
          </a:ln>
        </p:spPr>
      </p:pic>
      <p:sp>
        <p:nvSpPr>
          <p:cNvPr id="353" name="Google Shape;353;p41"/>
          <p:cNvSpPr txBox="1"/>
          <p:nvPr>
            <p:ph idx="1" type="body"/>
          </p:nvPr>
        </p:nvSpPr>
        <p:spPr>
          <a:xfrm>
            <a:off x="427038" y="1041400"/>
            <a:ext cx="553720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Develop a workable budget</a:t>
            </a:r>
            <a:endParaRPr/>
          </a:p>
          <a:p>
            <a:pPr indent="-438150" lvl="0" marL="438150" marR="0" rtl="0" algn="l">
              <a:lnSpc>
                <a:spcPct val="118750"/>
              </a:lnSpc>
              <a:spcBef>
                <a:spcPts val="18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Use a power payment plan</a:t>
            </a:r>
            <a:endParaRPr/>
          </a:p>
          <a:p>
            <a:pPr indent="-438150" lvl="0" marL="438150" marR="0" rtl="0" algn="l">
              <a:lnSpc>
                <a:spcPct val="118750"/>
              </a:lnSpc>
              <a:spcBef>
                <a:spcPts val="18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Talk to your creditors</a:t>
            </a:r>
            <a:endParaRPr/>
          </a:p>
          <a:p>
            <a:pPr indent="-438150" lvl="0" marL="438150" marR="0" rtl="0" algn="l">
              <a:lnSpc>
                <a:spcPct val="118750"/>
              </a:lnSpc>
              <a:spcBef>
                <a:spcPts val="18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Change your behavior</a:t>
            </a:r>
            <a:endParaRPr/>
          </a:p>
        </p:txBody>
      </p:sp>
      <p:sp>
        <p:nvSpPr>
          <p:cNvPr id="354" name="Google Shape;354;p41"/>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Recovering from Debt</a:t>
            </a:r>
            <a:endParaRPr/>
          </a:p>
        </p:txBody>
      </p:sp>
      <p:sp>
        <p:nvSpPr>
          <p:cNvPr id="355" name="Google Shape;355;p4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0" name="Shape 360"/>
        <p:cNvGrpSpPr/>
        <p:nvPr/>
      </p:nvGrpSpPr>
      <p:grpSpPr>
        <a:xfrm>
          <a:off x="0" y="0"/>
          <a:ext cx="0" cy="0"/>
          <a:chOff x="0" y="0"/>
          <a:chExt cx="0" cy="0"/>
        </a:xfrm>
      </p:grpSpPr>
      <p:sp>
        <p:nvSpPr>
          <p:cNvPr id="361" name="Google Shape;361;p42"/>
          <p:cNvSpPr txBox="1"/>
          <p:nvPr>
            <p:ph idx="1" type="body"/>
          </p:nvPr>
        </p:nvSpPr>
        <p:spPr>
          <a:xfrm>
            <a:off x="452438" y="1803400"/>
            <a:ext cx="553720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Credit repair services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Debt consolidation loans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Debt settlement companies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Bankruptcy</a:t>
            </a:r>
            <a:endParaRPr/>
          </a:p>
        </p:txBody>
      </p:sp>
      <p:sp>
        <p:nvSpPr>
          <p:cNvPr id="362" name="Google Shape;362;p42"/>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Debt Recovery Options </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to Avoid</a:t>
            </a:r>
            <a:endParaRPr/>
          </a:p>
        </p:txBody>
      </p:sp>
      <p:sp>
        <p:nvSpPr>
          <p:cNvPr id="363" name="Google Shape;363;p42"/>
          <p:cNvSpPr txBox="1"/>
          <p:nvPr/>
        </p:nvSpPr>
        <p:spPr>
          <a:xfrm>
            <a:off x="6705600" y="64071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68" name="Shape 368"/>
        <p:cNvGrpSpPr/>
        <p:nvPr/>
      </p:nvGrpSpPr>
      <p:grpSpPr>
        <a:xfrm>
          <a:off x="0" y="0"/>
          <a:ext cx="0" cy="0"/>
          <a:chOff x="0" y="0"/>
          <a:chExt cx="0" cy="0"/>
        </a:xfrm>
      </p:grpSpPr>
      <p:sp>
        <p:nvSpPr>
          <p:cNvPr id="369" name="Google Shape;369;p43"/>
          <p:cNvSpPr txBox="1"/>
          <p:nvPr>
            <p:ph idx="1" type="body"/>
          </p:nvPr>
        </p:nvSpPr>
        <p:spPr>
          <a:xfrm>
            <a:off x="452438" y="1160463"/>
            <a:ext cx="553720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Manage your income</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Track your spending</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Budget appropriately</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Change your attitude</a:t>
            </a:r>
            <a:endParaRPr/>
          </a:p>
        </p:txBody>
      </p:sp>
      <p:sp>
        <p:nvSpPr>
          <p:cNvPr id="370" name="Google Shape;370;p43"/>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Living Debt Free</a:t>
            </a:r>
            <a:endParaRPr/>
          </a:p>
        </p:txBody>
      </p:sp>
      <p:sp>
        <p:nvSpPr>
          <p:cNvPr id="371" name="Google Shape;371;p43"/>
          <p:cNvSpPr txBox="1"/>
          <p:nvPr/>
        </p:nvSpPr>
        <p:spPr>
          <a:xfrm>
            <a:off x="6705600" y="64071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
        <p:nvSpPr>
          <p:cNvPr id="372" name="Google Shape;372;p43"/>
          <p:cNvSpPr/>
          <p:nvPr/>
        </p:nvSpPr>
        <p:spPr>
          <a:xfrm>
            <a:off x="5697538" y="1422400"/>
            <a:ext cx="3035300" cy="1346200"/>
          </a:xfrm>
          <a:prstGeom prst="wedgeRoundRectCallout">
            <a:avLst>
              <a:gd fmla="val -61417" name="adj1"/>
              <a:gd fmla="val 93972" name="adj2"/>
              <a:gd fmla="val 16667" name="adj3"/>
            </a:avLst>
          </a:prstGeom>
          <a:gradFill>
            <a:gsLst>
              <a:gs pos="0">
                <a:srgbClr val="AF0000"/>
              </a:gs>
              <a:gs pos="20000">
                <a:srgbClr val="AA0000"/>
              </a:gs>
              <a:gs pos="100000">
                <a:srgbClr val="810000"/>
              </a:gs>
            </a:gsLst>
            <a:lin ang="5400000" scaled="0"/>
          </a:gradFill>
          <a:ln cap="flat" cmpd="sng" w="9525">
            <a:solidFill>
              <a:srgbClr val="990000"/>
            </a:solidFill>
            <a:prstDash val="solid"/>
            <a:miter lim="800000"/>
            <a:headEnd len="sm" w="sm" type="none"/>
            <a:tailEnd len="sm" w="sm" type="none"/>
          </a:ln>
          <a:effectLst>
            <a:outerShdw rotWithShape="0" dir="5400000" dist="23000">
              <a:srgbClr val="808080">
                <a:alpha val="34901"/>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rPr lang="en-US" sz="2800">
                <a:solidFill>
                  <a:srgbClr val="FFFFFF"/>
                </a:solidFill>
                <a:latin typeface="Source Sans Pro"/>
                <a:ea typeface="Source Sans Pro"/>
                <a:cs typeface="Source Sans Pro"/>
                <a:sym typeface="Source Sans Pro"/>
              </a:rPr>
              <a:t>If you can’t afford it, don’t buy it!</a:t>
            </a:r>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77" name="Shape 377"/>
        <p:cNvGrpSpPr/>
        <p:nvPr/>
      </p:nvGrpSpPr>
      <p:grpSpPr>
        <a:xfrm>
          <a:off x="0" y="0"/>
          <a:ext cx="0" cy="0"/>
          <a:chOff x="0" y="0"/>
          <a:chExt cx="0" cy="0"/>
        </a:xfrm>
      </p:grpSpPr>
      <p:pic>
        <p:nvPicPr>
          <p:cNvPr descr="SOURCES OF HELP.jpg" id="378" name="Google Shape;378;p44"/>
          <p:cNvPicPr preferRelativeResize="0"/>
          <p:nvPr/>
        </p:nvPicPr>
        <p:blipFill rotWithShape="1">
          <a:blip r:embed="rId3">
            <a:alphaModFix/>
          </a:blip>
          <a:srcRect b="7583" l="12988" r="4395" t="0"/>
          <a:stretch/>
        </p:blipFill>
        <p:spPr>
          <a:xfrm>
            <a:off x="6083300" y="0"/>
            <a:ext cx="3071813" cy="6705600"/>
          </a:xfrm>
          <a:prstGeom prst="rect">
            <a:avLst/>
          </a:prstGeom>
          <a:noFill/>
          <a:ln>
            <a:noFill/>
          </a:ln>
        </p:spPr>
      </p:pic>
      <p:sp>
        <p:nvSpPr>
          <p:cNvPr id="379" name="Google Shape;379;p44"/>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Resources</a:t>
            </a:r>
            <a:endParaRPr/>
          </a:p>
        </p:txBody>
      </p:sp>
      <p:sp>
        <p:nvSpPr>
          <p:cNvPr id="380" name="Google Shape;380;p44"/>
          <p:cNvSpPr txBox="1"/>
          <p:nvPr>
            <p:ph idx="1" type="body"/>
          </p:nvPr>
        </p:nvSpPr>
        <p:spPr>
          <a:xfrm>
            <a:off x="457200" y="1031875"/>
            <a:ext cx="837565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MCCS – PFM</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CFS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Base Legal Services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Defense credit unions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Non-profit credit counseling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and debt management plans</a:t>
            </a:r>
            <a:endParaRPr/>
          </a:p>
        </p:txBody>
      </p:sp>
      <p:sp>
        <p:nvSpPr>
          <p:cNvPr id="381" name="Google Shape;381;p4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86" name="Shape 386"/>
        <p:cNvGrpSpPr/>
        <p:nvPr/>
      </p:nvGrpSpPr>
      <p:grpSpPr>
        <a:xfrm>
          <a:off x="0" y="0"/>
          <a:ext cx="0" cy="0"/>
          <a:chOff x="0" y="0"/>
          <a:chExt cx="0" cy="0"/>
        </a:xfrm>
      </p:grpSpPr>
      <p:sp>
        <p:nvSpPr>
          <p:cNvPr id="387" name="Google Shape;387;p45"/>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Summary</a:t>
            </a:r>
            <a:endParaRPr/>
          </a:p>
        </p:txBody>
      </p:sp>
      <p:sp>
        <p:nvSpPr>
          <p:cNvPr id="388" name="Google Shape;388;p45"/>
          <p:cNvSpPr/>
          <p:nvPr/>
        </p:nvSpPr>
        <p:spPr>
          <a:xfrm>
            <a:off x="368303" y="1009423"/>
            <a:ext cx="1556925" cy="934155"/>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Stick to a budget</a:t>
            </a:r>
            <a:endParaRPr sz="1800">
              <a:solidFill>
                <a:schemeClr val="lt1"/>
              </a:solidFill>
              <a:latin typeface="Source Sans Pro"/>
              <a:ea typeface="Source Sans Pro"/>
              <a:cs typeface="Source Sans Pro"/>
              <a:sym typeface="Source Sans Pro"/>
            </a:endParaRPr>
          </a:p>
        </p:txBody>
      </p:sp>
      <p:sp>
        <p:nvSpPr>
          <p:cNvPr id="389" name="Google Shape;389;p45"/>
          <p:cNvSpPr/>
          <p:nvPr/>
        </p:nvSpPr>
        <p:spPr>
          <a:xfrm>
            <a:off x="2080920" y="1009423"/>
            <a:ext cx="1556925" cy="934155"/>
          </a:xfrm>
          <a:prstGeom prst="rightArrow">
            <a:avLst>
              <a:gd fmla="val 50000" name="adj1"/>
              <a:gd fmla="val 50000" name="adj2"/>
            </a:avLst>
          </a:prstGeom>
          <a:noFill/>
          <a:ln cap="flat" cmpd="sng" w="9525">
            <a:solidFill>
              <a:srgbClr val="57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800">
              <a:solidFill>
                <a:schemeClr val="dk1"/>
              </a:solidFill>
              <a:latin typeface="Arial"/>
              <a:ea typeface="Arial"/>
              <a:cs typeface="Arial"/>
              <a:sym typeface="Arial"/>
            </a:endParaRPr>
          </a:p>
        </p:txBody>
      </p:sp>
      <p:sp>
        <p:nvSpPr>
          <p:cNvPr id="390" name="Google Shape;390;p45"/>
          <p:cNvSpPr/>
          <p:nvPr/>
        </p:nvSpPr>
        <p:spPr>
          <a:xfrm>
            <a:off x="3793537" y="1009423"/>
            <a:ext cx="1556925" cy="934155"/>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Budget for anticipated expenses</a:t>
            </a:r>
            <a:endParaRPr sz="1800">
              <a:solidFill>
                <a:schemeClr val="lt1"/>
              </a:solidFill>
              <a:latin typeface="Source Sans Pro"/>
              <a:ea typeface="Source Sans Pro"/>
              <a:cs typeface="Source Sans Pro"/>
              <a:sym typeface="Source Sans Pro"/>
            </a:endParaRPr>
          </a:p>
        </p:txBody>
      </p:sp>
      <p:sp>
        <p:nvSpPr>
          <p:cNvPr id="391" name="Google Shape;391;p45"/>
          <p:cNvSpPr/>
          <p:nvPr/>
        </p:nvSpPr>
        <p:spPr>
          <a:xfrm>
            <a:off x="5506154" y="1009423"/>
            <a:ext cx="1556925" cy="934155"/>
          </a:xfrm>
          <a:prstGeom prst="rightArrow">
            <a:avLst>
              <a:gd fmla="val 50000" name="adj1"/>
              <a:gd fmla="val 50000" name="adj2"/>
            </a:avLst>
          </a:prstGeom>
          <a:noFill/>
          <a:ln cap="flat" cmpd="sng" w="9525">
            <a:solidFill>
              <a:srgbClr val="E845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800">
              <a:solidFill>
                <a:schemeClr val="dk1"/>
              </a:solidFill>
              <a:latin typeface="Arial"/>
              <a:ea typeface="Arial"/>
              <a:cs typeface="Arial"/>
              <a:sym typeface="Arial"/>
            </a:endParaRPr>
          </a:p>
        </p:txBody>
      </p:sp>
      <p:sp>
        <p:nvSpPr>
          <p:cNvPr id="392" name="Google Shape;392;p45"/>
          <p:cNvSpPr/>
          <p:nvPr/>
        </p:nvSpPr>
        <p:spPr>
          <a:xfrm>
            <a:off x="7218771" y="1009423"/>
            <a:ext cx="1556925" cy="934155"/>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Have and keep an emergency fund</a:t>
            </a:r>
            <a:endParaRPr sz="1800">
              <a:solidFill>
                <a:schemeClr val="lt1"/>
              </a:solidFill>
              <a:latin typeface="Source Sans Pro"/>
              <a:ea typeface="Source Sans Pro"/>
              <a:cs typeface="Source Sans Pro"/>
              <a:sym typeface="Source Sans Pro"/>
            </a:endParaRPr>
          </a:p>
        </p:txBody>
      </p:sp>
      <p:sp>
        <p:nvSpPr>
          <p:cNvPr id="393" name="Google Shape;393;p45"/>
          <p:cNvSpPr/>
          <p:nvPr/>
        </p:nvSpPr>
        <p:spPr>
          <a:xfrm>
            <a:off x="368303" y="2083701"/>
            <a:ext cx="1556925" cy="934155"/>
          </a:xfrm>
          <a:prstGeom prst="rightArrow">
            <a:avLst>
              <a:gd fmla="val 50000" name="adj1"/>
              <a:gd fmla="val 50000" name="adj2"/>
            </a:avLst>
          </a:prstGeom>
          <a:noFill/>
          <a:ln cap="flat" cmpd="sng" w="9525">
            <a:solidFill>
              <a:srgbClr val="57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800">
              <a:solidFill>
                <a:schemeClr val="dk1"/>
              </a:solidFill>
              <a:latin typeface="Arial"/>
              <a:ea typeface="Arial"/>
              <a:cs typeface="Arial"/>
              <a:sym typeface="Arial"/>
            </a:endParaRPr>
          </a:p>
        </p:txBody>
      </p:sp>
      <p:sp>
        <p:nvSpPr>
          <p:cNvPr id="394" name="Google Shape;394;p45"/>
          <p:cNvSpPr/>
          <p:nvPr/>
        </p:nvSpPr>
        <p:spPr>
          <a:xfrm>
            <a:off x="2080920" y="2083701"/>
            <a:ext cx="1556925" cy="934155"/>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Be thrifty with your food budget</a:t>
            </a:r>
            <a:endParaRPr sz="1800">
              <a:solidFill>
                <a:schemeClr val="lt1"/>
              </a:solidFill>
              <a:latin typeface="Source Sans Pro"/>
              <a:ea typeface="Source Sans Pro"/>
              <a:cs typeface="Source Sans Pro"/>
              <a:sym typeface="Source Sans Pro"/>
            </a:endParaRPr>
          </a:p>
        </p:txBody>
      </p:sp>
      <p:sp>
        <p:nvSpPr>
          <p:cNvPr id="395" name="Google Shape;395;p45"/>
          <p:cNvSpPr/>
          <p:nvPr/>
        </p:nvSpPr>
        <p:spPr>
          <a:xfrm>
            <a:off x="3793537" y="2083701"/>
            <a:ext cx="1556925" cy="934155"/>
          </a:xfrm>
          <a:prstGeom prst="rightArrow">
            <a:avLst>
              <a:gd fmla="val 50000" name="adj1"/>
              <a:gd fmla="val 50000" name="adj2"/>
            </a:avLst>
          </a:prstGeom>
          <a:noFill/>
          <a:ln cap="flat" cmpd="sng" w="9525">
            <a:solidFill>
              <a:srgbClr val="E845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800">
              <a:solidFill>
                <a:schemeClr val="dk1"/>
              </a:solidFill>
              <a:latin typeface="Arial"/>
              <a:ea typeface="Arial"/>
              <a:cs typeface="Arial"/>
              <a:sym typeface="Arial"/>
            </a:endParaRPr>
          </a:p>
        </p:txBody>
      </p:sp>
      <p:sp>
        <p:nvSpPr>
          <p:cNvPr id="396" name="Google Shape;396;p45"/>
          <p:cNvSpPr/>
          <p:nvPr/>
        </p:nvSpPr>
        <p:spPr>
          <a:xfrm>
            <a:off x="5506154" y="2083701"/>
            <a:ext cx="1556925" cy="934155"/>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Prioritize your spending</a:t>
            </a:r>
            <a:endParaRPr sz="1800">
              <a:solidFill>
                <a:schemeClr val="lt1"/>
              </a:solidFill>
              <a:latin typeface="Source Sans Pro"/>
              <a:ea typeface="Source Sans Pro"/>
              <a:cs typeface="Source Sans Pro"/>
              <a:sym typeface="Source Sans Pro"/>
            </a:endParaRPr>
          </a:p>
        </p:txBody>
      </p:sp>
      <p:sp>
        <p:nvSpPr>
          <p:cNvPr id="397" name="Google Shape;397;p45"/>
          <p:cNvSpPr/>
          <p:nvPr/>
        </p:nvSpPr>
        <p:spPr>
          <a:xfrm>
            <a:off x="7218771" y="2083701"/>
            <a:ext cx="1556925" cy="934155"/>
          </a:xfrm>
          <a:prstGeom prst="rightArrow">
            <a:avLst>
              <a:gd fmla="val 50000" name="adj1"/>
              <a:gd fmla="val 50000" name="adj2"/>
            </a:avLst>
          </a:prstGeom>
          <a:noFill/>
          <a:ln cap="flat" cmpd="sng" w="9525">
            <a:solidFill>
              <a:srgbClr val="57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800">
              <a:solidFill>
                <a:schemeClr val="dk1"/>
              </a:solidFill>
              <a:latin typeface="Arial"/>
              <a:ea typeface="Arial"/>
              <a:cs typeface="Arial"/>
              <a:sym typeface="Arial"/>
            </a:endParaRPr>
          </a:p>
        </p:txBody>
      </p:sp>
      <p:sp>
        <p:nvSpPr>
          <p:cNvPr id="398" name="Google Shape;398;p45"/>
          <p:cNvSpPr/>
          <p:nvPr/>
        </p:nvSpPr>
        <p:spPr>
          <a:xfrm>
            <a:off x="368303" y="3157979"/>
            <a:ext cx="1556925" cy="934155"/>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Do your homework</a:t>
            </a:r>
            <a:endParaRPr sz="1800">
              <a:solidFill>
                <a:schemeClr val="lt1"/>
              </a:solidFill>
              <a:latin typeface="Source Sans Pro"/>
              <a:ea typeface="Source Sans Pro"/>
              <a:cs typeface="Source Sans Pro"/>
              <a:sym typeface="Source Sans Pro"/>
            </a:endParaRPr>
          </a:p>
        </p:txBody>
      </p:sp>
      <p:sp>
        <p:nvSpPr>
          <p:cNvPr id="399" name="Google Shape;399;p45"/>
          <p:cNvSpPr/>
          <p:nvPr/>
        </p:nvSpPr>
        <p:spPr>
          <a:xfrm>
            <a:off x="2080920" y="3157979"/>
            <a:ext cx="1556925" cy="934155"/>
          </a:xfrm>
          <a:prstGeom prst="rightArrow">
            <a:avLst>
              <a:gd fmla="val 50000" name="adj1"/>
              <a:gd fmla="val 50000" name="adj2"/>
            </a:avLst>
          </a:prstGeom>
          <a:noFill/>
          <a:ln cap="flat" cmpd="sng" w="9525">
            <a:solidFill>
              <a:srgbClr val="E845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800">
              <a:solidFill>
                <a:schemeClr val="dk1"/>
              </a:solidFill>
              <a:latin typeface="Arial"/>
              <a:ea typeface="Arial"/>
              <a:cs typeface="Arial"/>
              <a:sym typeface="Arial"/>
            </a:endParaRPr>
          </a:p>
        </p:txBody>
      </p:sp>
      <p:sp>
        <p:nvSpPr>
          <p:cNvPr id="400" name="Google Shape;400;p45"/>
          <p:cNvSpPr/>
          <p:nvPr/>
        </p:nvSpPr>
        <p:spPr>
          <a:xfrm>
            <a:off x="3793537" y="3157979"/>
            <a:ext cx="1556925" cy="934155"/>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Debt-to-income </a:t>
            </a:r>
            <a:br>
              <a:rPr lang="en-US" sz="1800">
                <a:solidFill>
                  <a:schemeClr val="lt1"/>
                </a:solidFill>
                <a:latin typeface="Source Sans Pro"/>
                <a:ea typeface="Source Sans Pro"/>
                <a:cs typeface="Source Sans Pro"/>
                <a:sym typeface="Source Sans Pro"/>
              </a:rPr>
            </a:br>
            <a:r>
              <a:rPr lang="en-US" sz="1800">
                <a:solidFill>
                  <a:schemeClr val="lt1"/>
                </a:solidFill>
                <a:latin typeface="Source Sans Pro"/>
                <a:ea typeface="Source Sans Pro"/>
                <a:cs typeface="Source Sans Pro"/>
                <a:sym typeface="Source Sans Pro"/>
              </a:rPr>
              <a:t>&lt; 15%</a:t>
            </a:r>
            <a:endParaRPr sz="1800">
              <a:solidFill>
                <a:schemeClr val="lt1"/>
              </a:solidFill>
              <a:latin typeface="Source Sans Pro"/>
              <a:ea typeface="Source Sans Pro"/>
              <a:cs typeface="Source Sans Pro"/>
              <a:sym typeface="Source Sans Pro"/>
            </a:endParaRPr>
          </a:p>
        </p:txBody>
      </p:sp>
      <p:sp>
        <p:nvSpPr>
          <p:cNvPr id="401" name="Google Shape;401;p45"/>
          <p:cNvSpPr/>
          <p:nvPr/>
        </p:nvSpPr>
        <p:spPr>
          <a:xfrm>
            <a:off x="5506154" y="3157979"/>
            <a:ext cx="1556925" cy="934155"/>
          </a:xfrm>
          <a:prstGeom prst="rightArrow">
            <a:avLst>
              <a:gd fmla="val 50000" name="adj1"/>
              <a:gd fmla="val 50000" name="adj2"/>
            </a:avLst>
          </a:prstGeom>
          <a:noFill/>
          <a:ln cap="flat" cmpd="sng" w="9525">
            <a:solidFill>
              <a:srgbClr val="57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800">
              <a:solidFill>
                <a:schemeClr val="dk1"/>
              </a:solidFill>
              <a:latin typeface="Arial"/>
              <a:ea typeface="Arial"/>
              <a:cs typeface="Arial"/>
              <a:sym typeface="Arial"/>
            </a:endParaRPr>
          </a:p>
        </p:txBody>
      </p:sp>
      <p:sp>
        <p:nvSpPr>
          <p:cNvPr id="402" name="Google Shape;402;p45"/>
          <p:cNvSpPr/>
          <p:nvPr/>
        </p:nvSpPr>
        <p:spPr>
          <a:xfrm>
            <a:off x="7218771" y="3157979"/>
            <a:ext cx="1556925" cy="934155"/>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Plan credit purchases</a:t>
            </a:r>
            <a:endParaRPr sz="1800">
              <a:solidFill>
                <a:schemeClr val="lt1"/>
              </a:solidFill>
              <a:latin typeface="Source Sans Pro"/>
              <a:ea typeface="Source Sans Pro"/>
              <a:cs typeface="Source Sans Pro"/>
              <a:sym typeface="Source Sans Pro"/>
            </a:endParaRPr>
          </a:p>
        </p:txBody>
      </p:sp>
      <p:sp>
        <p:nvSpPr>
          <p:cNvPr id="403" name="Google Shape;403;p45"/>
          <p:cNvSpPr/>
          <p:nvPr/>
        </p:nvSpPr>
        <p:spPr>
          <a:xfrm>
            <a:off x="368303" y="4232257"/>
            <a:ext cx="1556925" cy="934155"/>
          </a:xfrm>
          <a:prstGeom prst="rightArrow">
            <a:avLst>
              <a:gd fmla="val 50000" name="adj1"/>
              <a:gd fmla="val 50000" name="adj2"/>
            </a:avLst>
          </a:prstGeom>
          <a:noFill/>
          <a:ln cap="flat" cmpd="sng" w="9525">
            <a:solidFill>
              <a:srgbClr val="E845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800">
              <a:solidFill>
                <a:schemeClr val="dk1"/>
              </a:solidFill>
              <a:latin typeface="Arial"/>
              <a:ea typeface="Arial"/>
              <a:cs typeface="Arial"/>
              <a:sym typeface="Arial"/>
            </a:endParaRPr>
          </a:p>
        </p:txBody>
      </p:sp>
      <p:sp>
        <p:nvSpPr>
          <p:cNvPr id="404" name="Google Shape;404;p45"/>
          <p:cNvSpPr/>
          <p:nvPr/>
        </p:nvSpPr>
        <p:spPr>
          <a:xfrm>
            <a:off x="2080920" y="4232257"/>
            <a:ext cx="1556925" cy="934155"/>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Shop around</a:t>
            </a:r>
            <a:endParaRPr/>
          </a:p>
        </p:txBody>
      </p:sp>
      <p:sp>
        <p:nvSpPr>
          <p:cNvPr id="405" name="Google Shape;405;p45"/>
          <p:cNvSpPr/>
          <p:nvPr/>
        </p:nvSpPr>
        <p:spPr>
          <a:xfrm>
            <a:off x="3793537" y="4232257"/>
            <a:ext cx="1556925" cy="934155"/>
          </a:xfrm>
          <a:prstGeom prst="rightArrow">
            <a:avLst>
              <a:gd fmla="val 50000" name="adj1"/>
              <a:gd fmla="val 50000" name="adj2"/>
            </a:avLst>
          </a:prstGeom>
          <a:noFill/>
          <a:ln cap="flat" cmpd="sng" w="9525">
            <a:solidFill>
              <a:srgbClr val="57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800">
              <a:solidFill>
                <a:schemeClr val="dk1"/>
              </a:solidFill>
              <a:latin typeface="Arial"/>
              <a:ea typeface="Arial"/>
              <a:cs typeface="Arial"/>
              <a:sym typeface="Arial"/>
            </a:endParaRPr>
          </a:p>
        </p:txBody>
      </p:sp>
      <p:sp>
        <p:nvSpPr>
          <p:cNvPr id="406" name="Google Shape;406;p45"/>
          <p:cNvSpPr/>
          <p:nvPr/>
        </p:nvSpPr>
        <p:spPr>
          <a:xfrm>
            <a:off x="5506154" y="4232257"/>
            <a:ext cx="1556925" cy="934155"/>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Check credit report annually</a:t>
            </a:r>
            <a:endParaRPr/>
          </a:p>
        </p:txBody>
      </p:sp>
      <p:sp>
        <p:nvSpPr>
          <p:cNvPr id="407" name="Google Shape;407;p45"/>
          <p:cNvSpPr/>
          <p:nvPr/>
        </p:nvSpPr>
        <p:spPr>
          <a:xfrm>
            <a:off x="7218771" y="4232257"/>
            <a:ext cx="1556925" cy="934155"/>
          </a:xfrm>
          <a:prstGeom prst="rightArrow">
            <a:avLst>
              <a:gd fmla="val 50000" name="adj1"/>
              <a:gd fmla="val 50000" name="adj2"/>
            </a:avLst>
          </a:prstGeom>
          <a:noFill/>
          <a:ln cap="flat" cmpd="sng" w="9525">
            <a:solidFill>
              <a:srgbClr val="E845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800">
              <a:solidFill>
                <a:schemeClr val="dk1"/>
              </a:solidFill>
              <a:latin typeface="Arial"/>
              <a:ea typeface="Arial"/>
              <a:cs typeface="Arial"/>
              <a:sym typeface="Arial"/>
            </a:endParaRPr>
          </a:p>
        </p:txBody>
      </p:sp>
      <p:sp>
        <p:nvSpPr>
          <p:cNvPr id="408" name="Google Shape;408;p45"/>
          <p:cNvSpPr/>
          <p:nvPr/>
        </p:nvSpPr>
        <p:spPr>
          <a:xfrm>
            <a:off x="368303" y="5306535"/>
            <a:ext cx="1556925" cy="934155"/>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Use resources to help you</a:t>
            </a:r>
            <a:endParaRPr/>
          </a:p>
        </p:txBody>
      </p:sp>
      <p:sp>
        <p:nvSpPr>
          <p:cNvPr id="409" name="Google Shape;409;p45"/>
          <p:cNvSpPr/>
          <p:nvPr/>
        </p:nvSpPr>
        <p:spPr>
          <a:xfrm>
            <a:off x="2080920" y="5306535"/>
            <a:ext cx="1556925" cy="934155"/>
          </a:xfrm>
          <a:prstGeom prst="rightArrow">
            <a:avLst>
              <a:gd fmla="val 50000" name="adj1"/>
              <a:gd fmla="val 50000" name="adj2"/>
            </a:avLst>
          </a:prstGeom>
          <a:noFill/>
          <a:ln cap="flat" cmpd="sng" w="9525">
            <a:solidFill>
              <a:srgbClr val="5700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000">
              <a:solidFill>
                <a:schemeClr val="dk1"/>
              </a:solidFill>
              <a:latin typeface="Arial"/>
              <a:ea typeface="Arial"/>
              <a:cs typeface="Arial"/>
              <a:sym typeface="Arial"/>
            </a:endParaRPr>
          </a:p>
        </p:txBody>
      </p:sp>
      <p:sp>
        <p:nvSpPr>
          <p:cNvPr id="410" name="Google Shape;410;p45"/>
          <p:cNvSpPr/>
          <p:nvPr/>
        </p:nvSpPr>
        <p:spPr>
          <a:xfrm>
            <a:off x="3793537" y="5306535"/>
            <a:ext cx="1556925" cy="934155"/>
          </a:xfrm>
          <a:prstGeom prst="rect">
            <a:avLst/>
          </a:prstGeom>
          <a:solidFill>
            <a:schemeClr val="accent3"/>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1800">
                <a:solidFill>
                  <a:schemeClr val="lt1"/>
                </a:solidFill>
                <a:latin typeface="Source Sans Pro"/>
                <a:ea typeface="Source Sans Pro"/>
                <a:cs typeface="Source Sans Pro"/>
                <a:sym typeface="Source Sans Pro"/>
              </a:rPr>
              <a:t>Keep a spending journal</a:t>
            </a:r>
            <a:endParaRPr/>
          </a:p>
        </p:txBody>
      </p:sp>
      <p:sp>
        <p:nvSpPr>
          <p:cNvPr id="411" name="Google Shape;411;p45"/>
          <p:cNvSpPr/>
          <p:nvPr/>
        </p:nvSpPr>
        <p:spPr>
          <a:xfrm>
            <a:off x="5506154" y="5306535"/>
            <a:ext cx="1556925" cy="934155"/>
          </a:xfrm>
          <a:prstGeom prst="rightArrow">
            <a:avLst>
              <a:gd fmla="val 50000" name="adj1"/>
              <a:gd fmla="val 50000" name="adj2"/>
            </a:avLst>
          </a:prstGeom>
          <a:noFill/>
          <a:ln cap="flat" cmpd="sng" w="9525">
            <a:solidFill>
              <a:srgbClr val="E84500"/>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t/>
            </a:r>
            <a:endParaRPr sz="1800">
              <a:solidFill>
                <a:schemeClr val="dk1"/>
              </a:solidFill>
              <a:latin typeface="Arial"/>
              <a:ea typeface="Arial"/>
              <a:cs typeface="Arial"/>
              <a:sym typeface="Arial"/>
            </a:endParaRPr>
          </a:p>
        </p:txBody>
      </p:sp>
      <p:sp>
        <p:nvSpPr>
          <p:cNvPr id="412" name="Google Shape;412;p45"/>
          <p:cNvSpPr/>
          <p:nvPr/>
        </p:nvSpPr>
        <p:spPr>
          <a:xfrm>
            <a:off x="7218771" y="5306535"/>
            <a:ext cx="1556925" cy="934155"/>
          </a:xfrm>
          <a:prstGeom prst="rect">
            <a:avLst/>
          </a:prstGeom>
          <a:solidFill>
            <a:schemeClr val="accent2"/>
          </a:solidFill>
          <a:ln cap="flat" cmpd="sng" w="38100">
            <a:solidFill>
              <a:schemeClr val="lt1"/>
            </a:solidFill>
            <a:prstDash val="solid"/>
            <a:round/>
            <a:headEnd len="sm" w="sm" type="none"/>
            <a:tailEnd len="sm" w="sm" type="none"/>
          </a:ln>
          <a:effectLst>
            <a:outerShdw blurRad="40000" rotWithShape="0" dir="5400000" dist="20000">
              <a:srgbClr val="000000">
                <a:alpha val="37647"/>
              </a:srgbClr>
            </a:outerShdw>
          </a:effectLst>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lang="en-US" sz="3200">
                <a:solidFill>
                  <a:schemeClr val="lt1"/>
                </a:solidFill>
                <a:latin typeface="Source Sans Pro"/>
                <a:ea typeface="Source Sans Pro"/>
                <a:cs typeface="Source Sans Pro"/>
                <a:sym typeface="Source Sans Pro"/>
              </a:rPr>
              <a:t>Change behavior</a:t>
            </a:r>
            <a:endParaRPr/>
          </a:p>
        </p:txBody>
      </p:sp>
      <p:sp>
        <p:nvSpPr>
          <p:cNvPr id="413" name="Google Shape;413;p4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rgbClr val="595959"/>
                </a:solidFill>
                <a:latin typeface="Source Sans Pro"/>
                <a:ea typeface="Source Sans Pro"/>
                <a:cs typeface="Source Sans Pro"/>
                <a:sym typeface="Source Sans Pro"/>
              </a:rPr>
              <a:t>‹#›</a:t>
            </a:fld>
            <a:endParaRPr sz="1200">
              <a:solidFill>
                <a:srgbClr val="595959"/>
              </a:solidFill>
              <a:latin typeface="Source Sans Pro"/>
              <a:ea typeface="Source Sans Pro"/>
              <a:cs typeface="Source Sans Pro"/>
              <a:sym typeface="Source Sans Pro"/>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0" name="Shape 60"/>
        <p:cNvGrpSpPr/>
        <p:nvPr/>
      </p:nvGrpSpPr>
      <p:grpSpPr>
        <a:xfrm>
          <a:off x="0" y="0"/>
          <a:ext cx="0" cy="0"/>
          <a:chOff x="0" y="0"/>
          <a:chExt cx="0" cy="0"/>
        </a:xfrm>
      </p:grpSpPr>
      <p:sp>
        <p:nvSpPr>
          <p:cNvPr id="61" name="Google Shape;61;p10"/>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Unwise Uses of Credit</a:t>
            </a:r>
            <a:endParaRPr/>
          </a:p>
        </p:txBody>
      </p:sp>
      <p:sp>
        <p:nvSpPr>
          <p:cNvPr id="62" name="Google Shape;62;p10"/>
          <p:cNvSpPr txBox="1"/>
          <p:nvPr>
            <p:ph idx="1" type="body"/>
          </p:nvPr>
        </p:nvSpPr>
        <p:spPr>
          <a:xfrm>
            <a:off x="3708400" y="1228725"/>
            <a:ext cx="543560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Impulse buying</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Spending for status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Retaliatory spending</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Spending to feel good</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Purchasing consumables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Everyday living expenses</a:t>
            </a:r>
            <a:endParaRPr/>
          </a:p>
        </p:txBody>
      </p:sp>
      <p:sp>
        <p:nvSpPr>
          <p:cNvPr id="63" name="Google Shape;63;p1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pic>
        <p:nvPicPr>
          <p:cNvPr descr="SLD 5_j0386399 PPT.jpg" id="64" name="Google Shape;64;p10"/>
          <p:cNvPicPr preferRelativeResize="0"/>
          <p:nvPr/>
        </p:nvPicPr>
        <p:blipFill rotWithShape="1">
          <a:blip r:embed="rId3">
            <a:alphaModFix/>
          </a:blip>
          <a:srcRect b="0" l="22260" r="4183" t="0"/>
          <a:stretch/>
        </p:blipFill>
        <p:spPr>
          <a:xfrm>
            <a:off x="558800" y="1282890"/>
            <a:ext cx="2895600" cy="4013010"/>
          </a:xfrm>
          <a:prstGeom prst="rect">
            <a:avLst/>
          </a:prstGeom>
          <a:noFill/>
          <a:ln cap="flat" cmpd="sng" w="9525">
            <a:solidFill>
              <a:srgbClr val="404040"/>
            </a:solidFill>
            <a:prstDash val="solid"/>
            <a:miter lim="800000"/>
            <a:headEnd len="sm" w="sm" type="none"/>
            <a:tailEnd len="sm" w="sm" type="none"/>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9" name="Shape 69"/>
        <p:cNvGrpSpPr/>
        <p:nvPr/>
      </p:nvGrpSpPr>
      <p:grpSpPr>
        <a:xfrm>
          <a:off x="0" y="0"/>
          <a:ext cx="0" cy="0"/>
          <a:chOff x="0" y="0"/>
          <a:chExt cx="0" cy="0"/>
        </a:xfrm>
      </p:grpSpPr>
      <p:sp>
        <p:nvSpPr>
          <p:cNvPr id="70" name="Google Shape;70;p11"/>
          <p:cNvSpPr txBox="1"/>
          <p:nvPr>
            <p:ph type="title"/>
          </p:nvPr>
        </p:nvSpPr>
        <p:spPr>
          <a:xfrm>
            <a:off x="358775" y="152400"/>
            <a:ext cx="8686800" cy="93186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rgbClr val="000000"/>
                </a:solidFill>
                <a:latin typeface="Source Sans Pro"/>
                <a:ea typeface="Source Sans Pro"/>
                <a:cs typeface="Source Sans Pro"/>
                <a:sym typeface="Source Sans Pro"/>
              </a:rPr>
              <a:t>Qualifying for Credit</a:t>
            </a:r>
            <a:endParaRPr/>
          </a:p>
        </p:txBody>
      </p:sp>
      <p:sp>
        <p:nvSpPr>
          <p:cNvPr id="71" name="Google Shape;71;p1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sp>
        <p:nvSpPr>
          <p:cNvPr id="72" name="Google Shape;72;p11"/>
          <p:cNvSpPr/>
          <p:nvPr/>
        </p:nvSpPr>
        <p:spPr>
          <a:xfrm>
            <a:off x="393700" y="1427680"/>
            <a:ext cx="2379061" cy="866124"/>
          </a:xfrm>
          <a:prstGeom prst="roundRect">
            <a:avLst>
              <a:gd fmla="val 16667" name="adj"/>
            </a:avLst>
          </a:prstGeom>
          <a:solidFill>
            <a:srgbClr val="4F0000"/>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0" lang="en-US" sz="3200" u="none" cap="none" strike="noStrike">
                <a:solidFill>
                  <a:schemeClr val="lt1"/>
                </a:solidFill>
                <a:latin typeface="Source Sans Pro"/>
                <a:ea typeface="Source Sans Pro"/>
                <a:cs typeface="Source Sans Pro"/>
                <a:sym typeface="Source Sans Pro"/>
              </a:rPr>
              <a:t>Character</a:t>
            </a:r>
            <a:endParaRPr b="0" i="0" sz="3200" u="none" cap="none" strike="noStrike">
              <a:solidFill>
                <a:schemeClr val="lt1"/>
              </a:solidFill>
              <a:latin typeface="Source Sans Pro"/>
              <a:ea typeface="Source Sans Pro"/>
              <a:cs typeface="Source Sans Pro"/>
              <a:sym typeface="Source Sans Pro"/>
            </a:endParaRPr>
          </a:p>
        </p:txBody>
      </p:sp>
      <p:sp>
        <p:nvSpPr>
          <p:cNvPr id="73" name="Google Shape;73;p11"/>
          <p:cNvSpPr/>
          <p:nvPr/>
        </p:nvSpPr>
        <p:spPr>
          <a:xfrm rot="5400000">
            <a:off x="3529229" y="671212"/>
            <a:ext cx="866124" cy="2379061"/>
          </a:xfrm>
          <a:prstGeom prst="round2SameRect">
            <a:avLst>
              <a:gd fmla="val 16667" name="adj1"/>
              <a:gd fmla="val 0" name="adj2"/>
            </a:avLst>
          </a:prstGeom>
          <a:solidFill>
            <a:srgbClr val="D0CACA">
              <a:alpha val="89803"/>
            </a:srgbClr>
          </a:solidFill>
          <a:ln cap="flat" cmpd="sng" w="25400">
            <a:solidFill>
              <a:srgbClr val="D0CA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1"/>
          <p:cNvSpPr txBox="1"/>
          <p:nvPr/>
        </p:nvSpPr>
        <p:spPr>
          <a:xfrm>
            <a:off x="2772756" y="1469949"/>
            <a:ext cx="2336780" cy="781563"/>
          </a:xfrm>
          <a:prstGeom prst="rect">
            <a:avLst/>
          </a:prstGeom>
          <a:noFill/>
          <a:ln>
            <a:noFill/>
          </a:ln>
        </p:spPr>
        <p:txBody>
          <a:bodyPr anchorCtr="0" anchor="ctr" bIns="45700" lIns="91425" spcFirstLastPara="1" rIns="91425" wrap="square" tIns="45700">
            <a:noAutofit/>
          </a:bodyPr>
          <a:lstStyle/>
          <a:p>
            <a:pPr indent="-177800" lvl="1" marL="114300" marR="0" rtl="0" algn="l">
              <a:lnSpc>
                <a:spcPct val="75000"/>
              </a:lnSpc>
              <a:spcBef>
                <a:spcPts val="0"/>
              </a:spcBef>
              <a:spcAft>
                <a:spcPts val="0"/>
              </a:spcAft>
              <a:buClr>
                <a:schemeClr val="dk1"/>
              </a:buClr>
              <a:buSzPts val="2800"/>
              <a:buFont typeface="Source Sans Pro"/>
              <a:buChar char="•"/>
            </a:pPr>
            <a:r>
              <a:rPr b="0" i="0" lang="en-US" sz="2800" u="none" cap="none" strike="noStrike">
                <a:solidFill>
                  <a:schemeClr val="dk1"/>
                </a:solidFill>
                <a:latin typeface="Source Sans Pro"/>
                <a:ea typeface="Source Sans Pro"/>
                <a:cs typeface="Source Sans Pro"/>
                <a:sym typeface="Source Sans Pro"/>
              </a:rPr>
              <a:t>WILL you repay the debt?</a:t>
            </a:r>
            <a:endParaRPr b="0" i="0" sz="2800" u="none" cap="none" strike="noStrike">
              <a:solidFill>
                <a:schemeClr val="dk1"/>
              </a:solidFill>
              <a:latin typeface="Source Sans Pro"/>
              <a:ea typeface="Source Sans Pro"/>
              <a:cs typeface="Source Sans Pro"/>
              <a:sym typeface="Source Sans Pro"/>
            </a:endParaRPr>
          </a:p>
        </p:txBody>
      </p:sp>
      <p:sp>
        <p:nvSpPr>
          <p:cNvPr id="75" name="Google Shape;75;p11"/>
          <p:cNvSpPr/>
          <p:nvPr/>
        </p:nvSpPr>
        <p:spPr>
          <a:xfrm>
            <a:off x="393700" y="2932436"/>
            <a:ext cx="2379061" cy="866124"/>
          </a:xfrm>
          <a:prstGeom prst="roundRect">
            <a:avLst>
              <a:gd fmla="val 16667" name="adj"/>
            </a:avLst>
          </a:prstGeom>
          <a:solidFill>
            <a:srgbClr val="A29494"/>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0" lang="en-US" sz="3200" u="none" cap="none" strike="noStrike">
                <a:solidFill>
                  <a:schemeClr val="lt1"/>
                </a:solidFill>
                <a:latin typeface="Source Sans Pro"/>
                <a:ea typeface="Source Sans Pro"/>
                <a:cs typeface="Source Sans Pro"/>
                <a:sym typeface="Source Sans Pro"/>
              </a:rPr>
              <a:t>Capacity</a:t>
            </a:r>
            <a:endParaRPr b="0" i="0" sz="3200" u="none" cap="none" strike="noStrike">
              <a:solidFill>
                <a:schemeClr val="lt1"/>
              </a:solidFill>
              <a:latin typeface="Source Sans Pro"/>
              <a:ea typeface="Source Sans Pro"/>
              <a:cs typeface="Source Sans Pro"/>
              <a:sym typeface="Source Sans Pro"/>
            </a:endParaRPr>
          </a:p>
        </p:txBody>
      </p:sp>
      <p:sp>
        <p:nvSpPr>
          <p:cNvPr id="76" name="Google Shape;76;p11"/>
          <p:cNvSpPr/>
          <p:nvPr/>
        </p:nvSpPr>
        <p:spPr>
          <a:xfrm rot="5400000">
            <a:off x="3529229" y="2175968"/>
            <a:ext cx="866124" cy="2379061"/>
          </a:xfrm>
          <a:prstGeom prst="round2SameRect">
            <a:avLst>
              <a:gd fmla="val 16667" name="adj1"/>
              <a:gd fmla="val 0" name="adj2"/>
            </a:avLst>
          </a:prstGeom>
          <a:solidFill>
            <a:srgbClr val="D0CACA">
              <a:alpha val="89803"/>
            </a:srgbClr>
          </a:solidFill>
          <a:ln cap="flat" cmpd="sng" w="25400">
            <a:solidFill>
              <a:srgbClr val="D0CA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1"/>
          <p:cNvSpPr txBox="1"/>
          <p:nvPr/>
        </p:nvSpPr>
        <p:spPr>
          <a:xfrm>
            <a:off x="2772756" y="2974699"/>
            <a:ext cx="2336780" cy="781563"/>
          </a:xfrm>
          <a:prstGeom prst="rect">
            <a:avLst/>
          </a:prstGeom>
          <a:noFill/>
          <a:ln>
            <a:noFill/>
          </a:ln>
        </p:spPr>
        <p:txBody>
          <a:bodyPr anchorCtr="0" anchor="ctr" bIns="45700" lIns="91425" spcFirstLastPara="1" rIns="91425" wrap="square" tIns="45700">
            <a:noAutofit/>
          </a:bodyPr>
          <a:lstStyle/>
          <a:p>
            <a:pPr indent="-177800" lvl="1" marL="114300" marR="0" rtl="0" algn="l">
              <a:lnSpc>
                <a:spcPct val="75000"/>
              </a:lnSpc>
              <a:spcBef>
                <a:spcPts val="0"/>
              </a:spcBef>
              <a:spcAft>
                <a:spcPts val="0"/>
              </a:spcAft>
              <a:buClr>
                <a:schemeClr val="dk1"/>
              </a:buClr>
              <a:buSzPts val="2800"/>
              <a:buFont typeface="Source Sans Pro"/>
              <a:buChar char="•"/>
            </a:pPr>
            <a:r>
              <a:rPr b="0" i="0" lang="en-US" sz="2800" u="none" cap="none" strike="noStrike">
                <a:solidFill>
                  <a:schemeClr val="dk1"/>
                </a:solidFill>
                <a:latin typeface="Source Sans Pro"/>
                <a:ea typeface="Source Sans Pro"/>
                <a:cs typeface="Source Sans Pro"/>
                <a:sym typeface="Source Sans Pro"/>
              </a:rPr>
              <a:t>CAN you repay the debt?</a:t>
            </a:r>
            <a:endParaRPr b="0" i="0" sz="2800" u="none" cap="none" strike="noStrike">
              <a:solidFill>
                <a:schemeClr val="dk1"/>
              </a:solidFill>
              <a:latin typeface="Source Sans Pro"/>
              <a:ea typeface="Source Sans Pro"/>
              <a:cs typeface="Source Sans Pro"/>
              <a:sym typeface="Source Sans Pro"/>
            </a:endParaRPr>
          </a:p>
        </p:txBody>
      </p:sp>
      <p:sp>
        <p:nvSpPr>
          <p:cNvPr id="78" name="Google Shape;78;p11"/>
          <p:cNvSpPr/>
          <p:nvPr/>
        </p:nvSpPr>
        <p:spPr>
          <a:xfrm>
            <a:off x="393700" y="4437192"/>
            <a:ext cx="2379061" cy="866124"/>
          </a:xfrm>
          <a:prstGeom prst="roundRect">
            <a:avLst>
              <a:gd fmla="val 16667" name="adj"/>
            </a:avLst>
          </a:prstGeom>
          <a:solidFill>
            <a:srgbClr val="7F7F7F"/>
          </a:solidFill>
          <a:ln cap="flat" cmpd="sng" w="25400">
            <a:solidFill>
              <a:schemeClr val="lt1"/>
            </a:solidFill>
            <a:prstDash val="solid"/>
            <a:round/>
            <a:headEnd len="sm" w="sm" type="none"/>
            <a:tailEnd len="sm" w="sm" type="none"/>
          </a:ln>
        </p:spPr>
        <p:txBody>
          <a:bodyPr anchorCtr="0" anchor="ctr" bIns="45700" lIns="91425" spcFirstLastPara="1" rIns="91425" wrap="square" tIns="45700">
            <a:noAutofit/>
          </a:bodyPr>
          <a:lstStyle/>
          <a:p>
            <a:pPr indent="0" lvl="0" marL="0" marR="0" rtl="0" algn="ctr">
              <a:lnSpc>
                <a:spcPct val="85000"/>
              </a:lnSpc>
              <a:spcBef>
                <a:spcPts val="0"/>
              </a:spcBef>
              <a:spcAft>
                <a:spcPts val="0"/>
              </a:spcAft>
              <a:buNone/>
            </a:pPr>
            <a:r>
              <a:rPr b="0" i="0" lang="en-US" sz="3200" u="none" cap="none" strike="noStrike">
                <a:solidFill>
                  <a:schemeClr val="lt1"/>
                </a:solidFill>
                <a:latin typeface="Source Sans Pro"/>
                <a:ea typeface="Source Sans Pro"/>
                <a:cs typeface="Source Sans Pro"/>
                <a:sym typeface="Source Sans Pro"/>
              </a:rPr>
              <a:t>Collateral</a:t>
            </a:r>
            <a:endParaRPr b="0" i="0" sz="3200" u="none" cap="none" strike="noStrike">
              <a:solidFill>
                <a:schemeClr val="lt1"/>
              </a:solidFill>
              <a:latin typeface="Source Sans Pro"/>
              <a:ea typeface="Source Sans Pro"/>
              <a:cs typeface="Source Sans Pro"/>
              <a:sym typeface="Source Sans Pro"/>
            </a:endParaRPr>
          </a:p>
        </p:txBody>
      </p:sp>
      <p:sp>
        <p:nvSpPr>
          <p:cNvPr id="79" name="Google Shape;79;p11"/>
          <p:cNvSpPr/>
          <p:nvPr/>
        </p:nvSpPr>
        <p:spPr>
          <a:xfrm rot="5400000">
            <a:off x="3529229" y="3680724"/>
            <a:ext cx="866124" cy="2379061"/>
          </a:xfrm>
          <a:prstGeom prst="round2SameRect">
            <a:avLst>
              <a:gd fmla="val 16667" name="adj1"/>
              <a:gd fmla="val 0" name="adj2"/>
            </a:avLst>
          </a:prstGeom>
          <a:solidFill>
            <a:srgbClr val="7F7F7F"/>
          </a:solidFill>
          <a:ln cap="flat" cmpd="sng" w="25400">
            <a:solidFill>
              <a:srgbClr val="D0CACA">
                <a:alpha val="89803"/>
              </a:srgbClr>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0" name="Google Shape;80;p11"/>
          <p:cNvSpPr txBox="1"/>
          <p:nvPr/>
        </p:nvSpPr>
        <p:spPr>
          <a:xfrm>
            <a:off x="2772756" y="4479449"/>
            <a:ext cx="2336780" cy="781563"/>
          </a:xfrm>
          <a:prstGeom prst="rect">
            <a:avLst/>
          </a:prstGeom>
          <a:noFill/>
          <a:ln>
            <a:noFill/>
          </a:ln>
        </p:spPr>
        <p:txBody>
          <a:bodyPr anchorCtr="0" anchor="ctr" bIns="45700" lIns="91425" spcFirstLastPara="1" rIns="91425" wrap="square" tIns="45700">
            <a:noAutofit/>
          </a:bodyPr>
          <a:lstStyle/>
          <a:p>
            <a:pPr indent="-177800" lvl="1" marL="114300" marR="0" rtl="0" algn="l">
              <a:lnSpc>
                <a:spcPct val="75000"/>
              </a:lnSpc>
              <a:spcBef>
                <a:spcPts val="0"/>
              </a:spcBef>
              <a:spcAft>
                <a:spcPts val="0"/>
              </a:spcAft>
              <a:buClr>
                <a:schemeClr val="dk1"/>
              </a:buClr>
              <a:buSzPts val="2800"/>
              <a:buFont typeface="Source Sans Pro"/>
              <a:buChar char="•"/>
            </a:pPr>
            <a:r>
              <a:rPr b="0" i="0" lang="en-US" sz="2800" u="none" cap="none" strike="noStrike">
                <a:solidFill>
                  <a:schemeClr val="dk1"/>
                </a:solidFill>
                <a:latin typeface="Source Sans Pro"/>
                <a:ea typeface="Source Sans Pro"/>
                <a:cs typeface="Source Sans Pro"/>
                <a:sym typeface="Source Sans Pro"/>
              </a:rPr>
              <a:t>WHAT IF you don’t repay the debt?</a:t>
            </a:r>
            <a:endParaRPr b="0" i="0" sz="2800" u="none" cap="none" strike="noStrike">
              <a:solidFill>
                <a:schemeClr val="dk1"/>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5" name="Shape 85"/>
        <p:cNvGrpSpPr/>
        <p:nvPr/>
      </p:nvGrpSpPr>
      <p:grpSpPr>
        <a:xfrm>
          <a:off x="0" y="0"/>
          <a:ext cx="0" cy="0"/>
          <a:chOff x="0" y="0"/>
          <a:chExt cx="0" cy="0"/>
        </a:xfrm>
      </p:grpSpPr>
      <p:sp>
        <p:nvSpPr>
          <p:cNvPr id="86" name="Google Shape;86;p12"/>
          <p:cNvSpPr txBox="1"/>
          <p:nvPr>
            <p:ph type="title"/>
          </p:nvPr>
        </p:nvSpPr>
        <p:spPr>
          <a:xfrm>
            <a:off x="455613" y="130175"/>
            <a:ext cx="8688387" cy="14176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Establishing Credit</a:t>
            </a:r>
            <a:endParaRPr/>
          </a:p>
        </p:txBody>
      </p:sp>
      <p:sp>
        <p:nvSpPr>
          <p:cNvPr id="87" name="Google Shape;87;p12"/>
          <p:cNvSpPr txBox="1"/>
          <p:nvPr>
            <p:ph idx="1" type="body"/>
          </p:nvPr>
        </p:nvSpPr>
        <p:spPr>
          <a:xfrm>
            <a:off x="3162300" y="1146175"/>
            <a:ext cx="5619750" cy="4400550"/>
          </a:xfrm>
          <a:prstGeom prst="rect">
            <a:avLst/>
          </a:prstGeom>
          <a:noFill/>
          <a:ln>
            <a:noFill/>
          </a:ln>
        </p:spPr>
        <p:txBody>
          <a:bodyPr anchorCtr="0" anchor="t" bIns="0" lIns="0" spcFirstLastPara="1" rIns="0" wrap="square" tIns="0">
            <a:noAutofit/>
          </a:bodyPr>
          <a:lstStyle/>
          <a:p>
            <a:pPr indent="-438150" lvl="0" marL="438150" marR="0" rtl="0" algn="l">
              <a:lnSpc>
                <a:spcPct val="11875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Maintain checking and</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savings accounts</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Pay bills on time</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Savings-secured loan</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Co-signed loan</a:t>
            </a:r>
            <a:endParaRPr/>
          </a:p>
          <a:p>
            <a:pPr indent="-438150" lvl="0" marL="438150" marR="0" rtl="0" algn="l">
              <a:lnSpc>
                <a:spcPct val="118750"/>
              </a:lnSpc>
              <a:spcBef>
                <a:spcPts val="12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Obtain credit from </a:t>
            </a:r>
            <a:br>
              <a:rPr b="0" i="0" lang="en-US" sz="3200" u="none" cap="none" strike="noStrike">
                <a:solidFill>
                  <a:schemeClr val="dk1"/>
                </a:solidFill>
                <a:latin typeface="Source Sans Pro"/>
                <a:ea typeface="Source Sans Pro"/>
                <a:cs typeface="Source Sans Pro"/>
                <a:sym typeface="Source Sans Pro"/>
              </a:rPr>
            </a:br>
            <a:r>
              <a:rPr b="0" i="0" lang="en-US" sz="3200" u="none" cap="none" strike="noStrike">
                <a:solidFill>
                  <a:schemeClr val="dk1"/>
                </a:solidFill>
                <a:latin typeface="Source Sans Pro"/>
                <a:ea typeface="Source Sans Pro"/>
                <a:cs typeface="Source Sans Pro"/>
                <a:sym typeface="Source Sans Pro"/>
              </a:rPr>
              <a:t>a retailer</a:t>
            </a:r>
            <a:endParaRPr/>
          </a:p>
        </p:txBody>
      </p:sp>
      <p:sp>
        <p:nvSpPr>
          <p:cNvPr id="88" name="Google Shape;88;p1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pic>
        <p:nvPicPr>
          <p:cNvPr descr="SLD 5_CHECK.jpg" id="89" name="Google Shape;89;p12"/>
          <p:cNvPicPr preferRelativeResize="0"/>
          <p:nvPr/>
        </p:nvPicPr>
        <p:blipFill rotWithShape="1">
          <a:blip r:embed="rId3">
            <a:alphaModFix/>
          </a:blip>
          <a:srcRect b="0" l="9600" r="40799" t="0"/>
          <a:stretch/>
        </p:blipFill>
        <p:spPr>
          <a:xfrm>
            <a:off x="474663" y="1155700"/>
            <a:ext cx="2446337" cy="4025900"/>
          </a:xfrm>
          <a:prstGeom prst="rect">
            <a:avLst/>
          </a:prstGeom>
          <a:noFill/>
          <a:ln cap="flat" cmpd="sng" w="9525">
            <a:solidFill>
              <a:srgbClr val="3F3F3F"/>
            </a:solidFill>
            <a:prstDash val="solid"/>
            <a:miter lim="800000"/>
            <a:headEnd len="sm" w="sm" type="none"/>
            <a:tailEnd len="sm" w="sm" type="none"/>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4" name="Shape 94"/>
        <p:cNvGrpSpPr/>
        <p:nvPr/>
      </p:nvGrpSpPr>
      <p:grpSpPr>
        <a:xfrm>
          <a:off x="0" y="0"/>
          <a:ext cx="0" cy="0"/>
          <a:chOff x="0" y="0"/>
          <a:chExt cx="0" cy="0"/>
        </a:xfrm>
      </p:grpSpPr>
      <p:sp>
        <p:nvSpPr>
          <p:cNvPr id="95" name="Google Shape;95;p13"/>
          <p:cNvSpPr txBox="1"/>
          <p:nvPr>
            <p:ph type="title"/>
          </p:nvPr>
        </p:nvSpPr>
        <p:spPr>
          <a:xfrm>
            <a:off x="455613" y="130175"/>
            <a:ext cx="8688387" cy="811213"/>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Credit Reports</a:t>
            </a:r>
            <a:endParaRPr/>
          </a:p>
        </p:txBody>
      </p:sp>
      <p:sp>
        <p:nvSpPr>
          <p:cNvPr id="96" name="Google Shape;96;p13"/>
          <p:cNvSpPr txBox="1"/>
          <p:nvPr>
            <p:ph idx="1" type="body"/>
          </p:nvPr>
        </p:nvSpPr>
        <p:spPr>
          <a:xfrm>
            <a:off x="446088" y="1104900"/>
            <a:ext cx="8375650" cy="3897313"/>
          </a:xfrm>
          <a:prstGeom prst="rect">
            <a:avLst/>
          </a:prstGeom>
          <a:noFill/>
          <a:ln>
            <a:noFill/>
          </a:ln>
        </p:spPr>
        <p:txBody>
          <a:bodyPr anchorCtr="0" anchor="t" bIns="0" lIns="0" spcFirstLastPara="1" rIns="0" wrap="square" tIns="0">
            <a:noAutofit/>
          </a:bodyPr>
          <a:lstStyle/>
          <a:p>
            <a:pPr indent="-438150" lvl="0" marL="438150" marR="0" rtl="0" algn="l">
              <a:lnSpc>
                <a:spcPct val="10000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Detailed information</a:t>
            </a:r>
            <a:endParaRPr/>
          </a:p>
          <a:p>
            <a:pPr indent="-438150" lvl="0" marL="438150" marR="0" rtl="0" algn="l">
              <a:lnSpc>
                <a:spcPct val="100000"/>
              </a:lnSpc>
              <a:spcBef>
                <a:spcPts val="60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Check annually</a:t>
            </a:r>
            <a:endParaRPr/>
          </a:p>
          <a:p>
            <a:pPr indent="-438150" lvl="0" marL="438150" marR="0" rtl="0" algn="l">
              <a:lnSpc>
                <a:spcPct val="10000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One free report each year at:</a:t>
            </a:r>
            <a:br>
              <a:rPr b="0" i="0" lang="en-US" sz="3200" u="none" cap="none" strike="noStrike">
                <a:solidFill>
                  <a:schemeClr val="dk1"/>
                </a:solidFill>
                <a:latin typeface="Source Sans Pro"/>
                <a:ea typeface="Source Sans Pro"/>
                <a:cs typeface="Source Sans Pro"/>
                <a:sym typeface="Source Sans Pro"/>
              </a:rPr>
            </a:br>
            <a:r>
              <a:rPr b="0" i="0" lang="en-US" sz="3200" u="sng" cap="none" strike="noStrike">
                <a:solidFill>
                  <a:schemeClr val="hlink"/>
                </a:solidFill>
                <a:latin typeface="Source Sans Pro"/>
                <a:ea typeface="Source Sans Pro"/>
                <a:cs typeface="Source Sans Pro"/>
                <a:sym typeface="Source Sans Pro"/>
                <a:hlinkClick r:id="rId3"/>
              </a:rPr>
              <a:t>www.annualcreditreport.com</a:t>
            </a:r>
            <a:endParaRPr b="0" i="0" sz="3200" u="none" cap="none" strike="noStrike">
              <a:solidFill>
                <a:schemeClr val="dk1"/>
              </a:solidFill>
              <a:latin typeface="Source Sans Pro"/>
              <a:ea typeface="Source Sans Pro"/>
              <a:cs typeface="Source Sans Pro"/>
              <a:sym typeface="Source Sans Pro"/>
            </a:endParaRPr>
          </a:p>
          <a:p>
            <a:pPr indent="-438150" lvl="0" marL="438150" marR="0" rtl="0" algn="l">
              <a:lnSpc>
                <a:spcPct val="100000"/>
              </a:lnSpc>
              <a:spcBef>
                <a:spcPts val="0"/>
              </a:spcBef>
              <a:spcAft>
                <a:spcPts val="0"/>
              </a:spcAft>
              <a:buClr>
                <a:srgbClr val="800000"/>
              </a:buClr>
              <a:buSzPts val="2400"/>
              <a:buFont typeface="Noto Sans Symbols"/>
              <a:buChar char="◆"/>
            </a:pPr>
            <a:r>
              <a:rPr b="0" i="0" lang="en-US" sz="3200" u="none" cap="none" strike="noStrike">
                <a:solidFill>
                  <a:schemeClr val="dk1"/>
                </a:solidFill>
                <a:latin typeface="Source Sans Pro"/>
                <a:ea typeface="Source Sans Pro"/>
                <a:cs typeface="Source Sans Pro"/>
                <a:sym typeface="Source Sans Pro"/>
              </a:rPr>
              <a:t>Credit reporting agencies</a:t>
            </a:r>
            <a:endParaRPr/>
          </a:p>
        </p:txBody>
      </p:sp>
      <p:pic>
        <p:nvPicPr>
          <p:cNvPr descr="equifax-logo.jpg" id="97" name="Google Shape;97;p13"/>
          <p:cNvPicPr preferRelativeResize="0"/>
          <p:nvPr/>
        </p:nvPicPr>
        <p:blipFill rotWithShape="1">
          <a:blip r:embed="rId4">
            <a:alphaModFix/>
          </a:blip>
          <a:srcRect b="49812" l="0" r="0" t="0"/>
          <a:stretch/>
        </p:blipFill>
        <p:spPr>
          <a:xfrm>
            <a:off x="457200" y="4210819"/>
            <a:ext cx="2530629" cy="883085"/>
          </a:xfrm>
          <a:prstGeom prst="roundRect">
            <a:avLst>
              <a:gd fmla="val 16667" name="adj"/>
            </a:avLst>
          </a:prstGeom>
          <a:noFill/>
          <a:ln>
            <a:noFill/>
          </a:ln>
          <a:effectLst>
            <a:outerShdw blurRad="114300" sx="104000" rotWithShape="0" algn="tr" dir="8100000" dist="38100" sy="104000">
              <a:srgbClr val="000000">
                <a:alpha val="40000"/>
              </a:srgbClr>
            </a:outerShdw>
            <a:reflection blurRad="0" dir="5400000" dist="101600" endA="300" endPos="55500" fadeDir="5400000" kx="0" rotWithShape="0" algn="bl" stA="50000" stPos="0" sy="-100000" ky="0"/>
          </a:effectLst>
        </p:spPr>
      </p:pic>
      <p:pic>
        <p:nvPicPr>
          <p:cNvPr descr="TransUnionLogo2.jpg" id="98" name="Google Shape;98;p13"/>
          <p:cNvPicPr preferRelativeResize="0"/>
          <p:nvPr/>
        </p:nvPicPr>
        <p:blipFill rotWithShape="1">
          <a:blip r:embed="rId5">
            <a:alphaModFix/>
          </a:blip>
          <a:srcRect b="50119" l="0" r="0" t="0"/>
          <a:stretch/>
        </p:blipFill>
        <p:spPr>
          <a:xfrm>
            <a:off x="6324601" y="3357924"/>
            <a:ext cx="2298700" cy="1858714"/>
          </a:xfrm>
          <a:prstGeom prst="roundRect">
            <a:avLst>
              <a:gd fmla="val 16667" name="adj"/>
            </a:avLst>
          </a:prstGeom>
          <a:noFill/>
          <a:ln>
            <a:noFill/>
          </a:ln>
          <a:effectLst>
            <a:outerShdw blurRad="165100" sx="104000" rotWithShape="0" algn="l" dist="38100" sy="104000">
              <a:srgbClr val="000000">
                <a:alpha val="40000"/>
              </a:srgbClr>
            </a:outerShdw>
            <a:reflection blurRad="0" dir="0" dist="0" endA="300" endPos="35000" fadeDir="5400000" kx="0" rotWithShape="0" algn="bl" stA="52000" stPos="0" sy="-100000" ky="0"/>
          </a:effectLst>
        </p:spPr>
      </p:pic>
      <p:pic>
        <p:nvPicPr>
          <p:cNvPr descr="ExperianLogo.jpg" id="99" name="Google Shape;99;p13"/>
          <p:cNvPicPr preferRelativeResize="0"/>
          <p:nvPr/>
        </p:nvPicPr>
        <p:blipFill rotWithShape="1">
          <a:blip r:embed="rId6">
            <a:alphaModFix/>
          </a:blip>
          <a:srcRect b="49833" l="0" r="0" t="0"/>
          <a:stretch/>
        </p:blipFill>
        <p:spPr>
          <a:xfrm>
            <a:off x="3276601" y="4107174"/>
            <a:ext cx="2666492" cy="1043333"/>
          </a:xfrm>
          <a:prstGeom prst="roundRect">
            <a:avLst>
              <a:gd fmla="val 16667" name="adj"/>
            </a:avLst>
          </a:prstGeom>
          <a:noFill/>
          <a:ln>
            <a:noFill/>
          </a:ln>
          <a:effectLst>
            <a:outerShdw blurRad="63500" sx="104000" rotWithShape="0" algn="t" dir="5400000" dist="38100" sy="104000">
              <a:srgbClr val="000000">
                <a:alpha val="40000"/>
              </a:srgbClr>
            </a:outerShdw>
            <a:reflection blurRad="0" dir="0" dist="0" endA="300" endPos="55000" fadeDir="5400000" kx="0" rotWithShape="0" algn="bl" stA="50000" stPos="0" sy="-100000" ky="0"/>
          </a:effectLst>
        </p:spPr>
      </p:pic>
      <p:pic>
        <p:nvPicPr>
          <p:cNvPr descr="RED CHECKMARK KO.eps" id="100" name="Google Shape;100;p13"/>
          <p:cNvPicPr preferRelativeResize="0"/>
          <p:nvPr/>
        </p:nvPicPr>
        <p:blipFill rotWithShape="1">
          <a:blip r:embed="rId7">
            <a:alphaModFix/>
          </a:blip>
          <a:srcRect b="0" l="0" r="0" t="0"/>
          <a:stretch/>
        </p:blipFill>
        <p:spPr>
          <a:xfrm>
            <a:off x="5654675" y="150813"/>
            <a:ext cx="3201988" cy="3359150"/>
          </a:xfrm>
          <a:prstGeom prst="rect">
            <a:avLst/>
          </a:prstGeom>
          <a:noFill/>
          <a:ln>
            <a:noFill/>
          </a:ln>
        </p:spPr>
      </p:pic>
      <p:sp>
        <p:nvSpPr>
          <p:cNvPr id="101" name="Google Shape;101;p1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6" name="Shape 106"/>
        <p:cNvGrpSpPr/>
        <p:nvPr/>
      </p:nvGrpSpPr>
      <p:grpSpPr>
        <a:xfrm>
          <a:off x="0" y="0"/>
          <a:ext cx="0" cy="0"/>
          <a:chOff x="0" y="0"/>
          <a:chExt cx="0" cy="0"/>
        </a:xfrm>
      </p:grpSpPr>
      <p:sp>
        <p:nvSpPr>
          <p:cNvPr id="107" name="Google Shape;107;p14"/>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What’s on a Credit</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Report?</a:t>
            </a:r>
            <a:endParaRPr/>
          </a:p>
        </p:txBody>
      </p:sp>
      <p:sp>
        <p:nvSpPr>
          <p:cNvPr id="108" name="Google Shape;108;p14"/>
          <p:cNvSpPr txBox="1"/>
          <p:nvPr>
            <p:ph idx="2" type="body"/>
          </p:nvPr>
        </p:nvSpPr>
        <p:spPr>
          <a:xfrm>
            <a:off x="357188" y="1754188"/>
            <a:ext cx="5697537" cy="1903412"/>
          </a:xfrm>
          <a:prstGeom prst="rect">
            <a:avLst/>
          </a:prstGeom>
          <a:noFill/>
          <a:ln>
            <a:noFill/>
          </a:ln>
        </p:spPr>
        <p:txBody>
          <a:bodyPr anchorCtr="0" anchor="t" bIns="0" lIns="0" spcFirstLastPara="1" rIns="0" wrap="square" tIns="0">
            <a:noAutofit/>
          </a:bodyPr>
          <a:lstStyle/>
          <a:p>
            <a:pPr indent="-457200" lvl="0" marL="457200" marR="0" rtl="0" algn="l">
              <a:lnSpc>
                <a:spcPct val="112500"/>
              </a:lnSpc>
              <a:spcBef>
                <a:spcPts val="0"/>
              </a:spcBef>
              <a:spcAft>
                <a:spcPts val="0"/>
              </a:spcAft>
              <a:buClr>
                <a:srgbClr val="800000"/>
              </a:buClr>
              <a:buSzPts val="2400"/>
              <a:buFont typeface="Noto Sans Symbols"/>
              <a:buChar char="◆"/>
            </a:pPr>
            <a:r>
              <a:rPr b="0" i="0" lang="en-US" sz="3200" u="none" cap="none" strike="noStrike">
                <a:solidFill>
                  <a:srgbClr val="000000"/>
                </a:solidFill>
                <a:latin typeface="Source Sans Pro"/>
                <a:ea typeface="Source Sans Pro"/>
                <a:cs typeface="Source Sans Pro"/>
                <a:sym typeface="Source Sans Pro"/>
              </a:rPr>
              <a:t>Identification information</a:t>
            </a:r>
            <a:endParaRPr/>
          </a:p>
          <a:p>
            <a:pPr indent="-457200" lvl="0" marL="457200" marR="0" rtl="0" algn="l">
              <a:lnSpc>
                <a:spcPct val="112500"/>
              </a:lnSpc>
              <a:spcBef>
                <a:spcPts val="1200"/>
              </a:spcBef>
              <a:spcAft>
                <a:spcPts val="0"/>
              </a:spcAft>
              <a:buClr>
                <a:srgbClr val="800000"/>
              </a:buClr>
              <a:buSzPts val="2400"/>
              <a:buFont typeface="Noto Sans Symbols"/>
              <a:buChar char="◆"/>
            </a:pPr>
            <a:r>
              <a:rPr b="0" i="0" lang="en-US" sz="3200" u="none" cap="none" strike="noStrike">
                <a:solidFill>
                  <a:srgbClr val="000000"/>
                </a:solidFill>
                <a:latin typeface="Source Sans Pro"/>
                <a:ea typeface="Source Sans Pro"/>
                <a:cs typeface="Source Sans Pro"/>
                <a:sym typeface="Source Sans Pro"/>
              </a:rPr>
              <a:t>Employment information</a:t>
            </a:r>
            <a:endParaRPr/>
          </a:p>
          <a:p>
            <a:pPr indent="-457200" lvl="0" marL="457200" marR="0" rtl="0" algn="l">
              <a:lnSpc>
                <a:spcPct val="112500"/>
              </a:lnSpc>
              <a:spcBef>
                <a:spcPts val="1200"/>
              </a:spcBef>
              <a:spcAft>
                <a:spcPts val="0"/>
              </a:spcAft>
              <a:buClr>
                <a:srgbClr val="800000"/>
              </a:buClr>
              <a:buSzPts val="2400"/>
              <a:buFont typeface="Noto Sans Symbols"/>
              <a:buChar char="◆"/>
            </a:pPr>
            <a:r>
              <a:rPr b="0" i="0" lang="en-US" sz="3200" u="none" cap="none" strike="noStrike">
                <a:solidFill>
                  <a:srgbClr val="000000"/>
                </a:solidFill>
                <a:latin typeface="Source Sans Pro"/>
                <a:ea typeface="Source Sans Pro"/>
                <a:cs typeface="Source Sans Pro"/>
                <a:sym typeface="Source Sans Pro"/>
              </a:rPr>
              <a:t>Residence history</a:t>
            </a:r>
            <a:endParaRPr/>
          </a:p>
          <a:p>
            <a:pPr indent="-457200" lvl="0" marL="457200" marR="0" rtl="0" algn="l">
              <a:lnSpc>
                <a:spcPct val="112500"/>
              </a:lnSpc>
              <a:spcBef>
                <a:spcPts val="1200"/>
              </a:spcBef>
              <a:spcAft>
                <a:spcPts val="0"/>
              </a:spcAft>
              <a:buClr>
                <a:srgbClr val="800000"/>
              </a:buClr>
              <a:buSzPts val="2400"/>
              <a:buFont typeface="Noto Sans Symbols"/>
              <a:buChar char="◆"/>
            </a:pPr>
            <a:r>
              <a:rPr b="0" i="0" lang="en-US" sz="3200" u="none" cap="none" strike="noStrike">
                <a:solidFill>
                  <a:srgbClr val="000000"/>
                </a:solidFill>
                <a:latin typeface="Source Sans Pro"/>
                <a:ea typeface="Source Sans Pro"/>
                <a:cs typeface="Source Sans Pro"/>
                <a:sym typeface="Source Sans Pro"/>
              </a:rPr>
              <a:t>Payment history</a:t>
            </a:r>
            <a:endParaRPr/>
          </a:p>
          <a:p>
            <a:pPr indent="-457200" lvl="0" marL="457200" marR="0" rtl="0" algn="l">
              <a:lnSpc>
                <a:spcPct val="112500"/>
              </a:lnSpc>
              <a:spcBef>
                <a:spcPts val="1200"/>
              </a:spcBef>
              <a:spcAft>
                <a:spcPts val="0"/>
              </a:spcAft>
              <a:buClr>
                <a:srgbClr val="800000"/>
              </a:buClr>
              <a:buSzPts val="2400"/>
              <a:buFont typeface="Noto Sans Symbols"/>
              <a:buChar char="◆"/>
            </a:pPr>
            <a:r>
              <a:rPr b="0" i="0" lang="en-US" sz="3200" u="none" cap="none" strike="noStrike">
                <a:solidFill>
                  <a:srgbClr val="000000"/>
                </a:solidFill>
                <a:latin typeface="Source Sans Pro"/>
                <a:ea typeface="Source Sans Pro"/>
                <a:cs typeface="Source Sans Pro"/>
                <a:sym typeface="Source Sans Pro"/>
              </a:rPr>
              <a:t>Inquiries</a:t>
            </a:r>
            <a:endParaRPr/>
          </a:p>
          <a:p>
            <a:pPr indent="-457200" lvl="0" marL="457200" marR="0" rtl="0" algn="l">
              <a:lnSpc>
                <a:spcPct val="112500"/>
              </a:lnSpc>
              <a:spcBef>
                <a:spcPts val="1200"/>
              </a:spcBef>
              <a:spcAft>
                <a:spcPts val="0"/>
              </a:spcAft>
              <a:buClr>
                <a:srgbClr val="800000"/>
              </a:buClr>
              <a:buSzPts val="2400"/>
              <a:buFont typeface="Noto Sans Symbols"/>
              <a:buChar char="◆"/>
            </a:pPr>
            <a:r>
              <a:rPr b="0" i="0" lang="en-US" sz="3200" u="none" cap="none" strike="noStrike">
                <a:solidFill>
                  <a:srgbClr val="000000"/>
                </a:solidFill>
                <a:latin typeface="Source Sans Pro"/>
                <a:ea typeface="Source Sans Pro"/>
                <a:cs typeface="Source Sans Pro"/>
                <a:sym typeface="Source Sans Pro"/>
              </a:rPr>
              <a:t>Public record information</a:t>
            </a:r>
            <a:endParaRPr/>
          </a:p>
          <a:p>
            <a:pPr indent="-457200" lvl="0" marL="457200" marR="0" rtl="0" algn="l">
              <a:lnSpc>
                <a:spcPct val="112500"/>
              </a:lnSpc>
              <a:spcBef>
                <a:spcPts val="1200"/>
              </a:spcBef>
              <a:spcAft>
                <a:spcPts val="0"/>
              </a:spcAft>
              <a:buClr>
                <a:srgbClr val="800000"/>
              </a:buClr>
              <a:buSzPts val="2400"/>
              <a:buFont typeface="Noto Sans Symbols"/>
              <a:buChar char="◆"/>
            </a:pPr>
            <a:r>
              <a:rPr b="0" i="0" lang="en-US" sz="3200" u="none" cap="none" strike="noStrike">
                <a:solidFill>
                  <a:srgbClr val="000000"/>
                </a:solidFill>
                <a:latin typeface="Source Sans Pro"/>
                <a:ea typeface="Source Sans Pro"/>
                <a:cs typeface="Source Sans Pro"/>
                <a:sym typeface="Source Sans Pro"/>
              </a:rPr>
              <a:t>Accurate negative information</a:t>
            </a:r>
            <a:endParaRPr/>
          </a:p>
          <a:p>
            <a:pPr indent="-323850" lvl="0" marL="457200" marR="0" rtl="0" algn="l">
              <a:lnSpc>
                <a:spcPct val="114285"/>
              </a:lnSpc>
              <a:spcBef>
                <a:spcPts val="1200"/>
              </a:spcBef>
              <a:spcAft>
                <a:spcPts val="0"/>
              </a:spcAft>
              <a:buClr>
                <a:srgbClr val="800000"/>
              </a:buClr>
              <a:buSzPts val="2100"/>
              <a:buFont typeface="Noto Sans Symbols"/>
              <a:buNone/>
            </a:pPr>
            <a:r>
              <a:t/>
            </a:r>
            <a:endParaRPr b="0" i="0" sz="2800" u="none" cap="none" strike="noStrike">
              <a:solidFill>
                <a:srgbClr val="000000"/>
              </a:solidFill>
              <a:latin typeface="Source Sans Pro"/>
              <a:ea typeface="Source Sans Pro"/>
              <a:cs typeface="Source Sans Pro"/>
              <a:sym typeface="Source Sans Pro"/>
            </a:endParaRPr>
          </a:p>
        </p:txBody>
      </p:sp>
      <p:pic>
        <p:nvPicPr>
          <p:cNvPr descr="Screen shot 2010-12-27 at 6.30.46 PM.png" id="109" name="Google Shape;109;p14"/>
          <p:cNvPicPr preferRelativeResize="0"/>
          <p:nvPr/>
        </p:nvPicPr>
        <p:blipFill rotWithShape="1">
          <a:blip r:embed="rId3">
            <a:alphaModFix/>
          </a:blip>
          <a:srcRect b="0" l="0" r="0" t="0"/>
          <a:stretch/>
        </p:blipFill>
        <p:spPr>
          <a:xfrm>
            <a:off x="5397500" y="1879600"/>
            <a:ext cx="3081338" cy="2282825"/>
          </a:xfrm>
          <a:prstGeom prst="rect">
            <a:avLst/>
          </a:prstGeom>
          <a:noFill/>
          <a:ln cap="flat" cmpd="sng" w="9525">
            <a:solidFill>
              <a:srgbClr val="000000"/>
            </a:solidFill>
            <a:prstDash val="solid"/>
            <a:miter lim="800000"/>
            <a:headEnd len="sm" w="sm" type="none"/>
            <a:tailEnd len="sm" w="sm" type="none"/>
          </a:ln>
        </p:spPr>
      </p:pic>
      <p:sp>
        <p:nvSpPr>
          <p:cNvPr id="110" name="Google Shape;110;p1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Google Shape;116;p15"/>
          <p:cNvSpPr txBox="1"/>
          <p:nvPr>
            <p:ph type="title"/>
          </p:nvPr>
        </p:nvSpPr>
        <p:spPr>
          <a:xfrm>
            <a:off x="358775" y="152400"/>
            <a:ext cx="8686800" cy="1265238"/>
          </a:xfrm>
          <a:prstGeom prst="rect">
            <a:avLst/>
          </a:prstGeom>
          <a:noFill/>
          <a:ln>
            <a:noFill/>
          </a:ln>
        </p:spPr>
        <p:txBody>
          <a:bodyPr anchorCtr="0" anchor="t" bIns="0" lIns="0" spcFirstLastPara="1" rIns="0" wrap="square" tIns="0">
            <a:noAutofit/>
          </a:bodyPr>
          <a:lstStyle/>
          <a:p>
            <a:pPr indent="0" lvl="0" marL="0" marR="0" rtl="0" algn="l">
              <a:lnSpc>
                <a:spcPct val="100000"/>
              </a:lnSpc>
              <a:spcBef>
                <a:spcPts val="0"/>
              </a:spcBef>
              <a:spcAft>
                <a:spcPts val="0"/>
              </a:spcAft>
              <a:buNone/>
            </a:pPr>
            <a:r>
              <a:rPr b="0" i="0" lang="en-US" sz="6000" u="none" cap="none" strike="noStrike">
                <a:solidFill>
                  <a:schemeClr val="dk1"/>
                </a:solidFill>
                <a:latin typeface="Source Sans Pro"/>
                <a:ea typeface="Source Sans Pro"/>
                <a:cs typeface="Source Sans Pro"/>
                <a:sym typeface="Source Sans Pro"/>
              </a:rPr>
              <a:t>What is NOT on a Credit</a:t>
            </a:r>
            <a:br>
              <a:rPr b="0" i="0" lang="en-US" sz="6000" u="none" cap="none" strike="noStrike">
                <a:solidFill>
                  <a:schemeClr val="dk1"/>
                </a:solidFill>
                <a:latin typeface="Source Sans Pro"/>
                <a:ea typeface="Source Sans Pro"/>
                <a:cs typeface="Source Sans Pro"/>
                <a:sym typeface="Source Sans Pro"/>
              </a:rPr>
            </a:br>
            <a:r>
              <a:rPr b="0" i="0" lang="en-US" sz="6000" u="none" cap="none" strike="noStrike">
                <a:solidFill>
                  <a:schemeClr val="dk1"/>
                </a:solidFill>
                <a:latin typeface="Source Sans Pro"/>
                <a:ea typeface="Source Sans Pro"/>
                <a:cs typeface="Source Sans Pro"/>
                <a:sym typeface="Source Sans Pro"/>
              </a:rPr>
              <a:t>Report?</a:t>
            </a:r>
            <a:endParaRPr/>
          </a:p>
        </p:txBody>
      </p:sp>
      <p:sp>
        <p:nvSpPr>
          <p:cNvPr id="117" name="Google Shape;117;p15"/>
          <p:cNvSpPr txBox="1"/>
          <p:nvPr>
            <p:ph idx="2" type="body"/>
          </p:nvPr>
        </p:nvSpPr>
        <p:spPr>
          <a:xfrm>
            <a:off x="361950" y="1797050"/>
            <a:ext cx="8205788" cy="1903413"/>
          </a:xfrm>
          <a:prstGeom prst="rect">
            <a:avLst/>
          </a:prstGeom>
          <a:noFill/>
          <a:ln>
            <a:noFill/>
          </a:ln>
        </p:spPr>
        <p:txBody>
          <a:bodyPr anchorCtr="0" anchor="t" bIns="0" lIns="0" spcFirstLastPara="1" rIns="0" wrap="square" tIns="0">
            <a:noAutofit/>
          </a:bodyPr>
          <a:lstStyle/>
          <a:p>
            <a:pPr indent="-457200" lvl="0" marL="457200" marR="0" rtl="0" algn="l">
              <a:lnSpc>
                <a:spcPct val="89285"/>
              </a:lnSpc>
              <a:spcBef>
                <a:spcPts val="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Checking or savings accounts</a:t>
            </a:r>
            <a:endParaRPr/>
          </a:p>
          <a:p>
            <a:pPr indent="-457200" lvl="0" marL="457200" marR="0" rtl="0" algn="l">
              <a:lnSpc>
                <a:spcPct val="89285"/>
              </a:lnSpc>
              <a:spcBef>
                <a:spcPts val="120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Bankruptcies after 10 years</a:t>
            </a:r>
            <a:endParaRPr/>
          </a:p>
          <a:p>
            <a:pPr indent="-457200" lvl="0" marL="457200" marR="0" rtl="0" algn="l">
              <a:lnSpc>
                <a:spcPct val="89285"/>
              </a:lnSpc>
              <a:spcBef>
                <a:spcPts val="120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Unpaid debts after 7 years</a:t>
            </a:r>
            <a:endParaRPr/>
          </a:p>
          <a:p>
            <a:pPr indent="-457200" lvl="0" marL="457200" marR="0" rtl="0" algn="l">
              <a:lnSpc>
                <a:spcPct val="89285"/>
              </a:lnSpc>
              <a:spcBef>
                <a:spcPts val="120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Medical history</a:t>
            </a:r>
            <a:endParaRPr/>
          </a:p>
          <a:p>
            <a:pPr indent="-457200" lvl="0" marL="457200" marR="0" rtl="0" algn="l">
              <a:lnSpc>
                <a:spcPct val="89285"/>
              </a:lnSpc>
              <a:spcBef>
                <a:spcPts val="120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Criminal records</a:t>
            </a:r>
            <a:endParaRPr/>
          </a:p>
          <a:p>
            <a:pPr indent="-457200" lvl="0" marL="457200" marR="0" rtl="0" algn="l">
              <a:lnSpc>
                <a:spcPct val="89285"/>
              </a:lnSpc>
              <a:spcBef>
                <a:spcPts val="120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Protected demographic information:</a:t>
            </a:r>
            <a:endParaRPr/>
          </a:p>
          <a:p>
            <a:pPr indent="-457200" lvl="1" marL="742950" marR="0" rtl="0" algn="l">
              <a:lnSpc>
                <a:spcPct val="91666"/>
              </a:lnSpc>
              <a:spcBef>
                <a:spcPts val="580"/>
              </a:spcBef>
              <a:spcAft>
                <a:spcPts val="0"/>
              </a:spcAft>
              <a:buClr>
                <a:srgbClr val="262626"/>
              </a:buClr>
              <a:buSzPts val="1800"/>
              <a:buFont typeface="Arial"/>
              <a:buChar char="–"/>
            </a:pPr>
            <a:r>
              <a:rPr b="0" i="0" lang="en-US" sz="2400" u="none" cap="none" strike="noStrike">
                <a:solidFill>
                  <a:srgbClr val="000000"/>
                </a:solidFill>
                <a:latin typeface="Source Sans Pro"/>
                <a:ea typeface="Source Sans Pro"/>
                <a:cs typeface="Source Sans Pro"/>
                <a:sym typeface="Source Sans Pro"/>
              </a:rPr>
              <a:t>Gender</a:t>
            </a:r>
            <a:endParaRPr/>
          </a:p>
          <a:p>
            <a:pPr indent="-457200" lvl="1" marL="742950" marR="0" rtl="0" algn="l">
              <a:lnSpc>
                <a:spcPct val="91666"/>
              </a:lnSpc>
              <a:spcBef>
                <a:spcPts val="580"/>
              </a:spcBef>
              <a:spcAft>
                <a:spcPts val="0"/>
              </a:spcAft>
              <a:buClr>
                <a:srgbClr val="262626"/>
              </a:buClr>
              <a:buSzPts val="1800"/>
              <a:buFont typeface="Arial"/>
              <a:buChar char="–"/>
            </a:pPr>
            <a:r>
              <a:rPr b="0" i="0" lang="en-US" sz="2400" u="none" cap="none" strike="noStrike">
                <a:solidFill>
                  <a:srgbClr val="000000"/>
                </a:solidFill>
                <a:latin typeface="Source Sans Pro"/>
                <a:ea typeface="Source Sans Pro"/>
                <a:cs typeface="Source Sans Pro"/>
                <a:sym typeface="Source Sans Pro"/>
              </a:rPr>
              <a:t>Ethnicity</a:t>
            </a:r>
            <a:endParaRPr/>
          </a:p>
          <a:p>
            <a:pPr indent="-457200" lvl="1" marL="742950" marR="0" rtl="0" algn="l">
              <a:lnSpc>
                <a:spcPct val="91666"/>
              </a:lnSpc>
              <a:spcBef>
                <a:spcPts val="580"/>
              </a:spcBef>
              <a:spcAft>
                <a:spcPts val="0"/>
              </a:spcAft>
              <a:buClr>
                <a:srgbClr val="262626"/>
              </a:buClr>
              <a:buSzPts val="1800"/>
              <a:buFont typeface="Arial"/>
              <a:buChar char="–"/>
            </a:pPr>
            <a:r>
              <a:rPr b="0" i="0" lang="en-US" sz="2400" u="none" cap="none" strike="noStrike">
                <a:solidFill>
                  <a:srgbClr val="000000"/>
                </a:solidFill>
                <a:latin typeface="Source Sans Pro"/>
                <a:ea typeface="Source Sans Pro"/>
                <a:cs typeface="Source Sans Pro"/>
                <a:sym typeface="Source Sans Pro"/>
              </a:rPr>
              <a:t>Religion</a:t>
            </a:r>
            <a:endParaRPr/>
          </a:p>
          <a:p>
            <a:pPr indent="-457200" lvl="1" marL="742950" marR="0" rtl="0" algn="l">
              <a:lnSpc>
                <a:spcPct val="91666"/>
              </a:lnSpc>
              <a:spcBef>
                <a:spcPts val="580"/>
              </a:spcBef>
              <a:spcAft>
                <a:spcPts val="0"/>
              </a:spcAft>
              <a:buClr>
                <a:srgbClr val="262626"/>
              </a:buClr>
              <a:buSzPts val="1800"/>
              <a:buFont typeface="Arial"/>
              <a:buChar char="–"/>
            </a:pPr>
            <a:r>
              <a:rPr b="0" i="0" lang="en-US" sz="2400" u="none" cap="none" strike="noStrike">
                <a:solidFill>
                  <a:srgbClr val="000000"/>
                </a:solidFill>
                <a:latin typeface="Source Sans Pro"/>
                <a:ea typeface="Source Sans Pro"/>
                <a:cs typeface="Source Sans Pro"/>
                <a:sym typeface="Source Sans Pro"/>
              </a:rPr>
              <a:t>Political affiliation</a:t>
            </a:r>
            <a:endParaRPr/>
          </a:p>
          <a:p>
            <a:pPr indent="-457200" lvl="0" marL="457200" marR="0" rtl="0" algn="l">
              <a:lnSpc>
                <a:spcPct val="89285"/>
              </a:lnSpc>
              <a:spcBef>
                <a:spcPts val="1300"/>
              </a:spcBef>
              <a:spcAft>
                <a:spcPts val="0"/>
              </a:spcAft>
              <a:buClr>
                <a:srgbClr val="800000"/>
              </a:buClr>
              <a:buSzPts val="2100"/>
              <a:buFont typeface="Noto Sans Symbols"/>
              <a:buChar char="◆"/>
            </a:pPr>
            <a:r>
              <a:rPr b="0" i="0" lang="en-US" sz="2800" u="none" cap="none" strike="noStrike">
                <a:solidFill>
                  <a:srgbClr val="000000"/>
                </a:solidFill>
                <a:latin typeface="Source Sans Pro"/>
                <a:ea typeface="Source Sans Pro"/>
                <a:cs typeface="Source Sans Pro"/>
                <a:sym typeface="Source Sans Pro"/>
              </a:rPr>
              <a:t>Actual credit score</a:t>
            </a:r>
            <a:endParaRPr/>
          </a:p>
        </p:txBody>
      </p:sp>
      <p:sp>
        <p:nvSpPr>
          <p:cNvPr id="118" name="Google Shape;118;p1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rgbClr val="595959"/>
                </a:solidFill>
                <a:latin typeface="Source Sans Pro"/>
                <a:ea typeface="Source Sans Pro"/>
                <a:cs typeface="Source Sans Pro"/>
                <a:sym typeface="Source Sans Pro"/>
              </a:rPr>
              <a:t>‹#›</a:t>
            </a:fld>
            <a:endParaRPr b="0" i="0" sz="1200" u="none" cap="none" strike="noStrike">
              <a:solidFill>
                <a:srgbClr val="595959"/>
              </a:solidFill>
              <a:latin typeface="Source Sans Pro"/>
              <a:ea typeface="Source Sans Pro"/>
              <a:cs typeface="Source Sans Pro"/>
              <a:sym typeface="Source Sans Pro"/>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Plaza">
      <a:dk1>
        <a:srgbClr val="000000"/>
      </a:dk1>
      <a:lt1>
        <a:srgbClr val="FFFFFF"/>
      </a:lt1>
      <a:dk2>
        <a:srgbClr val="333333"/>
      </a:dk2>
      <a:lt2>
        <a:srgbClr val="CCCCCC"/>
      </a:lt2>
      <a:accent1>
        <a:srgbClr val="990000"/>
      </a:accent1>
      <a:accent2>
        <a:srgbClr val="580101"/>
      </a:accent2>
      <a:accent3>
        <a:srgbClr val="E94A00"/>
      </a:accent3>
      <a:accent4>
        <a:srgbClr val="EB8F00"/>
      </a:accent4>
      <a:accent5>
        <a:srgbClr val="A4A4A4"/>
      </a:accent5>
      <a:accent6>
        <a:srgbClr val="666666"/>
      </a:accent6>
      <a:hlink>
        <a:srgbClr val="D01010"/>
      </a:hlink>
      <a:folHlink>
        <a:srgbClr val="E6682E"/>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