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144000"/>
  <p:embeddedFontLst>
    <p:embeddedFont>
      <p:font typeface="Source Sans Pr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SourceSansPro-bold.fntdata"/><Relationship Id="rId23" Type="http://schemas.openxmlformats.org/officeDocument/2006/relationships/font" Target="fonts/SourceSansPr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SansPro-boldItalic.fntdata"/><Relationship Id="rId25" Type="http://schemas.openxmlformats.org/officeDocument/2006/relationships/font" Target="fonts/SourceSansPr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bankrate.com/calculators/auto/car-finance-payment-calculator.aspx"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 name="Shape 34"/>
        <p:cNvGrpSpPr/>
        <p:nvPr/>
      </p:nvGrpSpPr>
      <p:grpSpPr>
        <a:xfrm>
          <a:off x="0" y="0"/>
          <a:ext cx="0" cy="0"/>
          <a:chOff x="0" y="0"/>
          <a:chExt cx="0" cy="0"/>
        </a:xfrm>
      </p:grpSpPr>
      <p:sp>
        <p:nvSpPr>
          <p:cNvPr id="35" name="Google Shape;3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 name="Google Shape;3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chemeClr val="dk1"/>
                </a:solidFill>
                <a:latin typeface="Calibri"/>
                <a:ea typeface="Calibri"/>
                <a:cs typeface="Calibri"/>
                <a:sym typeface="Calibri"/>
              </a:rPr>
              <a:t>THIS CLASS IS FOR INFORMATIONAL PURPOSES ONLY TO GIVE YOUR MARINES A BRIEF OVERVIEW. FOR DETAILED AND EXPERIENCED FINANCIAL INFORMATION REFER TO YOUR UNIT’S COMMAND FINANCIAL SPECIALIST (CFS) AND YOUR BASE PROFESSIONAL FINANCIAL MANAGER (PFM) ; ADHERE TO MARADMIN 061/13 “PERSONAL FINANCIAL MANAGEMENT EDUCATION PROVIDED BY NON-FEDERAL ENTITES” FOR GUIDANCE.</a:t>
            </a:r>
            <a:endParaRPr b="1" i="0" sz="2400" u="none" cap="none" strike="noStrike">
              <a:solidFill>
                <a:schemeClr val="dk1"/>
              </a:solidFill>
              <a:latin typeface="Calibri"/>
              <a:ea typeface="Calibri"/>
              <a:cs typeface="Calibri"/>
              <a:sym typeface="Calibri"/>
            </a:endParaRPr>
          </a:p>
        </p:txBody>
      </p:sp>
      <p:sp>
        <p:nvSpPr>
          <p:cNvPr id="37" name="Google Shape;3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small" strike="noStrike">
                <a:solidFill>
                  <a:schemeClr val="dk1"/>
                </a:solidFill>
                <a:latin typeface="Calibri"/>
                <a:ea typeface="Calibri"/>
                <a:cs typeface="Calibri"/>
                <a:sym typeface="Calibri"/>
              </a:rPr>
              <a:t>Slide 10:  Buying from a Private Seller</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Car buyers can save money by purchasing from a private seller. The downside is that there is little or no consumer protection. Know your seller as best as you can and find out as much about the vehicle you plan to purchase before you get there.  One way to find out information on a specific vehicle is to get the VIN and go to the various dealers in town to see if any work was completed on that vehicle.  Take the vehicle to a professional mechanic and have it inspected.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When looking at buying a car from a private seller you should ask about any remaining warranties on the car and if they are transferrable.  Be cautious about disclosing personal and financial information, and make sure to take along a friend or family member when test driving or viewing the vehicle.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0" name="Google Shape;120;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small" strike="noStrike">
                <a:solidFill>
                  <a:schemeClr val="dk1"/>
                </a:solidFill>
                <a:latin typeface="Calibri"/>
                <a:ea typeface="Calibri"/>
                <a:cs typeface="Calibri"/>
                <a:sym typeface="Calibri"/>
              </a:rPr>
              <a:t>Slide 11:  Do Research for Fair Market Price</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Know what constitutes a fair price for the vehicle. Do price research from reliable sources. Check out Internet sites, especially www.edmunds.com and www.nada.com. These sites will price a new or used car and also have information on buying and selling, financing and insurance. Additional resources include: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Public libraries:</a:t>
            </a:r>
            <a:r>
              <a:rPr b="0" i="0" lang="en-US" sz="1200" u="none" cap="none" strike="noStrike">
                <a:solidFill>
                  <a:schemeClr val="dk1"/>
                </a:solidFill>
                <a:latin typeface="Calibri"/>
                <a:ea typeface="Calibri"/>
                <a:cs typeface="Calibri"/>
                <a:sym typeface="Calibri"/>
              </a:rPr>
              <a:t> One of the best sources of information on car pricing.</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Kelley Blue Book and NADA pocket guides:</a:t>
            </a:r>
            <a:r>
              <a:rPr b="0" i="0" lang="en-US" sz="1200" u="none" cap="none" strike="noStrike">
                <a:solidFill>
                  <a:schemeClr val="dk1"/>
                </a:solidFill>
                <a:latin typeface="Calibri"/>
                <a:ea typeface="Calibri"/>
                <a:cs typeface="Calibri"/>
                <a:sym typeface="Calibri"/>
              </a:rPr>
              <a:t> These list suggested retail and loan values for specific makes and models of used cars. </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IntelliChoice car cost guides:</a:t>
            </a:r>
            <a:r>
              <a:rPr b="0" i="0" lang="en-US" sz="1200" u="none" cap="none" strike="noStrike">
                <a:solidFill>
                  <a:schemeClr val="dk1"/>
                </a:solidFill>
                <a:latin typeface="Calibri"/>
                <a:ea typeface="Calibri"/>
                <a:cs typeface="Calibri"/>
                <a:sym typeface="Calibri"/>
              </a:rPr>
              <a:t> Besides the dealer cost and sticker price, the guides list items such as resale value, economic value, maintenance costs, etc.</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Consumer Reports/Consumers Union price reports:</a:t>
            </a:r>
            <a:r>
              <a:rPr b="0" i="0" lang="en-US" sz="1200" u="none" cap="none" strike="noStrike">
                <a:solidFill>
                  <a:schemeClr val="dk1"/>
                </a:solidFill>
                <a:latin typeface="Calibri"/>
                <a:ea typeface="Calibri"/>
                <a:cs typeface="Calibri"/>
                <a:sym typeface="Calibri"/>
              </a:rPr>
              <a:t> They offer a low-cost service to provide the dealer cost for particular makes, models and options.</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9" name="Google Shape;129;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i="0" lang="en-US" sz="839" u="none" cap="small" strike="noStrike">
                <a:solidFill>
                  <a:schemeClr val="dk1"/>
                </a:solidFill>
                <a:latin typeface="Calibri"/>
                <a:ea typeface="Calibri"/>
                <a:cs typeface="Calibri"/>
                <a:sym typeface="Calibri"/>
              </a:rPr>
              <a:t>Slide 12:  Tricks of the Trade</a:t>
            </a:r>
            <a:endParaRPr b="0" i="0" sz="839" u="none" cap="none" strike="noStrike">
              <a:solidFill>
                <a:schemeClr val="dk1"/>
              </a:solidFill>
              <a:latin typeface="Calibri"/>
              <a:ea typeface="Calibri"/>
              <a:cs typeface="Calibri"/>
              <a:sym typeface="Calibri"/>
            </a:endParaRPr>
          </a:p>
          <a:p>
            <a:pPr indent="0" lvl="0" marL="0" marR="0" rtl="0" algn="l">
              <a:lnSpc>
                <a:spcPct val="80000"/>
              </a:lnSpc>
              <a:spcBef>
                <a:spcPts val="252"/>
              </a:spcBef>
              <a:spcAft>
                <a:spcPts val="0"/>
              </a:spcAft>
              <a:buNone/>
            </a:pPr>
            <a:r>
              <a:rPr b="0" i="0" lang="en-US" sz="839" u="none" cap="none" strike="noStrike">
                <a:solidFill>
                  <a:schemeClr val="dk1"/>
                </a:solidFill>
                <a:latin typeface="Calibri"/>
                <a:ea typeface="Calibri"/>
                <a:cs typeface="Calibri"/>
                <a:sym typeface="Calibri"/>
              </a:rPr>
              <a:t>Most salespeople are reasonable, honest individuals. Some, however, are not above using techniques intended to pressure you into making a commitment you may not be ready to make. Be aware of these tactics. </a:t>
            </a:r>
            <a:endParaRPr/>
          </a:p>
          <a:p>
            <a:pPr indent="0" lvl="0" marL="0" marR="0" rtl="0" algn="l">
              <a:lnSpc>
                <a:spcPct val="80000"/>
              </a:lnSpc>
              <a:spcBef>
                <a:spcPts val="252"/>
              </a:spcBef>
              <a:spcAft>
                <a:spcPts val="0"/>
              </a:spcAft>
              <a:buNone/>
            </a:pPr>
            <a:r>
              <a:rPr b="1" i="0" lang="en-US" sz="839" u="none" cap="none" strike="noStrike">
                <a:solidFill>
                  <a:schemeClr val="dk1"/>
                </a:solidFill>
                <a:latin typeface="Calibri"/>
                <a:ea typeface="Calibri"/>
                <a:cs typeface="Calibri"/>
                <a:sym typeface="Calibri"/>
              </a:rPr>
              <a:t> </a:t>
            </a:r>
            <a:endParaRPr b="0" i="0" sz="839" u="none" cap="none" strike="noStrike">
              <a:solidFill>
                <a:schemeClr val="dk1"/>
              </a:solidFill>
              <a:latin typeface="Calibri"/>
              <a:ea typeface="Calibri"/>
              <a:cs typeface="Calibri"/>
              <a:sym typeface="Calibri"/>
            </a:endParaRPr>
          </a:p>
          <a:p>
            <a:pPr indent="0" lvl="0" marL="0" marR="0" rtl="0" algn="l">
              <a:lnSpc>
                <a:spcPct val="80000"/>
              </a:lnSpc>
              <a:spcBef>
                <a:spcPts val="252"/>
              </a:spcBef>
              <a:spcAft>
                <a:spcPts val="0"/>
              </a:spcAft>
              <a:buNone/>
            </a:pPr>
            <a:r>
              <a:rPr b="1" i="0" lang="en-US" sz="839" u="none" cap="none" strike="noStrike">
                <a:solidFill>
                  <a:schemeClr val="dk1"/>
                </a:solidFill>
                <a:latin typeface="Calibri"/>
                <a:ea typeface="Calibri"/>
                <a:cs typeface="Calibri"/>
                <a:sym typeface="Calibri"/>
              </a:rPr>
              <a:t>Put to ride:</a:t>
            </a:r>
            <a:r>
              <a:rPr b="0" i="0" lang="en-US" sz="839" u="none" cap="none" strike="noStrike">
                <a:solidFill>
                  <a:schemeClr val="dk1"/>
                </a:solidFill>
                <a:latin typeface="Calibri"/>
                <a:ea typeface="Calibri"/>
                <a:cs typeface="Calibri"/>
                <a:sym typeface="Calibri"/>
              </a:rPr>
              <a:t> When a salesperson cannot persuade you to buy today, they may insist that you leave your trade-in at the dealership, keep the new car overnight and drive it home. This way, no other dealership can see your trade-in, your neighbors and relatives see the car, and you fall in love with it and have a hard time saying no to purchasing the car when you have to bring it back the next day.</a:t>
            </a:r>
            <a:endParaRPr/>
          </a:p>
          <a:p>
            <a:pPr indent="0" lvl="0" marL="0" marR="0" rtl="0" algn="l">
              <a:lnSpc>
                <a:spcPct val="80000"/>
              </a:lnSpc>
              <a:spcBef>
                <a:spcPts val="252"/>
              </a:spcBef>
              <a:spcAft>
                <a:spcPts val="0"/>
              </a:spcAft>
              <a:buNone/>
            </a:pPr>
            <a:r>
              <a:t/>
            </a:r>
            <a:endParaRPr b="0" i="0" sz="839" u="none" cap="none" strike="noStrike">
              <a:solidFill>
                <a:schemeClr val="dk1"/>
              </a:solidFill>
              <a:latin typeface="Calibri"/>
              <a:ea typeface="Calibri"/>
              <a:cs typeface="Calibri"/>
              <a:sym typeface="Calibri"/>
            </a:endParaRPr>
          </a:p>
          <a:p>
            <a:pPr indent="0" lvl="0" marL="0" marR="0" rtl="0" algn="l">
              <a:lnSpc>
                <a:spcPct val="80000"/>
              </a:lnSpc>
              <a:spcBef>
                <a:spcPts val="252"/>
              </a:spcBef>
              <a:spcAft>
                <a:spcPts val="0"/>
              </a:spcAft>
              <a:buNone/>
            </a:pPr>
            <a:r>
              <a:rPr b="1" i="0" lang="en-US" sz="839" u="none" cap="none" strike="noStrike">
                <a:solidFill>
                  <a:schemeClr val="dk1"/>
                </a:solidFill>
                <a:latin typeface="Calibri"/>
                <a:ea typeface="Calibri"/>
                <a:cs typeface="Calibri"/>
                <a:sym typeface="Calibri"/>
              </a:rPr>
              <a:t>Bait and switch:</a:t>
            </a:r>
            <a:r>
              <a:rPr b="0" i="0" lang="en-US" sz="839" u="none" cap="none" strike="noStrike">
                <a:solidFill>
                  <a:schemeClr val="dk1"/>
                </a:solidFill>
                <a:latin typeface="Calibri"/>
                <a:ea typeface="Calibri"/>
                <a:cs typeface="Calibri"/>
                <a:sym typeface="Calibri"/>
              </a:rPr>
              <a:t> When a dealership runs an ad with a picture of a well-equipped car and the price of a stripped- down model to entice you to come in. You are then shown the stripped-down model and quickly switched to the well-equipped one with a higher price tag.</a:t>
            </a:r>
            <a:endParaRPr/>
          </a:p>
          <a:p>
            <a:pPr indent="0" lvl="0" marL="0" marR="0" rtl="0" algn="l">
              <a:lnSpc>
                <a:spcPct val="80000"/>
              </a:lnSpc>
              <a:spcBef>
                <a:spcPts val="252"/>
              </a:spcBef>
              <a:spcAft>
                <a:spcPts val="0"/>
              </a:spcAft>
              <a:buNone/>
            </a:pPr>
            <a:r>
              <a:t/>
            </a:r>
            <a:endParaRPr b="0" i="0" sz="839" u="none" cap="none" strike="noStrike">
              <a:solidFill>
                <a:schemeClr val="dk1"/>
              </a:solidFill>
              <a:latin typeface="Calibri"/>
              <a:ea typeface="Calibri"/>
              <a:cs typeface="Calibri"/>
              <a:sym typeface="Calibri"/>
            </a:endParaRPr>
          </a:p>
          <a:p>
            <a:pPr indent="0" lvl="0" marL="0" marR="0" rtl="0" algn="l">
              <a:lnSpc>
                <a:spcPct val="80000"/>
              </a:lnSpc>
              <a:spcBef>
                <a:spcPts val="252"/>
              </a:spcBef>
              <a:spcAft>
                <a:spcPts val="0"/>
              </a:spcAft>
              <a:buNone/>
            </a:pPr>
            <a:r>
              <a:rPr b="1" i="0" lang="en-US" sz="839" u="none" cap="none" strike="noStrike">
                <a:solidFill>
                  <a:schemeClr val="dk1"/>
                </a:solidFill>
                <a:latin typeface="Calibri"/>
                <a:ea typeface="Calibri"/>
                <a:cs typeface="Calibri"/>
                <a:sym typeface="Calibri"/>
              </a:rPr>
              <a:t>Lowballing:</a:t>
            </a:r>
            <a:r>
              <a:rPr b="0" i="0" lang="en-US" sz="839" u="none" cap="none" strike="noStrike">
                <a:solidFill>
                  <a:schemeClr val="dk1"/>
                </a:solidFill>
                <a:latin typeface="Calibri"/>
                <a:ea typeface="Calibri"/>
                <a:cs typeface="Calibri"/>
                <a:sym typeface="Calibri"/>
              </a:rPr>
              <a:t> This occurs when the salesperson quotes you a price on a car that is lower than the current market price. This is done to assure that you will return before signing with anyone else just to see if the offer still stands. At this point, the salesperson will tell you that they cannot sell the car for that low a price because the sales manager will not allow it.</a:t>
            </a:r>
            <a:endParaRPr/>
          </a:p>
          <a:p>
            <a:pPr indent="0" lvl="0" marL="0" marR="0" rtl="0" algn="l">
              <a:lnSpc>
                <a:spcPct val="80000"/>
              </a:lnSpc>
              <a:spcBef>
                <a:spcPts val="252"/>
              </a:spcBef>
              <a:spcAft>
                <a:spcPts val="0"/>
              </a:spcAft>
              <a:buNone/>
            </a:pPr>
            <a:r>
              <a:t/>
            </a:r>
            <a:endParaRPr b="0" i="0" sz="839" u="none" cap="none" strike="noStrike">
              <a:solidFill>
                <a:schemeClr val="dk1"/>
              </a:solidFill>
              <a:latin typeface="Calibri"/>
              <a:ea typeface="Calibri"/>
              <a:cs typeface="Calibri"/>
              <a:sym typeface="Calibri"/>
            </a:endParaRPr>
          </a:p>
          <a:p>
            <a:pPr indent="0" lvl="0" marL="0" marR="0" rtl="0" algn="l">
              <a:lnSpc>
                <a:spcPct val="80000"/>
              </a:lnSpc>
              <a:spcBef>
                <a:spcPts val="252"/>
              </a:spcBef>
              <a:spcAft>
                <a:spcPts val="0"/>
              </a:spcAft>
              <a:buNone/>
            </a:pPr>
            <a:r>
              <a:rPr b="1" i="0" lang="en-US" sz="839" u="none" cap="none" strike="noStrike">
                <a:solidFill>
                  <a:schemeClr val="dk1"/>
                </a:solidFill>
                <a:latin typeface="Calibri"/>
                <a:ea typeface="Calibri"/>
                <a:cs typeface="Calibri"/>
                <a:sym typeface="Calibri"/>
              </a:rPr>
              <a:t>Highballing:</a:t>
            </a:r>
            <a:r>
              <a:rPr b="0" i="0" lang="en-US" sz="839" u="none" cap="none" strike="noStrike">
                <a:solidFill>
                  <a:schemeClr val="dk1"/>
                </a:solidFill>
                <a:latin typeface="Calibri"/>
                <a:ea typeface="Calibri"/>
                <a:cs typeface="Calibri"/>
                <a:sym typeface="Calibri"/>
              </a:rPr>
              <a:t> This is the same as lowballing, except that a high trade-in allowance figure is offered to you. Again, you come in later and the manager will not allow it.</a:t>
            </a:r>
            <a:endParaRPr/>
          </a:p>
          <a:p>
            <a:pPr indent="0" lvl="0" marL="0" marR="0" rtl="0" algn="l">
              <a:lnSpc>
                <a:spcPct val="80000"/>
              </a:lnSpc>
              <a:spcBef>
                <a:spcPts val="252"/>
              </a:spcBef>
              <a:spcAft>
                <a:spcPts val="0"/>
              </a:spcAft>
              <a:buNone/>
            </a:pPr>
            <a:r>
              <a:t/>
            </a:r>
            <a:endParaRPr b="0" i="0" sz="839" u="none" cap="none" strike="noStrike">
              <a:solidFill>
                <a:schemeClr val="dk1"/>
              </a:solidFill>
              <a:latin typeface="Calibri"/>
              <a:ea typeface="Calibri"/>
              <a:cs typeface="Calibri"/>
              <a:sym typeface="Calibri"/>
            </a:endParaRPr>
          </a:p>
          <a:p>
            <a:pPr indent="0" lvl="0" marL="0" marR="0" rtl="0" algn="l">
              <a:lnSpc>
                <a:spcPct val="80000"/>
              </a:lnSpc>
              <a:spcBef>
                <a:spcPts val="252"/>
              </a:spcBef>
              <a:spcAft>
                <a:spcPts val="0"/>
              </a:spcAft>
              <a:buNone/>
            </a:pPr>
            <a:r>
              <a:rPr b="1" i="0" lang="en-US" sz="839" u="none" cap="none" strike="noStrike">
                <a:solidFill>
                  <a:schemeClr val="dk1"/>
                </a:solidFill>
                <a:latin typeface="Calibri"/>
                <a:ea typeface="Calibri"/>
                <a:cs typeface="Calibri"/>
                <a:sym typeface="Calibri"/>
              </a:rPr>
              <a:t>Padding:</a:t>
            </a:r>
            <a:r>
              <a:rPr b="0" i="0" lang="en-US" sz="839" u="none" cap="none" strike="noStrike">
                <a:solidFill>
                  <a:schemeClr val="dk1"/>
                </a:solidFill>
                <a:latin typeface="Calibri"/>
                <a:ea typeface="Calibri"/>
                <a:cs typeface="Calibri"/>
                <a:sym typeface="Calibri"/>
              </a:rPr>
              <a:t> Adding charges that increase the dealer’s profit at the time you sign the contract; i.e., undercoating, protection packages, dealer-installed options, credit life insurance, disability insurance, extended warranties, etching, etc.</a:t>
            </a:r>
            <a:endParaRPr/>
          </a:p>
          <a:p>
            <a:pPr indent="0" lvl="0" marL="0" marR="0" rtl="0" algn="l">
              <a:lnSpc>
                <a:spcPct val="80000"/>
              </a:lnSpc>
              <a:spcBef>
                <a:spcPts val="252"/>
              </a:spcBef>
              <a:spcAft>
                <a:spcPts val="0"/>
              </a:spcAft>
              <a:buNone/>
            </a:pPr>
            <a:r>
              <a:t/>
            </a:r>
            <a:endParaRPr b="0" i="0" sz="839" u="none" cap="none" strike="noStrike">
              <a:solidFill>
                <a:schemeClr val="dk1"/>
              </a:solidFill>
              <a:latin typeface="Calibri"/>
              <a:ea typeface="Calibri"/>
              <a:cs typeface="Calibri"/>
              <a:sym typeface="Calibri"/>
            </a:endParaRPr>
          </a:p>
          <a:p>
            <a:pPr indent="0" lvl="0" marL="0" marR="0" rtl="0" algn="l">
              <a:lnSpc>
                <a:spcPct val="80000"/>
              </a:lnSpc>
              <a:spcBef>
                <a:spcPts val="252"/>
              </a:spcBef>
              <a:spcAft>
                <a:spcPts val="0"/>
              </a:spcAft>
              <a:buNone/>
            </a:pPr>
            <a:r>
              <a:rPr b="1" i="0" lang="en-US" sz="839" u="none" cap="none" strike="noStrike">
                <a:solidFill>
                  <a:schemeClr val="dk1"/>
                </a:solidFill>
                <a:latin typeface="Calibri"/>
                <a:ea typeface="Calibri"/>
                <a:cs typeface="Calibri"/>
                <a:sym typeface="Calibri"/>
              </a:rPr>
              <a:t>Good guy/bad guy:</a:t>
            </a:r>
            <a:r>
              <a:rPr b="0" i="0" lang="en-US" sz="839" u="none" cap="none" strike="noStrike">
                <a:solidFill>
                  <a:schemeClr val="dk1"/>
                </a:solidFill>
                <a:latin typeface="Calibri"/>
                <a:ea typeface="Calibri"/>
                <a:cs typeface="Calibri"/>
                <a:sym typeface="Calibri"/>
              </a:rPr>
              <a:t> When the salesperson plays the role of the “good guy” and the manager plays the “bad guy” to enhance the image of the salesperson. The salesperson and manager may even stage an argument in front of you, with the salesperson trying to persuade the manager to give you a lower price. Once you believe that the salesperson is on your side, you drop your guard and become an easy mark.  </a:t>
            </a:r>
            <a:endParaRPr/>
          </a:p>
          <a:p>
            <a:pPr indent="0" lvl="0" marL="0" marR="0" rtl="0" algn="l">
              <a:lnSpc>
                <a:spcPct val="80000"/>
              </a:lnSpc>
              <a:spcBef>
                <a:spcPts val="252"/>
              </a:spcBef>
              <a:spcAft>
                <a:spcPts val="0"/>
              </a:spcAft>
              <a:buNone/>
            </a:pPr>
            <a:r>
              <a:t/>
            </a:r>
            <a:endParaRPr b="0" i="0" sz="839" u="none" cap="none" strike="noStrike">
              <a:solidFill>
                <a:schemeClr val="dk1"/>
              </a:solidFill>
              <a:latin typeface="Calibri"/>
              <a:ea typeface="Calibri"/>
              <a:cs typeface="Calibri"/>
              <a:sym typeface="Calibri"/>
            </a:endParaRPr>
          </a:p>
          <a:p>
            <a:pPr indent="0" lvl="0" marL="0" marR="0" rtl="0" algn="l">
              <a:lnSpc>
                <a:spcPct val="80000"/>
              </a:lnSpc>
              <a:spcBef>
                <a:spcPts val="252"/>
              </a:spcBef>
              <a:spcAft>
                <a:spcPts val="0"/>
              </a:spcAft>
              <a:buNone/>
            </a:pPr>
            <a:r>
              <a:rPr b="1" i="0" lang="en-US" sz="839" u="none" cap="none" strike="noStrike">
                <a:solidFill>
                  <a:schemeClr val="dk1"/>
                </a:solidFill>
                <a:latin typeface="Calibri"/>
                <a:ea typeface="Calibri"/>
                <a:cs typeface="Calibri"/>
                <a:sym typeface="Calibri"/>
              </a:rPr>
              <a:t>“Your car”:</a:t>
            </a:r>
            <a:r>
              <a:rPr b="0" i="0" lang="en-US" sz="839" u="none" cap="none" strike="noStrike">
                <a:solidFill>
                  <a:schemeClr val="dk1"/>
                </a:solidFill>
                <a:latin typeface="Calibri"/>
                <a:ea typeface="Calibri"/>
                <a:cs typeface="Calibri"/>
                <a:sym typeface="Calibri"/>
              </a:rPr>
              <a:t> This refers to when the salesperson keeps referring to the car as “your car” to get you subconsciously to accept ownership of the car. </a:t>
            </a:r>
            <a:endParaRPr/>
          </a:p>
          <a:p>
            <a:pPr indent="0" lvl="0" marL="0" marR="0" rtl="0" algn="l">
              <a:lnSpc>
                <a:spcPct val="80000"/>
              </a:lnSpc>
              <a:spcBef>
                <a:spcPts val="252"/>
              </a:spcBef>
              <a:spcAft>
                <a:spcPts val="0"/>
              </a:spcAft>
              <a:buNone/>
            </a:pPr>
            <a:r>
              <a:t/>
            </a:r>
            <a:endParaRPr b="0" i="0" sz="839" u="none" cap="none" strike="noStrike">
              <a:solidFill>
                <a:schemeClr val="dk1"/>
              </a:solidFill>
              <a:latin typeface="Calibri"/>
              <a:ea typeface="Calibri"/>
              <a:cs typeface="Calibri"/>
              <a:sym typeface="Calibri"/>
            </a:endParaRPr>
          </a:p>
          <a:p>
            <a:pPr indent="0" lvl="0" marL="0" marR="0" rtl="0" algn="l">
              <a:lnSpc>
                <a:spcPct val="80000"/>
              </a:lnSpc>
              <a:spcBef>
                <a:spcPts val="252"/>
              </a:spcBef>
              <a:spcAft>
                <a:spcPts val="0"/>
              </a:spcAft>
              <a:buNone/>
            </a:pPr>
            <a:r>
              <a:rPr b="1" i="0" lang="en-US" sz="839" u="none" cap="none" strike="noStrike">
                <a:solidFill>
                  <a:schemeClr val="dk1"/>
                </a:solidFill>
                <a:latin typeface="Calibri"/>
                <a:ea typeface="Calibri"/>
                <a:cs typeface="Calibri"/>
                <a:sym typeface="Calibri"/>
              </a:rPr>
              <a:t>“Van Drive to a Great Deal”:</a:t>
            </a:r>
            <a:r>
              <a:rPr b="0" i="0" lang="en-US" sz="839" u="none" cap="none" strike="noStrike">
                <a:solidFill>
                  <a:schemeClr val="dk1"/>
                </a:solidFill>
                <a:latin typeface="Calibri"/>
                <a:ea typeface="Calibri"/>
                <a:cs typeface="Calibri"/>
                <a:sym typeface="Calibri"/>
              </a:rPr>
              <a:t> Someone promises a great deal on a car and there is a van to take you there.  You get there and they won’t drive you back if you don’t buy.</a:t>
            </a:r>
            <a:endParaRPr/>
          </a:p>
          <a:p>
            <a:pPr indent="0" lvl="0" marL="0" marR="0" rtl="0" algn="l">
              <a:lnSpc>
                <a:spcPct val="80000"/>
              </a:lnSpc>
              <a:spcBef>
                <a:spcPts val="252"/>
              </a:spcBef>
              <a:spcAft>
                <a:spcPts val="0"/>
              </a:spcAft>
              <a:buNone/>
            </a:pPr>
            <a:r>
              <a:rPr b="0" i="0" lang="en-US" sz="839" u="none" cap="none" strike="noStrike">
                <a:solidFill>
                  <a:schemeClr val="dk1"/>
                </a:solidFill>
                <a:latin typeface="Calibri"/>
                <a:ea typeface="Calibri"/>
                <a:cs typeface="Calibri"/>
                <a:sym typeface="Calibri"/>
              </a:rPr>
              <a:t> </a:t>
            </a:r>
            <a:endParaRPr/>
          </a:p>
          <a:p>
            <a:pPr indent="0" lvl="0" marL="0" marR="0" rtl="0" algn="l">
              <a:lnSpc>
                <a:spcPct val="80000"/>
              </a:lnSpc>
              <a:spcBef>
                <a:spcPts val="252"/>
              </a:spcBef>
              <a:spcAft>
                <a:spcPts val="0"/>
              </a:spcAft>
              <a:buNone/>
            </a:pPr>
            <a:r>
              <a:rPr b="0" i="0" lang="en-US" sz="839" u="none" cap="none" strike="noStrike">
                <a:solidFill>
                  <a:schemeClr val="dk1"/>
                </a:solidFill>
                <a:latin typeface="Calibri"/>
                <a:ea typeface="Calibri"/>
                <a:cs typeface="Calibri"/>
                <a:sym typeface="Calibri"/>
              </a:rPr>
              <a:t>While the salesperson wants to start high, your goal is to get as much car as you can for as little as you can. </a:t>
            </a:r>
            <a:endParaRPr/>
          </a:p>
          <a:p>
            <a:pPr indent="0" lvl="0" marL="0" marR="0" rtl="0" algn="l">
              <a:lnSpc>
                <a:spcPct val="80000"/>
              </a:lnSpc>
              <a:spcBef>
                <a:spcPts val="252"/>
              </a:spcBef>
              <a:spcAft>
                <a:spcPts val="0"/>
              </a:spcAft>
              <a:buNone/>
            </a:pPr>
            <a:r>
              <a:t/>
            </a:r>
            <a:endParaRPr b="0" i="0" sz="839" u="none" cap="none" strike="noStrike">
              <a:solidFill>
                <a:schemeClr val="dk1"/>
              </a:solidFill>
              <a:latin typeface="Calibri"/>
              <a:ea typeface="Calibri"/>
              <a:cs typeface="Calibri"/>
              <a:sym typeface="Calibri"/>
            </a:endParaRPr>
          </a:p>
        </p:txBody>
      </p:sp>
      <p:sp>
        <p:nvSpPr>
          <p:cNvPr id="137" name="Google Shape;137;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small" strike="noStrike">
                <a:solidFill>
                  <a:schemeClr val="dk1"/>
                </a:solidFill>
                <a:latin typeface="Calibri"/>
                <a:ea typeface="Calibri"/>
                <a:cs typeface="Calibri"/>
                <a:sym typeface="Calibri"/>
              </a:rPr>
              <a:t>Slide 13:  Seek </a:t>
            </a:r>
            <a:r>
              <a:rPr b="1" i="0" lang="en-US" sz="1200" u="none" cap="none" strike="noStrike">
                <a:solidFill>
                  <a:schemeClr val="dk1"/>
                </a:solidFill>
                <a:latin typeface="Calibri"/>
                <a:ea typeface="Calibri"/>
                <a:cs typeface="Calibri"/>
                <a:sym typeface="Calibri"/>
              </a:rPr>
              <a:t>your CFS and PFM Assistance</a:t>
            </a:r>
            <a:endParaRPr/>
          </a:p>
          <a:p>
            <a:pPr indent="0" lvl="0" marL="0" marR="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Remember to negotiate three separate deals: The purchase price of the car, the financing, and then the deal on the trade-in.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Things to consider in the financing deal include:</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Where to finance</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The cost of money — finance charges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Contracts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Terms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Extended Warranties/Service Contracts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Service packages (oil changes, GAP insurance, Inspections, Road Hazard, tire rotation, etc)</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Be aware that when you see a “no payments for 3 months” offer you are not getting a price break.  You are simply adding time on the length of your loan, you are not paying down your debt, and your car is depreciating in value.</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5" name="Google Shape;145;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small" strike="noStrike">
                <a:solidFill>
                  <a:schemeClr val="dk1"/>
                </a:solidFill>
                <a:latin typeface="Calibri"/>
                <a:ea typeface="Calibri"/>
                <a:cs typeface="Calibri"/>
                <a:sym typeface="Calibri"/>
              </a:rPr>
              <a:t>Slide 14:  Contract Strategies</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Read the fine print:</a:t>
            </a:r>
            <a:r>
              <a:rPr b="0" i="0" lang="en-US" sz="1200" u="none" cap="none" strike="noStrike">
                <a:solidFill>
                  <a:schemeClr val="dk1"/>
                </a:solidFill>
                <a:latin typeface="Calibri"/>
                <a:ea typeface="Calibri"/>
                <a:cs typeface="Calibri"/>
                <a:sym typeface="Calibri"/>
              </a:rPr>
              <a:t> Read every word on the contract, front and back, and be sure you understand what it says. Get help from Base Legal Services if you need it. </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Power of the pen:</a:t>
            </a:r>
            <a:r>
              <a:rPr b="0" i="0" lang="en-US" sz="1200" u="none" cap="none" strike="noStrike">
                <a:solidFill>
                  <a:schemeClr val="dk1"/>
                </a:solidFill>
                <a:latin typeface="Calibri"/>
                <a:ea typeface="Calibri"/>
                <a:cs typeface="Calibri"/>
                <a:sym typeface="Calibri"/>
              </a:rPr>
              <a:t> If you do not understand or approve of something in the contract, line it out and initial it and have the salesperson initial it. This legally removes the item. Better yet, demand a new contract with the offending items removed.</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Do not leave any blanks:</a:t>
            </a:r>
            <a:r>
              <a:rPr b="0" i="0" lang="en-US" sz="1200" u="none" cap="none" strike="noStrike">
                <a:solidFill>
                  <a:schemeClr val="dk1"/>
                </a:solidFill>
                <a:latin typeface="Calibri"/>
                <a:ea typeface="Calibri"/>
                <a:cs typeface="Calibri"/>
                <a:sym typeface="Calibri"/>
              </a:rPr>
              <a:t> Everything should be filled in and items left off should read “$0.00,” “N/A,” be lined out or otherwise denoted. Something simply left blank could be filled in later to your detriment.</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Take to legal before signing:</a:t>
            </a:r>
            <a:r>
              <a:rPr b="0" i="0" lang="en-US" sz="1200" u="none" cap="none" strike="noStrike">
                <a:solidFill>
                  <a:schemeClr val="dk1"/>
                </a:solidFill>
                <a:latin typeface="Calibri"/>
                <a:ea typeface="Calibri"/>
                <a:cs typeface="Calibri"/>
                <a:sym typeface="Calibri"/>
              </a:rPr>
              <a:t> If you are not 100 percent sure of every word in the contract, bring it to your Base Legal Services Office for an explanation before you sign. Again, if the dealer refuses to let you take it with you before signing, walk away — this is a sure sign something is wrong.  Usually base legal will allow walk-in priority to review a contract for a car purchase.</a:t>
            </a:r>
            <a:endParaRPr/>
          </a:p>
        </p:txBody>
      </p:sp>
      <p:sp>
        <p:nvSpPr>
          <p:cNvPr id="154" name="Google Shape;154;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i="0" lang="en-US" sz="1110" u="none" cap="small" strike="noStrike">
                <a:solidFill>
                  <a:schemeClr val="dk1"/>
                </a:solidFill>
                <a:latin typeface="Calibri"/>
                <a:ea typeface="Calibri"/>
                <a:cs typeface="Calibri"/>
                <a:sym typeface="Calibri"/>
              </a:rPr>
              <a:t>Slide 15:  Negotiate the Trade-In</a:t>
            </a:r>
            <a:endParaRPr b="0" i="0" sz="1110" u="none" cap="none" strike="noStrike">
              <a:solidFill>
                <a:schemeClr val="dk1"/>
              </a:solidFill>
              <a:latin typeface="Calibri"/>
              <a:ea typeface="Calibri"/>
              <a:cs typeface="Calibri"/>
              <a:sym typeface="Calibri"/>
            </a:endParaRPr>
          </a:p>
          <a:p>
            <a:pPr indent="0" lvl="0" marL="0" marR="0" rtl="0" algn="l">
              <a:lnSpc>
                <a:spcPct val="80000"/>
              </a:lnSpc>
              <a:spcBef>
                <a:spcPts val="333"/>
              </a:spcBef>
              <a:spcAft>
                <a:spcPts val="0"/>
              </a:spcAft>
              <a:buNone/>
            </a:pPr>
            <a:r>
              <a:rPr b="1" i="0" lang="en-US" sz="1110" u="none" cap="none" strike="noStrike">
                <a:solidFill>
                  <a:schemeClr val="dk1"/>
                </a:solidFill>
                <a:latin typeface="Calibri"/>
                <a:ea typeface="Calibri"/>
                <a:cs typeface="Calibri"/>
                <a:sym typeface="Calibri"/>
              </a:rPr>
              <a:t>Trading in vs. private sale:</a:t>
            </a:r>
            <a:r>
              <a:rPr b="0" i="0" lang="en-US" sz="1110" u="none" cap="none" strike="noStrike">
                <a:solidFill>
                  <a:schemeClr val="dk1"/>
                </a:solidFill>
                <a:latin typeface="Calibri"/>
                <a:ea typeface="Calibri"/>
                <a:cs typeface="Calibri"/>
                <a:sym typeface="Calibri"/>
              </a:rPr>
              <a:t> In many instances, you can get more for your trade-in if you sell it yourself. The dealer cannot give you full retail value in most cases because they must resell the vehicle and make a profit. On the other hand, trading your car in at the dealership can make for a quick transaction and could save you some tax dollars. If you buy a new car and it costs $20,000, and you trade in a car that costs $12,000, in most states you will only pay sales tax on the difference, $8,000, rather than the full $20,000 (at 6 percent sales tax, that results in a savings of $720.)</a:t>
            </a:r>
            <a:endParaRPr/>
          </a:p>
          <a:p>
            <a:pPr indent="0" lvl="0" marL="0" marR="0" rtl="0" algn="l">
              <a:lnSpc>
                <a:spcPct val="80000"/>
              </a:lnSpc>
              <a:spcBef>
                <a:spcPts val="333"/>
              </a:spcBef>
              <a:spcAft>
                <a:spcPts val="0"/>
              </a:spcAft>
              <a:buNone/>
            </a:pPr>
            <a:r>
              <a:rPr b="1" i="0" lang="en-US" sz="1110" u="none" cap="none" strike="noStrike">
                <a:solidFill>
                  <a:schemeClr val="dk1"/>
                </a:solidFill>
                <a:latin typeface="Calibri"/>
                <a:ea typeface="Calibri"/>
                <a:cs typeface="Calibri"/>
                <a:sym typeface="Calibri"/>
              </a:rPr>
              <a:t>What is a fair price?</a:t>
            </a:r>
            <a:r>
              <a:rPr b="0" i="0" lang="en-US" sz="1110" u="none" cap="none" strike="noStrike">
                <a:solidFill>
                  <a:schemeClr val="dk1"/>
                </a:solidFill>
                <a:latin typeface="Calibri"/>
                <a:ea typeface="Calibri"/>
                <a:cs typeface="Calibri"/>
                <a:sym typeface="Calibri"/>
              </a:rPr>
              <a:t> The same methods used in determining what to pay for the car you are purchasing can be used to get a fair price for your trade. Price your used car using resources like the NADA Book, Kelley Blue Book or Edmunds Used Car Guide. These resources will provide you with a price range (not a specific price) for your vehicle, from trade-in value to loan value to retail value (aka “blue book value”).</a:t>
            </a:r>
            <a:endParaRPr/>
          </a:p>
          <a:p>
            <a:pPr indent="0" lvl="0" marL="0" marR="0" rtl="0" algn="l">
              <a:lnSpc>
                <a:spcPct val="80000"/>
              </a:lnSpc>
              <a:spcBef>
                <a:spcPts val="333"/>
              </a:spcBef>
              <a:spcAft>
                <a:spcPts val="0"/>
              </a:spcAft>
              <a:buNone/>
            </a:pPr>
            <a:r>
              <a:rPr b="1" i="0" lang="en-US" sz="1110" u="none" cap="none" strike="noStrike">
                <a:solidFill>
                  <a:schemeClr val="dk1"/>
                </a:solidFill>
                <a:latin typeface="Calibri"/>
                <a:ea typeface="Calibri"/>
                <a:cs typeface="Calibri"/>
                <a:sym typeface="Calibri"/>
              </a:rPr>
              <a:t>What is the dealer willing to pay?</a:t>
            </a:r>
            <a:r>
              <a:rPr b="0" i="0" lang="en-US" sz="1110" u="none" cap="none" strike="noStrike">
                <a:solidFill>
                  <a:schemeClr val="dk1"/>
                </a:solidFill>
                <a:latin typeface="Calibri"/>
                <a:ea typeface="Calibri"/>
                <a:cs typeface="Calibri"/>
                <a:sym typeface="Calibri"/>
              </a:rPr>
              <a:t> Many people choose to trade in their vehicle to avoid the hassle and delay of selling it themselves and accept some loss in the price of the exchange. The pricing guides list “trade-in” values for each model, which are reliable guidelines to determine whether the dealer is offering a fair price. Note, however, that the condition and mileage of the vehicle will affect the pricing.</a:t>
            </a:r>
            <a:endParaRPr/>
          </a:p>
          <a:p>
            <a:pPr indent="0" lvl="0" marL="0" marR="0" rtl="0" algn="l">
              <a:lnSpc>
                <a:spcPct val="80000"/>
              </a:lnSpc>
              <a:spcBef>
                <a:spcPts val="333"/>
              </a:spcBef>
              <a:spcAft>
                <a:spcPts val="0"/>
              </a:spcAft>
              <a:buNone/>
            </a:pPr>
            <a:r>
              <a:rPr b="1" i="0" lang="en-US" sz="1110" u="none" cap="none" strike="noStrike">
                <a:solidFill>
                  <a:schemeClr val="dk1"/>
                </a:solidFill>
                <a:latin typeface="Calibri"/>
                <a:ea typeface="Calibri"/>
                <a:cs typeface="Calibri"/>
                <a:sym typeface="Calibri"/>
              </a:rPr>
              <a:t>What if you owe more than it’s worth?</a:t>
            </a:r>
            <a:r>
              <a:rPr b="0" i="0" lang="en-US" sz="1110" u="none" cap="none" strike="noStrike">
                <a:solidFill>
                  <a:schemeClr val="dk1"/>
                </a:solidFill>
                <a:latin typeface="Calibri"/>
                <a:ea typeface="Calibri"/>
                <a:cs typeface="Calibri"/>
                <a:sym typeface="Calibri"/>
              </a:rPr>
              <a:t> This is called being “upside-down” on your trade or having “negative equity” and often occurs in the first few years of paying for a new car. This occurs because so much depreciation takes place in the early period of ownership. If you really want to trade in such a vehicle, the deficit amount will be added to the price of the car you are purchasing. This will probably leave you even more “upside-down” in the new vehicle.</a:t>
            </a:r>
            <a:endParaRPr/>
          </a:p>
        </p:txBody>
      </p:sp>
      <p:sp>
        <p:nvSpPr>
          <p:cNvPr id="163" name="Google Shape;163;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i="0" lang="en-US" sz="1110" u="none" cap="small" strike="noStrike">
                <a:solidFill>
                  <a:schemeClr val="dk1"/>
                </a:solidFill>
                <a:latin typeface="Calibri"/>
                <a:ea typeface="Calibri"/>
                <a:cs typeface="Calibri"/>
                <a:sym typeface="Calibri"/>
              </a:rPr>
              <a:t>Slide 15:  Negotiate the Trade-In</a:t>
            </a:r>
            <a:endParaRPr b="0" i="0" sz="1110" u="none" cap="none" strike="noStrike">
              <a:solidFill>
                <a:schemeClr val="dk1"/>
              </a:solidFill>
              <a:latin typeface="Calibri"/>
              <a:ea typeface="Calibri"/>
              <a:cs typeface="Calibri"/>
              <a:sym typeface="Calibri"/>
            </a:endParaRPr>
          </a:p>
          <a:p>
            <a:pPr indent="0" lvl="0" marL="0" marR="0" rtl="0" algn="l">
              <a:lnSpc>
                <a:spcPct val="80000"/>
              </a:lnSpc>
              <a:spcBef>
                <a:spcPts val="333"/>
              </a:spcBef>
              <a:spcAft>
                <a:spcPts val="0"/>
              </a:spcAft>
              <a:buNone/>
            </a:pPr>
            <a:r>
              <a:t/>
            </a:r>
            <a:endParaRPr b="1" i="0" sz="1110" u="none" cap="none" strike="noStrike">
              <a:solidFill>
                <a:schemeClr val="dk1"/>
              </a:solidFill>
              <a:latin typeface="Calibri"/>
              <a:ea typeface="Calibri"/>
              <a:cs typeface="Calibri"/>
              <a:sym typeface="Calibri"/>
            </a:endParaRPr>
          </a:p>
          <a:p>
            <a:pPr indent="0" lvl="0" marL="0" marR="0" rtl="0" algn="l">
              <a:lnSpc>
                <a:spcPct val="80000"/>
              </a:lnSpc>
              <a:spcBef>
                <a:spcPts val="333"/>
              </a:spcBef>
              <a:spcAft>
                <a:spcPts val="0"/>
              </a:spcAft>
              <a:buNone/>
            </a:pPr>
            <a:r>
              <a:rPr b="1" i="0" lang="en-US" sz="1110" u="none" cap="none" strike="noStrike">
                <a:solidFill>
                  <a:schemeClr val="dk1"/>
                </a:solidFill>
                <a:latin typeface="Calibri"/>
                <a:ea typeface="Calibri"/>
                <a:cs typeface="Calibri"/>
                <a:sym typeface="Calibri"/>
              </a:rPr>
              <a:t>Trading in vs. private sale:</a:t>
            </a:r>
            <a:r>
              <a:rPr b="0" i="0" lang="en-US" sz="1110" u="none" cap="none" strike="noStrike">
                <a:solidFill>
                  <a:schemeClr val="dk1"/>
                </a:solidFill>
                <a:latin typeface="Calibri"/>
                <a:ea typeface="Calibri"/>
                <a:cs typeface="Calibri"/>
                <a:sym typeface="Calibri"/>
              </a:rPr>
              <a:t> In many instances, you can get more for your trade-in if you sell it yourself. The dealer cannot give you full retail value in most cases because they must resell the vehicle and make a profit. On the other hand, trading your car in at the dealership can make for a quick transaction and could save you some tax dollars. If you buy a new car and it costs $20,000, and you trade in a car that costs $12,000, in most states you will only pay sales tax on the difference, $8,000, rather than the full $20,000 (at 6 percent sales tax, that results in a savings of $720.)</a:t>
            </a:r>
            <a:endParaRPr/>
          </a:p>
          <a:p>
            <a:pPr indent="0" lvl="0" marL="0" marR="0" rtl="0" algn="l">
              <a:lnSpc>
                <a:spcPct val="80000"/>
              </a:lnSpc>
              <a:spcBef>
                <a:spcPts val="333"/>
              </a:spcBef>
              <a:spcAft>
                <a:spcPts val="0"/>
              </a:spcAft>
              <a:buNone/>
            </a:pPr>
            <a:r>
              <a:rPr b="1" i="0" lang="en-US" sz="1110" u="none" cap="none" strike="noStrike">
                <a:solidFill>
                  <a:schemeClr val="dk1"/>
                </a:solidFill>
                <a:latin typeface="Calibri"/>
                <a:ea typeface="Calibri"/>
                <a:cs typeface="Calibri"/>
                <a:sym typeface="Calibri"/>
              </a:rPr>
              <a:t>What is a fair price?</a:t>
            </a:r>
            <a:r>
              <a:rPr b="0" i="0" lang="en-US" sz="1110" u="none" cap="none" strike="noStrike">
                <a:solidFill>
                  <a:schemeClr val="dk1"/>
                </a:solidFill>
                <a:latin typeface="Calibri"/>
                <a:ea typeface="Calibri"/>
                <a:cs typeface="Calibri"/>
                <a:sym typeface="Calibri"/>
              </a:rPr>
              <a:t> The same methods used in determining what to pay for the car you are purchasing can be used to get a fair price for your trade. Price your used car using resources like the NADA Book, Kelley Blue Book or Edmunds Used Car Guide. These resources will provide you with a price range (not a specific price) for your vehicle, from trade-in value to loan value to retail value (aka “blue book value”).</a:t>
            </a:r>
            <a:endParaRPr/>
          </a:p>
          <a:p>
            <a:pPr indent="0" lvl="0" marL="0" marR="0" rtl="0" algn="l">
              <a:lnSpc>
                <a:spcPct val="80000"/>
              </a:lnSpc>
              <a:spcBef>
                <a:spcPts val="333"/>
              </a:spcBef>
              <a:spcAft>
                <a:spcPts val="0"/>
              </a:spcAft>
              <a:buNone/>
            </a:pPr>
            <a:r>
              <a:rPr b="1" i="0" lang="en-US" sz="1110" u="none" cap="none" strike="noStrike">
                <a:solidFill>
                  <a:schemeClr val="dk1"/>
                </a:solidFill>
                <a:latin typeface="Calibri"/>
                <a:ea typeface="Calibri"/>
                <a:cs typeface="Calibri"/>
                <a:sym typeface="Calibri"/>
              </a:rPr>
              <a:t>What is the dealer willing to pay?</a:t>
            </a:r>
            <a:r>
              <a:rPr b="0" i="0" lang="en-US" sz="1110" u="none" cap="none" strike="noStrike">
                <a:solidFill>
                  <a:schemeClr val="dk1"/>
                </a:solidFill>
                <a:latin typeface="Calibri"/>
                <a:ea typeface="Calibri"/>
                <a:cs typeface="Calibri"/>
                <a:sym typeface="Calibri"/>
              </a:rPr>
              <a:t> Many people choose to trade in their vehicle to avoid the hassle and delay of selling it themselves and accept some loss in the price of the exchange. The pricing guides list “trade-in” values for each model, which are reliable guidelines to determine whether the dealer is offering a fair price. Note, however, that the condition and mileage of the vehicle will affect the pricing.</a:t>
            </a:r>
            <a:endParaRPr/>
          </a:p>
          <a:p>
            <a:pPr indent="0" lvl="0" marL="0" marR="0" rtl="0" algn="l">
              <a:lnSpc>
                <a:spcPct val="80000"/>
              </a:lnSpc>
              <a:spcBef>
                <a:spcPts val="333"/>
              </a:spcBef>
              <a:spcAft>
                <a:spcPts val="0"/>
              </a:spcAft>
              <a:buNone/>
            </a:pPr>
            <a:r>
              <a:rPr b="1" i="0" lang="en-US" sz="1110" u="none" cap="none" strike="noStrike">
                <a:solidFill>
                  <a:schemeClr val="dk1"/>
                </a:solidFill>
                <a:latin typeface="Calibri"/>
                <a:ea typeface="Calibri"/>
                <a:cs typeface="Calibri"/>
                <a:sym typeface="Calibri"/>
              </a:rPr>
              <a:t>What if you owe more than it’s worth?</a:t>
            </a:r>
            <a:r>
              <a:rPr b="0" i="0" lang="en-US" sz="1110" u="none" cap="none" strike="noStrike">
                <a:solidFill>
                  <a:schemeClr val="dk1"/>
                </a:solidFill>
                <a:latin typeface="Calibri"/>
                <a:ea typeface="Calibri"/>
                <a:cs typeface="Calibri"/>
                <a:sym typeface="Calibri"/>
              </a:rPr>
              <a:t> This is called being “upside-down” on your trade or having “negative equity” and often occurs in the first few years of paying for a new car. This occurs because so much depreciation takes place in the early period of ownership. If you really want to trade in such a vehicle, the deficit amount will be added to the price of the car you are purchasing. This will probably leave you even more “upside-down” in the new vehicle.</a:t>
            </a:r>
            <a:endParaRPr/>
          </a:p>
          <a:p>
            <a:pPr indent="0" lvl="0" marL="0" marR="0" rtl="0" algn="l">
              <a:lnSpc>
                <a:spcPct val="80000"/>
              </a:lnSpc>
              <a:spcBef>
                <a:spcPts val="333"/>
              </a:spcBef>
              <a:spcAft>
                <a:spcPts val="0"/>
              </a:spcAft>
              <a:buNone/>
            </a:pPr>
            <a:r>
              <a:t/>
            </a:r>
            <a:endParaRPr b="0" i="0" sz="1110" u="none" cap="none" strike="noStrike">
              <a:solidFill>
                <a:schemeClr val="dk1"/>
              </a:solidFill>
              <a:latin typeface="Calibri"/>
              <a:ea typeface="Calibri"/>
              <a:cs typeface="Calibri"/>
              <a:sym typeface="Calibri"/>
            </a:endParaRPr>
          </a:p>
        </p:txBody>
      </p:sp>
      <p:sp>
        <p:nvSpPr>
          <p:cNvPr id="171" name="Google Shape;171;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Look over Consumer Reports, Edmunds, the NADA Book or Kelley Blue Book and the many other resources available. Electronic versions of these can also be found online.  There are many excellent free or nearly free resources online that can answer your questions and assist you in calculating costs associated with purchasing a vehicle.</a:t>
            </a:r>
            <a:endParaRPr/>
          </a:p>
        </p:txBody>
      </p:sp>
      <p:sp>
        <p:nvSpPr>
          <p:cNvPr id="180" name="Google Shape;180;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 name="Shape 41"/>
        <p:cNvGrpSpPr/>
        <p:nvPr/>
      </p:nvGrpSpPr>
      <p:grpSpPr>
        <a:xfrm>
          <a:off x="0" y="0"/>
          <a:ext cx="0" cy="0"/>
          <a:chOff x="0" y="0"/>
          <a:chExt cx="0" cy="0"/>
        </a:xfrm>
      </p:grpSpPr>
      <p:sp>
        <p:nvSpPr>
          <p:cNvPr id="42" name="Google Shape;4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 name="Google Shape;4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Slide 2: A car costs you more per month than just the loan payments. There are operating costs, maintenance and insurance included in monthly expenses. Total monthly costs related to your vehicle should not be more than 25 percent of net income (what remains after taxes). That 25 percent is made up of a 15 percent car payment and 10 percent for maintenance, insurance, operating expenses (fuel, oil, etc.) and taxes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Determine how much you can put down on the car. The more money you put down, the less you have to finance, and the lower the monthly payment.</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4" name="Google Shape;44;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 name="Google Shape;52;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US" sz="1200" u="none" cap="small" strike="noStrike">
                <a:solidFill>
                  <a:schemeClr val="dk1"/>
                </a:solidFill>
                <a:latin typeface="Calibri"/>
                <a:ea typeface="Calibri"/>
                <a:cs typeface="Calibri"/>
                <a:sym typeface="Calibri"/>
              </a:rPr>
              <a:t>Slide 3:  Things to Consider</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1" i="0" lang="en-US" sz="1200" u="none" cap="small"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Develop a spending plan:</a:t>
            </a:r>
            <a:r>
              <a:rPr b="0" i="0" lang="en-US" sz="1200" u="none" cap="none" strike="noStrike">
                <a:solidFill>
                  <a:schemeClr val="dk1"/>
                </a:solidFill>
                <a:latin typeface="Calibri"/>
                <a:ea typeface="Calibri"/>
                <a:cs typeface="Calibri"/>
                <a:sym typeface="Calibri"/>
              </a:rPr>
              <a:t> If you already use a budget at home, review it and determine what you can afford to spend on your new car. The benefits of having a spending plan are greater than determining your car purchase and can affect your entire financial future. </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Know your debt-to-income ratio:</a:t>
            </a:r>
            <a:r>
              <a:rPr b="0" i="0" lang="en-US" sz="1200" u="none" cap="none" strike="noStrike">
                <a:solidFill>
                  <a:schemeClr val="dk1"/>
                </a:solidFill>
                <a:latin typeface="Calibri"/>
                <a:ea typeface="Calibri"/>
                <a:cs typeface="Calibri"/>
                <a:sym typeface="Calibri"/>
              </a:rPr>
              <a:t> You will need to know how much of your money currently goes to pay regular monthly debts so you don’t overextend yourself by adding a car payment. To find this out, compute your debt-to-income ratio. </a:t>
            </a:r>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Request your latest credit report:</a:t>
            </a:r>
            <a:r>
              <a:rPr b="0" i="0" lang="en-US" sz="1200" u="none" cap="none" strike="noStrike">
                <a:solidFill>
                  <a:schemeClr val="dk1"/>
                </a:solidFill>
                <a:latin typeface="Calibri"/>
                <a:ea typeface="Calibri"/>
                <a:cs typeface="Calibri"/>
                <a:sym typeface="Calibri"/>
              </a:rPr>
              <a:t> Be sure to check your credit report as you work on your spending plan and debt-to-income ratio. </a:t>
            </a:r>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Get a pre-approved loan:</a:t>
            </a:r>
            <a:r>
              <a:rPr b="0" i="0" lang="en-US" sz="1200" u="none" cap="none" strike="noStrike">
                <a:solidFill>
                  <a:schemeClr val="dk1"/>
                </a:solidFill>
                <a:latin typeface="Calibri"/>
                <a:ea typeface="Calibri"/>
                <a:cs typeface="Calibri"/>
                <a:sym typeface="Calibri"/>
              </a:rPr>
              <a:t> Consider getting a pre-approved loan from your financial institution. This will provide information on interest rates, payments and terms.</a:t>
            </a:r>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Know the current annual percentage interest rates (APRs):</a:t>
            </a:r>
            <a:r>
              <a:rPr b="0" i="0" lang="en-US" sz="1200" u="none" cap="none" strike="noStrike">
                <a:solidFill>
                  <a:schemeClr val="dk1"/>
                </a:solidFill>
                <a:latin typeface="Calibri"/>
                <a:ea typeface="Calibri"/>
                <a:cs typeface="Calibri"/>
                <a:sym typeface="Calibri"/>
              </a:rPr>
              <a:t>  Find out what interest rates your bank or credit union is offering. You can also find interest rates for auto loans in your area using the calculator at Bankrate.com. (</a:t>
            </a:r>
            <a:r>
              <a:rPr b="0" i="0" lang="en-US" sz="1200" u="sng" cap="none" strike="noStrike">
                <a:solidFill>
                  <a:schemeClr val="hlink"/>
                </a:solidFill>
                <a:latin typeface="Calibri"/>
                <a:ea typeface="Calibri"/>
                <a:cs typeface="Calibri"/>
                <a:sym typeface="Calibri"/>
                <a:hlinkClick r:id="rId2"/>
              </a:rPr>
              <a:t>http://www.bankrate.com/calculators/auto/car-finance-payment-calculator.aspx</a:t>
            </a:r>
            <a:r>
              <a:rPr b="0" i="0" lang="en-US" sz="1200" u="none" cap="none" strike="noStrike">
                <a:solidFill>
                  <a:schemeClr val="dk1"/>
                </a:solidFill>
                <a:latin typeface="Calibri"/>
                <a:ea typeface="Calibri"/>
                <a:cs typeface="Calibri"/>
                <a:sym typeface="Calibri"/>
              </a:rPr>
              <a:t>).</a:t>
            </a:r>
            <a:endParaRPr b="0" i="0" sz="1200" u="none" cap="none" strike="noStrike">
              <a:solidFill>
                <a:schemeClr val="dk1"/>
              </a:solidFill>
              <a:latin typeface="Calibri"/>
              <a:ea typeface="Calibri"/>
              <a:cs typeface="Calibri"/>
              <a:sym typeface="Calibri"/>
            </a:endParaRPr>
          </a:p>
        </p:txBody>
      </p:sp>
      <p:sp>
        <p:nvSpPr>
          <p:cNvPr id="53" name="Google Shape;53;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 name="Google Shape;61;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small" strike="noStrike">
                <a:solidFill>
                  <a:schemeClr val="dk1"/>
                </a:solidFill>
                <a:latin typeface="Calibri"/>
                <a:ea typeface="Calibri"/>
                <a:cs typeface="Calibri"/>
                <a:sym typeface="Calibri"/>
              </a:rPr>
              <a:t>Slide 4: </a:t>
            </a:r>
            <a:endParaRPr b="0" i="0" sz="1200" u="none" cap="none" strike="noStrike">
              <a:solidFill>
                <a:schemeClr val="dk1"/>
              </a:solidFill>
              <a:latin typeface="Calibri"/>
              <a:ea typeface="Calibri"/>
              <a:cs typeface="Calibri"/>
              <a:sym typeface="Calibri"/>
            </a:endParaRPr>
          </a:p>
        </p:txBody>
      </p:sp>
      <p:sp>
        <p:nvSpPr>
          <p:cNvPr id="62" name="Google Shape;62;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US" sz="1200" u="none" cap="small" strike="noStrike">
                <a:solidFill>
                  <a:schemeClr val="dk1"/>
                </a:solidFill>
                <a:latin typeface="Calibri"/>
                <a:ea typeface="Calibri"/>
                <a:cs typeface="Calibri"/>
                <a:sym typeface="Calibri"/>
              </a:rPr>
              <a:t>Slide 5:  New Car Vs. Used Car Considerations</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1" i="0" lang="en-US" sz="1200" u="none" cap="small"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NEW-</a:t>
            </a:r>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Cost:</a:t>
            </a:r>
            <a:r>
              <a:rPr b="0" i="0" lang="en-US" sz="1200" u="none" cap="none" strike="noStrike">
                <a:solidFill>
                  <a:schemeClr val="dk1"/>
                </a:solidFill>
                <a:latin typeface="Calibri"/>
                <a:ea typeface="Calibri"/>
                <a:cs typeface="Calibri"/>
                <a:sym typeface="Calibri"/>
              </a:rPr>
              <a:t> Almost always more than a used car.</a:t>
            </a:r>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Mechanical problems:</a:t>
            </a:r>
            <a:r>
              <a:rPr b="0" i="0" lang="en-US" sz="1200" u="none" cap="none" strike="noStrike">
                <a:solidFill>
                  <a:schemeClr val="dk1"/>
                </a:solidFill>
                <a:latin typeface="Calibri"/>
                <a:ea typeface="Calibri"/>
                <a:cs typeface="Calibri"/>
                <a:sym typeface="Calibri"/>
              </a:rPr>
              <a:t> Likely to have fewer problems than a used car.</a:t>
            </a:r>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Depreciation:</a:t>
            </a:r>
            <a:r>
              <a:rPr b="0" i="0" lang="en-US" sz="1200" u="none" cap="none" strike="noStrike">
                <a:solidFill>
                  <a:schemeClr val="dk1"/>
                </a:solidFill>
                <a:latin typeface="Calibri"/>
                <a:ea typeface="Calibri"/>
                <a:cs typeface="Calibri"/>
                <a:sym typeface="Calibri"/>
              </a:rPr>
              <a:t> The value of a new car diminishes rapidly following the purchase, anywhere from 15 percent to 20 percent in the first year. </a:t>
            </a:r>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Warranties:</a:t>
            </a:r>
            <a:r>
              <a:rPr b="0" i="0" lang="en-US" sz="1200" u="none" cap="none" strike="noStrike">
                <a:solidFill>
                  <a:schemeClr val="dk1"/>
                </a:solidFill>
                <a:latin typeface="Calibri"/>
                <a:ea typeface="Calibri"/>
                <a:cs typeface="Calibri"/>
                <a:sym typeface="Calibri"/>
              </a:rPr>
              <a:t> The average new car warranty is three years/36,000 miles, although some automakers have warranties up to five years/60,000 miles and few still offer warranties of 10 years/100,000 miles. Extended warranties can be purchased at an extra cost.</a:t>
            </a:r>
            <a:r>
              <a:rPr b="1"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USED-</a:t>
            </a:r>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Cost:</a:t>
            </a:r>
            <a:r>
              <a:rPr b="0" i="0" lang="en-US" sz="1200" u="none" cap="none" strike="noStrike">
                <a:solidFill>
                  <a:schemeClr val="dk1"/>
                </a:solidFill>
                <a:latin typeface="Calibri"/>
                <a:ea typeface="Calibri"/>
                <a:cs typeface="Calibri"/>
                <a:sym typeface="Calibri"/>
              </a:rPr>
              <a:t> Generally less than a new car.</a:t>
            </a:r>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Mechanical problems:</a:t>
            </a:r>
            <a:r>
              <a:rPr b="0" i="0" lang="en-US" sz="1200" u="none" cap="none" strike="noStrike">
                <a:solidFill>
                  <a:schemeClr val="dk1"/>
                </a:solidFill>
                <a:latin typeface="Calibri"/>
                <a:ea typeface="Calibri"/>
                <a:cs typeface="Calibri"/>
                <a:sym typeface="Calibri"/>
              </a:rPr>
              <a:t> Likely to have more than a new car. Repair costs can add significant amounts to the cost of owning and operating a car. Are you mechanically inclined and able to make your own repairs? Do you have an auto mechanic you know and trust? Have you considered using base auto hobby shops?</a:t>
            </a:r>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Depreciation:</a:t>
            </a:r>
            <a:r>
              <a:rPr b="0" i="0" lang="en-US" sz="1200" u="none" cap="none" strike="noStrike">
                <a:solidFill>
                  <a:schemeClr val="dk1"/>
                </a:solidFill>
                <a:latin typeface="Calibri"/>
                <a:ea typeface="Calibri"/>
                <a:cs typeface="Calibri"/>
                <a:sym typeface="Calibri"/>
              </a:rPr>
              <a:t> Usually much less than a new car because much of it may have already occurred during the previous ownership.  </a:t>
            </a:r>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Warranties:</a:t>
            </a:r>
            <a:r>
              <a:rPr b="0" i="0" lang="en-US" sz="1200" u="none" cap="none" strike="noStrike">
                <a:solidFill>
                  <a:schemeClr val="dk1"/>
                </a:solidFill>
                <a:latin typeface="Calibri"/>
                <a:ea typeface="Calibri"/>
                <a:cs typeface="Calibri"/>
                <a:sym typeface="Calibri"/>
              </a:rPr>
              <a:t> May or may not have any time remaining. An extended warranty or service contract will add significantly to the cost of the car.</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0" name="Google Shape;70;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small" strike="noStrike">
                <a:solidFill>
                  <a:schemeClr val="dk1"/>
                </a:solidFill>
                <a:latin typeface="Calibri"/>
                <a:ea typeface="Calibri"/>
                <a:cs typeface="Calibri"/>
                <a:sym typeface="Calibri"/>
              </a:rPr>
              <a:t>Slide 6:  Depreciation</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small"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The majority of depreciation of value occurs in the first few years following the year of manufacture. But vehicles do continue to depreciate, at a slower rate, over their lifetime. If you intend to trade in a car at some point, you need to be smart about the resale value of cars. Not all cars depreciate at the same rate. You can compare the depreciation for cars you are thinking about buying by using Edmunds True Cost to Own tool at www.edmunds.com/tco.html.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6" name="Google Shape;86;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i="0" lang="en-US" sz="930" u="none" cap="small" strike="noStrike">
                <a:solidFill>
                  <a:schemeClr val="dk1"/>
                </a:solidFill>
                <a:latin typeface="Calibri"/>
                <a:ea typeface="Calibri"/>
                <a:cs typeface="Calibri"/>
                <a:sym typeface="Calibri"/>
              </a:rPr>
              <a:t>Slide 7:  Insurance</a:t>
            </a:r>
            <a:endParaRPr/>
          </a:p>
          <a:p>
            <a:pPr indent="0" lvl="0" marL="0" marR="0" rtl="0" algn="l">
              <a:lnSpc>
                <a:spcPct val="80000"/>
              </a:lnSpc>
              <a:spcBef>
                <a:spcPts val="279"/>
              </a:spcBef>
              <a:spcAft>
                <a:spcPts val="0"/>
              </a:spcAft>
              <a:buNone/>
            </a:pPr>
            <a:r>
              <a:t/>
            </a:r>
            <a:endParaRPr b="0" i="0" sz="930" u="none" cap="none" strike="noStrike">
              <a:solidFill>
                <a:schemeClr val="dk1"/>
              </a:solidFill>
              <a:latin typeface="Calibri"/>
              <a:ea typeface="Calibri"/>
              <a:cs typeface="Calibri"/>
              <a:sym typeface="Calibri"/>
            </a:endParaRPr>
          </a:p>
          <a:p>
            <a:pPr indent="0" lvl="0" marL="0" marR="0" rtl="0" algn="l">
              <a:lnSpc>
                <a:spcPct val="80000"/>
              </a:lnSpc>
              <a:spcBef>
                <a:spcPts val="279"/>
              </a:spcBef>
              <a:spcAft>
                <a:spcPts val="0"/>
              </a:spcAft>
              <a:buNone/>
            </a:pPr>
            <a:r>
              <a:rPr b="0" i="0" lang="en-US" sz="930" u="none" cap="none" strike="noStrike">
                <a:solidFill>
                  <a:schemeClr val="dk1"/>
                </a:solidFill>
                <a:latin typeface="Calibri"/>
                <a:ea typeface="Calibri"/>
                <a:cs typeface="Calibri"/>
                <a:sym typeface="Calibri"/>
              </a:rPr>
              <a:t>Once you have narrowed your choices to a few models, compare quotes on insurance costs. Tips for cutting car insurance costs:</a:t>
            </a:r>
            <a:endParaRPr/>
          </a:p>
          <a:p>
            <a:pPr indent="0" lvl="0" marL="0" marR="0" rtl="0" algn="l">
              <a:lnSpc>
                <a:spcPct val="80000"/>
              </a:lnSpc>
              <a:spcBef>
                <a:spcPts val="279"/>
              </a:spcBef>
              <a:spcAft>
                <a:spcPts val="0"/>
              </a:spcAft>
              <a:buNone/>
            </a:pPr>
            <a:r>
              <a:rPr b="0" i="0" lang="en-US" sz="930" u="none" cap="none" strike="noStrike">
                <a:solidFill>
                  <a:schemeClr val="dk1"/>
                </a:solidFill>
                <a:latin typeface="Calibri"/>
                <a:ea typeface="Calibri"/>
                <a:cs typeface="Calibri"/>
                <a:sym typeface="Calibri"/>
              </a:rPr>
              <a:t> </a:t>
            </a:r>
            <a:endParaRPr/>
          </a:p>
          <a:p>
            <a:pPr indent="0" lvl="0" marL="0" marR="0" rtl="0" algn="l">
              <a:lnSpc>
                <a:spcPct val="80000"/>
              </a:lnSpc>
              <a:spcBef>
                <a:spcPts val="279"/>
              </a:spcBef>
              <a:spcAft>
                <a:spcPts val="0"/>
              </a:spcAft>
              <a:buNone/>
            </a:pPr>
            <a:r>
              <a:rPr b="0" i="0" lang="en-US" sz="930" u="none" cap="none" strike="noStrike">
                <a:solidFill>
                  <a:schemeClr val="dk1"/>
                </a:solidFill>
                <a:latin typeface="Calibri"/>
                <a:ea typeface="Calibri"/>
                <a:cs typeface="Calibri"/>
                <a:sym typeface="Calibri"/>
              </a:rPr>
              <a:t>Shop around. Get at least three rate quotes. Get a copy of the latest Consumer Reports on auto insurance. </a:t>
            </a:r>
            <a:endParaRPr/>
          </a:p>
          <a:p>
            <a:pPr indent="0" lvl="0" marL="0" marR="0" rtl="0" algn="l">
              <a:lnSpc>
                <a:spcPct val="80000"/>
              </a:lnSpc>
              <a:spcBef>
                <a:spcPts val="279"/>
              </a:spcBef>
              <a:spcAft>
                <a:spcPts val="0"/>
              </a:spcAft>
              <a:buNone/>
            </a:pPr>
            <a:r>
              <a:t/>
            </a:r>
            <a:endParaRPr b="0" i="0" sz="930" u="none" cap="none" strike="noStrike">
              <a:solidFill>
                <a:schemeClr val="dk1"/>
              </a:solidFill>
              <a:latin typeface="Calibri"/>
              <a:ea typeface="Calibri"/>
              <a:cs typeface="Calibri"/>
              <a:sym typeface="Calibri"/>
            </a:endParaRPr>
          </a:p>
          <a:p>
            <a:pPr indent="0" lvl="0" marL="0" marR="0" rtl="0" algn="l">
              <a:lnSpc>
                <a:spcPct val="80000"/>
              </a:lnSpc>
              <a:spcBef>
                <a:spcPts val="279"/>
              </a:spcBef>
              <a:spcAft>
                <a:spcPts val="0"/>
              </a:spcAft>
              <a:buNone/>
            </a:pPr>
            <a:r>
              <a:rPr b="0" i="0" lang="en-US" sz="930" u="none" cap="none" strike="noStrike">
                <a:solidFill>
                  <a:schemeClr val="dk1"/>
                </a:solidFill>
                <a:latin typeface="Calibri"/>
                <a:ea typeface="Calibri"/>
                <a:cs typeface="Calibri"/>
                <a:sym typeface="Calibri"/>
              </a:rPr>
              <a:t>Remember that safety features such as anti-lock brakes, airbags, automatic seat belts, daytime running lights and security systems can sometimes merit discounts on your insurance policy.  </a:t>
            </a:r>
            <a:endParaRPr/>
          </a:p>
          <a:p>
            <a:pPr indent="0" lvl="0" marL="0" marR="0" rtl="0" algn="l">
              <a:lnSpc>
                <a:spcPct val="80000"/>
              </a:lnSpc>
              <a:spcBef>
                <a:spcPts val="279"/>
              </a:spcBef>
              <a:spcAft>
                <a:spcPts val="0"/>
              </a:spcAft>
              <a:buNone/>
            </a:pPr>
            <a:r>
              <a:t/>
            </a:r>
            <a:endParaRPr b="0" i="0" sz="930" u="none" cap="none" strike="noStrike">
              <a:solidFill>
                <a:schemeClr val="dk1"/>
              </a:solidFill>
              <a:latin typeface="Calibri"/>
              <a:ea typeface="Calibri"/>
              <a:cs typeface="Calibri"/>
              <a:sym typeface="Calibri"/>
            </a:endParaRPr>
          </a:p>
          <a:p>
            <a:pPr indent="0" lvl="0" marL="0" marR="0" rtl="0" algn="l">
              <a:lnSpc>
                <a:spcPct val="80000"/>
              </a:lnSpc>
              <a:spcBef>
                <a:spcPts val="279"/>
              </a:spcBef>
              <a:spcAft>
                <a:spcPts val="0"/>
              </a:spcAft>
              <a:buNone/>
            </a:pPr>
            <a:r>
              <a:rPr b="0" i="0" lang="en-US" sz="930" u="none" cap="none" strike="noStrike">
                <a:solidFill>
                  <a:schemeClr val="dk1"/>
                </a:solidFill>
                <a:latin typeface="Calibri"/>
                <a:ea typeface="Calibri"/>
                <a:cs typeface="Calibri"/>
                <a:sym typeface="Calibri"/>
              </a:rPr>
              <a:t>Take a higher deductible to get a lower premium. If you have two or more vehicles, consider how much deductible you could handle if more than one car is damaged.</a:t>
            </a:r>
            <a:endParaRPr/>
          </a:p>
          <a:p>
            <a:pPr indent="0" lvl="0" marL="0" marR="0" rtl="0" algn="l">
              <a:lnSpc>
                <a:spcPct val="80000"/>
              </a:lnSpc>
              <a:spcBef>
                <a:spcPts val="279"/>
              </a:spcBef>
              <a:spcAft>
                <a:spcPts val="0"/>
              </a:spcAft>
              <a:buNone/>
            </a:pPr>
            <a:r>
              <a:t/>
            </a:r>
            <a:endParaRPr b="0" i="0" sz="930" u="none" cap="none" strike="noStrike">
              <a:solidFill>
                <a:schemeClr val="dk1"/>
              </a:solidFill>
              <a:latin typeface="Calibri"/>
              <a:ea typeface="Calibri"/>
              <a:cs typeface="Calibri"/>
              <a:sym typeface="Calibri"/>
            </a:endParaRPr>
          </a:p>
          <a:p>
            <a:pPr indent="0" lvl="0" marL="0" marR="0" rtl="0" algn="l">
              <a:lnSpc>
                <a:spcPct val="80000"/>
              </a:lnSpc>
              <a:spcBef>
                <a:spcPts val="279"/>
              </a:spcBef>
              <a:spcAft>
                <a:spcPts val="0"/>
              </a:spcAft>
              <a:buNone/>
            </a:pPr>
            <a:r>
              <a:rPr b="0" i="0" lang="en-US" sz="930" u="none" cap="none" strike="noStrike">
                <a:solidFill>
                  <a:schemeClr val="dk1"/>
                </a:solidFill>
                <a:latin typeface="Calibri"/>
                <a:ea typeface="Calibri"/>
                <a:cs typeface="Calibri"/>
                <a:sym typeface="Calibri"/>
              </a:rPr>
              <a:t>Go over your policy and drop options or coverage that you no longer need on an older vehicle.</a:t>
            </a:r>
            <a:endParaRPr/>
          </a:p>
          <a:p>
            <a:pPr indent="0" lvl="0" marL="0" marR="0" rtl="0" algn="l">
              <a:lnSpc>
                <a:spcPct val="80000"/>
              </a:lnSpc>
              <a:spcBef>
                <a:spcPts val="279"/>
              </a:spcBef>
              <a:spcAft>
                <a:spcPts val="0"/>
              </a:spcAft>
              <a:buNone/>
            </a:pPr>
            <a:r>
              <a:t/>
            </a:r>
            <a:endParaRPr b="0" i="0" sz="930" u="none" cap="none" strike="noStrike">
              <a:solidFill>
                <a:schemeClr val="dk1"/>
              </a:solidFill>
              <a:latin typeface="Calibri"/>
              <a:ea typeface="Calibri"/>
              <a:cs typeface="Calibri"/>
              <a:sym typeface="Calibri"/>
            </a:endParaRPr>
          </a:p>
          <a:p>
            <a:pPr indent="0" lvl="0" marL="0" marR="0" rtl="0" algn="l">
              <a:lnSpc>
                <a:spcPct val="80000"/>
              </a:lnSpc>
              <a:spcBef>
                <a:spcPts val="279"/>
              </a:spcBef>
              <a:spcAft>
                <a:spcPts val="0"/>
              </a:spcAft>
              <a:buNone/>
            </a:pPr>
            <a:r>
              <a:rPr b="0" i="0" lang="en-US" sz="930" u="none" cap="none" strike="noStrike">
                <a:solidFill>
                  <a:schemeClr val="dk1"/>
                </a:solidFill>
                <a:latin typeface="Calibri"/>
                <a:ea typeface="Calibri"/>
                <a:cs typeface="Calibri"/>
                <a:sym typeface="Calibri"/>
              </a:rPr>
              <a:t>Check your credit report. Insurance companies now check your creditworthiness before issuing a new policy or renewing a current insurance policy.</a:t>
            </a:r>
            <a:endParaRPr/>
          </a:p>
          <a:p>
            <a:pPr indent="0" lvl="0" marL="0" marR="0" rtl="0" algn="l">
              <a:lnSpc>
                <a:spcPct val="80000"/>
              </a:lnSpc>
              <a:spcBef>
                <a:spcPts val="279"/>
              </a:spcBef>
              <a:spcAft>
                <a:spcPts val="0"/>
              </a:spcAft>
              <a:buNone/>
            </a:pPr>
            <a:r>
              <a:t/>
            </a:r>
            <a:endParaRPr b="0" i="0" sz="930" u="none" cap="none" strike="noStrike">
              <a:solidFill>
                <a:schemeClr val="dk1"/>
              </a:solidFill>
              <a:latin typeface="Calibri"/>
              <a:ea typeface="Calibri"/>
              <a:cs typeface="Calibri"/>
              <a:sym typeface="Calibri"/>
            </a:endParaRPr>
          </a:p>
          <a:p>
            <a:pPr indent="0" lvl="0" marL="0" marR="0" rtl="0" algn="l">
              <a:lnSpc>
                <a:spcPct val="80000"/>
              </a:lnSpc>
              <a:spcBef>
                <a:spcPts val="279"/>
              </a:spcBef>
              <a:spcAft>
                <a:spcPts val="0"/>
              </a:spcAft>
              <a:buNone/>
            </a:pPr>
            <a:r>
              <a:rPr b="0" i="0" lang="en-US" sz="930" u="none" cap="none" strike="noStrike">
                <a:solidFill>
                  <a:schemeClr val="dk1"/>
                </a:solidFill>
                <a:latin typeface="Calibri"/>
                <a:ea typeface="Calibri"/>
                <a:cs typeface="Calibri"/>
                <a:sym typeface="Calibri"/>
              </a:rPr>
              <a:t>Ask for discounts: low mileage, group, military, good student, etc.</a:t>
            </a:r>
            <a:endParaRPr/>
          </a:p>
          <a:p>
            <a:pPr indent="0" lvl="0" marL="0" marR="0" rtl="0" algn="l">
              <a:lnSpc>
                <a:spcPct val="80000"/>
              </a:lnSpc>
              <a:spcBef>
                <a:spcPts val="279"/>
              </a:spcBef>
              <a:spcAft>
                <a:spcPts val="0"/>
              </a:spcAft>
              <a:buNone/>
            </a:pPr>
            <a:r>
              <a:t/>
            </a:r>
            <a:endParaRPr b="0" i="0" sz="930" u="none" cap="none" strike="noStrike">
              <a:solidFill>
                <a:schemeClr val="dk1"/>
              </a:solidFill>
              <a:latin typeface="Calibri"/>
              <a:ea typeface="Calibri"/>
              <a:cs typeface="Calibri"/>
              <a:sym typeface="Calibri"/>
            </a:endParaRPr>
          </a:p>
          <a:p>
            <a:pPr indent="0" lvl="0" marL="0" marR="0" rtl="0" algn="l">
              <a:lnSpc>
                <a:spcPct val="80000"/>
              </a:lnSpc>
              <a:spcBef>
                <a:spcPts val="279"/>
              </a:spcBef>
              <a:spcAft>
                <a:spcPts val="0"/>
              </a:spcAft>
              <a:buNone/>
            </a:pPr>
            <a:r>
              <a:rPr b="0" i="0" lang="en-US" sz="930" u="none" cap="none" strike="noStrike">
                <a:solidFill>
                  <a:schemeClr val="dk1"/>
                </a:solidFill>
                <a:latin typeface="Calibri"/>
                <a:ea typeface="Calibri"/>
                <a:cs typeface="Calibri"/>
                <a:sym typeface="Calibri"/>
              </a:rPr>
              <a:t>Avoid lapses in coverage.</a:t>
            </a:r>
            <a:endParaRPr/>
          </a:p>
          <a:p>
            <a:pPr indent="0" lvl="0" marL="0" marR="0" rtl="0" algn="l">
              <a:lnSpc>
                <a:spcPct val="80000"/>
              </a:lnSpc>
              <a:spcBef>
                <a:spcPts val="279"/>
              </a:spcBef>
              <a:spcAft>
                <a:spcPts val="0"/>
              </a:spcAft>
              <a:buNone/>
            </a:pPr>
            <a:r>
              <a:t/>
            </a:r>
            <a:endParaRPr b="0" i="0" sz="930" u="none" cap="none" strike="noStrike">
              <a:solidFill>
                <a:schemeClr val="dk1"/>
              </a:solidFill>
              <a:latin typeface="Calibri"/>
              <a:ea typeface="Calibri"/>
              <a:cs typeface="Calibri"/>
              <a:sym typeface="Calibri"/>
            </a:endParaRPr>
          </a:p>
          <a:p>
            <a:pPr indent="0" lvl="0" marL="0" marR="0" rtl="0" algn="l">
              <a:lnSpc>
                <a:spcPct val="80000"/>
              </a:lnSpc>
              <a:spcBef>
                <a:spcPts val="279"/>
              </a:spcBef>
              <a:spcAft>
                <a:spcPts val="0"/>
              </a:spcAft>
              <a:buNone/>
            </a:pPr>
            <a:r>
              <a:rPr b="0" i="0" lang="en-US" sz="930" u="none" cap="none" strike="noStrike">
                <a:solidFill>
                  <a:schemeClr val="dk1"/>
                </a:solidFill>
                <a:latin typeface="Calibri"/>
                <a:ea typeface="Calibri"/>
                <a:cs typeface="Calibri"/>
                <a:sym typeface="Calibri"/>
              </a:rPr>
              <a:t>Be a safe driver. A poor driving record can increase premiums.</a:t>
            </a:r>
            <a:endParaRPr/>
          </a:p>
          <a:p>
            <a:pPr indent="0" lvl="0" marL="0" marR="0" rtl="0" algn="l">
              <a:lnSpc>
                <a:spcPct val="80000"/>
              </a:lnSpc>
              <a:spcBef>
                <a:spcPts val="279"/>
              </a:spcBef>
              <a:spcAft>
                <a:spcPts val="0"/>
              </a:spcAft>
              <a:buNone/>
            </a:pPr>
            <a:r>
              <a:t/>
            </a:r>
            <a:endParaRPr b="0" i="0" sz="930" u="none" cap="none" strike="noStrike">
              <a:solidFill>
                <a:schemeClr val="dk1"/>
              </a:solidFill>
              <a:latin typeface="Calibri"/>
              <a:ea typeface="Calibri"/>
              <a:cs typeface="Calibri"/>
              <a:sym typeface="Calibri"/>
            </a:endParaRPr>
          </a:p>
          <a:p>
            <a:pPr indent="0" lvl="0" marL="0" marR="0" rtl="0" algn="l">
              <a:lnSpc>
                <a:spcPct val="80000"/>
              </a:lnSpc>
              <a:spcBef>
                <a:spcPts val="279"/>
              </a:spcBef>
              <a:spcAft>
                <a:spcPts val="0"/>
              </a:spcAft>
              <a:buNone/>
            </a:pPr>
            <a:r>
              <a:rPr b="0" i="0" lang="en-US" sz="930" u="none" cap="none" strike="noStrike">
                <a:solidFill>
                  <a:schemeClr val="dk1"/>
                </a:solidFill>
                <a:latin typeface="Calibri"/>
                <a:ea typeface="Calibri"/>
                <a:cs typeface="Calibri"/>
                <a:sym typeface="Calibri"/>
              </a:rPr>
              <a:t>Pay the premium up front because there may be a fee associated with an installment plan.</a:t>
            </a:r>
            <a:endParaRPr/>
          </a:p>
          <a:p>
            <a:pPr indent="0" lvl="0" marL="0" marR="0" rtl="0" algn="l">
              <a:lnSpc>
                <a:spcPct val="80000"/>
              </a:lnSpc>
              <a:spcBef>
                <a:spcPts val="279"/>
              </a:spcBef>
              <a:spcAft>
                <a:spcPts val="0"/>
              </a:spcAft>
              <a:buNone/>
            </a:pPr>
            <a:r>
              <a:t/>
            </a:r>
            <a:endParaRPr b="0" i="0" sz="930" u="none" cap="none" strike="noStrike">
              <a:solidFill>
                <a:schemeClr val="dk1"/>
              </a:solidFill>
              <a:latin typeface="Calibri"/>
              <a:ea typeface="Calibri"/>
              <a:cs typeface="Calibri"/>
              <a:sym typeface="Calibri"/>
            </a:endParaRPr>
          </a:p>
          <a:p>
            <a:pPr indent="0" lvl="0" marL="0" marR="0" rtl="0" algn="l">
              <a:lnSpc>
                <a:spcPct val="80000"/>
              </a:lnSpc>
              <a:spcBef>
                <a:spcPts val="279"/>
              </a:spcBef>
              <a:spcAft>
                <a:spcPts val="0"/>
              </a:spcAft>
              <a:buNone/>
            </a:pPr>
            <a:r>
              <a:rPr b="0" i="0" lang="en-US" sz="930" u="none" cap="none" strike="noStrike">
                <a:solidFill>
                  <a:schemeClr val="dk1"/>
                </a:solidFill>
                <a:latin typeface="Calibri"/>
                <a:ea typeface="Calibri"/>
                <a:cs typeface="Calibri"/>
                <a:sym typeface="Calibri"/>
              </a:rPr>
              <a:t>If leasing, read the lease to see if gap insurance is required. If so, shop around for the best deal. If gap insurance is required, you usually must have collision and comprehensive coverage as well.  </a:t>
            </a:r>
            <a:endParaRPr b="0" i="0" sz="930" u="none" cap="none" strike="noStrike">
              <a:solidFill>
                <a:schemeClr val="dk1"/>
              </a:solidFill>
              <a:latin typeface="Calibri"/>
              <a:ea typeface="Calibri"/>
              <a:cs typeface="Calibri"/>
              <a:sym typeface="Calibri"/>
            </a:endParaRPr>
          </a:p>
        </p:txBody>
      </p:sp>
      <p:sp>
        <p:nvSpPr>
          <p:cNvPr id="94" name="Google Shape;94;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i="0" lang="en-US" sz="1020" u="none" cap="small" strike="noStrike">
                <a:solidFill>
                  <a:schemeClr val="dk1"/>
                </a:solidFill>
                <a:latin typeface="Calibri"/>
                <a:ea typeface="Calibri"/>
                <a:cs typeface="Calibri"/>
                <a:sym typeface="Calibri"/>
              </a:rPr>
              <a:t>Slide 8:  Performance and Reliability </a:t>
            </a:r>
            <a:endParaRPr b="0" i="0" sz="1020" u="none" cap="none" strike="noStrike">
              <a:solidFill>
                <a:schemeClr val="dk1"/>
              </a:solidFill>
              <a:latin typeface="Calibri"/>
              <a:ea typeface="Calibri"/>
              <a:cs typeface="Calibri"/>
              <a:sym typeface="Calibri"/>
            </a:endParaRPr>
          </a:p>
          <a:p>
            <a:pPr indent="0" lvl="0" marL="0" marR="0" rtl="0" algn="l">
              <a:lnSpc>
                <a:spcPct val="80000"/>
              </a:lnSpc>
              <a:spcBef>
                <a:spcPts val="306"/>
              </a:spcBef>
              <a:spcAft>
                <a:spcPts val="0"/>
              </a:spcAft>
              <a:buNone/>
            </a:pPr>
            <a:r>
              <a:rPr b="0" i="0" lang="en-US" sz="1020" u="none" cap="none" strike="noStrike">
                <a:solidFill>
                  <a:schemeClr val="dk1"/>
                </a:solidFill>
                <a:latin typeface="Calibri"/>
                <a:ea typeface="Calibri"/>
                <a:cs typeface="Calibri"/>
                <a:sym typeface="Calibri"/>
              </a:rPr>
              <a:t>The goal should be to choose the safest, most reliable and best-performing car for the price you can afford. Some sources of good information are:</a:t>
            </a:r>
            <a:endParaRPr/>
          </a:p>
          <a:p>
            <a:pPr indent="0" lvl="0" marL="0" marR="0" rtl="0" algn="l">
              <a:lnSpc>
                <a:spcPct val="80000"/>
              </a:lnSpc>
              <a:spcBef>
                <a:spcPts val="306"/>
              </a:spcBef>
              <a:spcAft>
                <a:spcPts val="0"/>
              </a:spcAft>
              <a:buNone/>
            </a:pPr>
            <a:r>
              <a:rPr b="0" i="0" lang="en-US" sz="1020" u="none" cap="none" strike="noStrike">
                <a:solidFill>
                  <a:schemeClr val="dk1"/>
                </a:solidFill>
                <a:latin typeface="Calibri"/>
                <a:ea typeface="Calibri"/>
                <a:cs typeface="Calibri"/>
                <a:sym typeface="Calibri"/>
              </a:rPr>
              <a:t> </a:t>
            </a:r>
            <a:endParaRPr/>
          </a:p>
          <a:p>
            <a:pPr indent="0" lvl="0" marL="0" marR="0" rtl="0" algn="l">
              <a:lnSpc>
                <a:spcPct val="80000"/>
              </a:lnSpc>
              <a:spcBef>
                <a:spcPts val="306"/>
              </a:spcBef>
              <a:spcAft>
                <a:spcPts val="0"/>
              </a:spcAft>
              <a:buNone/>
            </a:pPr>
            <a:r>
              <a:rPr b="1" i="0" lang="en-US" sz="1020" u="none" cap="none" strike="noStrike">
                <a:solidFill>
                  <a:schemeClr val="dk1"/>
                </a:solidFill>
                <a:latin typeface="Calibri"/>
                <a:ea typeface="Calibri"/>
                <a:cs typeface="Calibri"/>
                <a:sym typeface="Calibri"/>
              </a:rPr>
              <a:t>Consumer Reports:</a:t>
            </a:r>
            <a:r>
              <a:rPr b="0" i="0" lang="en-US" sz="1020" u="none" cap="none" strike="noStrike">
                <a:solidFill>
                  <a:schemeClr val="dk1"/>
                </a:solidFill>
                <a:latin typeface="Calibri"/>
                <a:ea typeface="Calibri"/>
                <a:cs typeface="Calibri"/>
                <a:sym typeface="Calibri"/>
              </a:rPr>
              <a:t> Rates the reliability, safety, performance and fuel economy of cars and is relatively unbiased because it accepts no advertising. </a:t>
            </a:r>
            <a:endParaRPr/>
          </a:p>
          <a:p>
            <a:pPr indent="0" lvl="0" marL="0" marR="0" rtl="0" algn="l">
              <a:lnSpc>
                <a:spcPct val="80000"/>
              </a:lnSpc>
              <a:spcBef>
                <a:spcPts val="306"/>
              </a:spcBef>
              <a:spcAft>
                <a:spcPts val="0"/>
              </a:spcAft>
              <a:buNone/>
            </a:pPr>
            <a:r>
              <a:rPr b="0" i="0" lang="en-US" sz="1020" u="none" cap="none" strike="noStrike">
                <a:solidFill>
                  <a:schemeClr val="dk1"/>
                </a:solidFill>
                <a:latin typeface="Calibri"/>
                <a:ea typeface="Calibri"/>
                <a:cs typeface="Calibri"/>
                <a:sym typeface="Calibri"/>
              </a:rPr>
              <a:t> </a:t>
            </a:r>
            <a:endParaRPr/>
          </a:p>
          <a:p>
            <a:pPr indent="0" lvl="0" marL="0" marR="0" rtl="0" algn="l">
              <a:lnSpc>
                <a:spcPct val="80000"/>
              </a:lnSpc>
              <a:spcBef>
                <a:spcPts val="306"/>
              </a:spcBef>
              <a:spcAft>
                <a:spcPts val="0"/>
              </a:spcAft>
              <a:buNone/>
            </a:pPr>
            <a:r>
              <a:rPr b="1" i="0" lang="en-US" sz="1020" u="none" cap="none" strike="noStrike">
                <a:solidFill>
                  <a:schemeClr val="dk1"/>
                </a:solidFill>
                <a:latin typeface="Calibri"/>
                <a:ea typeface="Calibri"/>
                <a:cs typeface="Calibri"/>
                <a:sym typeface="Calibri"/>
              </a:rPr>
              <a:t>CARFAX Vehicle History Report:</a:t>
            </a:r>
            <a:r>
              <a:rPr b="0" i="0" lang="en-US" sz="1020" u="none" cap="none" strike="noStrike">
                <a:solidFill>
                  <a:schemeClr val="dk1"/>
                </a:solidFill>
                <a:latin typeface="Calibri"/>
                <a:ea typeface="Calibri"/>
                <a:cs typeface="Calibri"/>
                <a:sym typeface="Calibri"/>
              </a:rPr>
              <a:t> CARFAX reports contain information that can affect a consumer’s decision:</a:t>
            </a:r>
            <a:endParaRPr/>
          </a:p>
          <a:p>
            <a:pPr indent="0" lvl="0" marL="0" marR="0" rtl="0" algn="l">
              <a:lnSpc>
                <a:spcPct val="80000"/>
              </a:lnSpc>
              <a:spcBef>
                <a:spcPts val="306"/>
              </a:spcBef>
              <a:spcAft>
                <a:spcPts val="0"/>
              </a:spcAft>
              <a:buNone/>
            </a:pPr>
            <a:r>
              <a:rPr b="0" i="0" lang="en-US" sz="1020" u="none" cap="none" strike="noStrike">
                <a:solidFill>
                  <a:schemeClr val="dk1"/>
                </a:solidFill>
                <a:latin typeface="Calibri"/>
                <a:ea typeface="Calibri"/>
                <a:cs typeface="Calibri"/>
                <a:sym typeface="Calibri"/>
              </a:rPr>
              <a:t> </a:t>
            </a:r>
            <a:endParaRPr/>
          </a:p>
          <a:p>
            <a:pPr indent="0" lvl="0" marL="0" marR="0" rtl="0" algn="l">
              <a:lnSpc>
                <a:spcPct val="80000"/>
              </a:lnSpc>
              <a:spcBef>
                <a:spcPts val="306"/>
              </a:spcBef>
              <a:spcAft>
                <a:spcPts val="0"/>
              </a:spcAft>
              <a:buNone/>
            </a:pPr>
            <a:r>
              <a:rPr b="0" i="0" lang="en-US" sz="1020" u="none" cap="none" strike="noStrike">
                <a:solidFill>
                  <a:schemeClr val="dk1"/>
                </a:solidFill>
                <a:latin typeface="Calibri"/>
                <a:ea typeface="Calibri"/>
                <a:cs typeface="Calibri"/>
                <a:sym typeface="Calibri"/>
              </a:rPr>
              <a:t>Title information, including salvaged or junked titles</a:t>
            </a:r>
            <a:endParaRPr/>
          </a:p>
          <a:p>
            <a:pPr indent="0" lvl="0" marL="0" marR="0" rtl="0" algn="l">
              <a:lnSpc>
                <a:spcPct val="80000"/>
              </a:lnSpc>
              <a:spcBef>
                <a:spcPts val="306"/>
              </a:spcBef>
              <a:spcAft>
                <a:spcPts val="0"/>
              </a:spcAft>
              <a:buNone/>
            </a:pPr>
            <a:r>
              <a:rPr b="0" i="0" lang="en-US" sz="1020" u="none" cap="none" strike="noStrike">
                <a:solidFill>
                  <a:schemeClr val="dk1"/>
                </a:solidFill>
                <a:latin typeface="Calibri"/>
                <a:ea typeface="Calibri"/>
                <a:cs typeface="Calibri"/>
                <a:sym typeface="Calibri"/>
              </a:rPr>
              <a:t>Flood damage history</a:t>
            </a:r>
            <a:endParaRPr/>
          </a:p>
          <a:p>
            <a:pPr indent="0" lvl="0" marL="0" marR="0" rtl="0" algn="l">
              <a:lnSpc>
                <a:spcPct val="80000"/>
              </a:lnSpc>
              <a:spcBef>
                <a:spcPts val="306"/>
              </a:spcBef>
              <a:spcAft>
                <a:spcPts val="0"/>
              </a:spcAft>
              <a:buNone/>
            </a:pPr>
            <a:r>
              <a:rPr b="0" i="0" lang="en-US" sz="1020" u="none" cap="none" strike="noStrike">
                <a:solidFill>
                  <a:schemeClr val="dk1"/>
                </a:solidFill>
                <a:latin typeface="Calibri"/>
                <a:ea typeface="Calibri"/>
                <a:cs typeface="Calibri"/>
                <a:sym typeface="Calibri"/>
              </a:rPr>
              <a:t>Total loss accident history</a:t>
            </a:r>
            <a:endParaRPr/>
          </a:p>
          <a:p>
            <a:pPr indent="0" lvl="0" marL="0" marR="0" rtl="0" algn="l">
              <a:lnSpc>
                <a:spcPct val="80000"/>
              </a:lnSpc>
              <a:spcBef>
                <a:spcPts val="306"/>
              </a:spcBef>
              <a:spcAft>
                <a:spcPts val="0"/>
              </a:spcAft>
              <a:buNone/>
            </a:pPr>
            <a:r>
              <a:rPr b="0" i="0" lang="en-US" sz="1020" u="none" cap="none" strike="noStrike">
                <a:solidFill>
                  <a:schemeClr val="dk1"/>
                </a:solidFill>
                <a:latin typeface="Calibri"/>
                <a:ea typeface="Calibri"/>
                <a:cs typeface="Calibri"/>
                <a:sym typeface="Calibri"/>
              </a:rPr>
              <a:t>Odometer readings</a:t>
            </a:r>
            <a:endParaRPr/>
          </a:p>
          <a:p>
            <a:pPr indent="0" lvl="0" marL="0" marR="0" rtl="0" algn="l">
              <a:lnSpc>
                <a:spcPct val="80000"/>
              </a:lnSpc>
              <a:spcBef>
                <a:spcPts val="306"/>
              </a:spcBef>
              <a:spcAft>
                <a:spcPts val="0"/>
              </a:spcAft>
              <a:buNone/>
            </a:pPr>
            <a:r>
              <a:rPr b="0" i="0" lang="en-US" sz="1020" u="none" cap="none" strike="noStrike">
                <a:solidFill>
                  <a:schemeClr val="dk1"/>
                </a:solidFill>
                <a:latin typeface="Calibri"/>
                <a:ea typeface="Calibri"/>
                <a:cs typeface="Calibri"/>
                <a:sym typeface="Calibri"/>
              </a:rPr>
              <a:t>Lemon history</a:t>
            </a:r>
            <a:endParaRPr/>
          </a:p>
          <a:p>
            <a:pPr indent="0" lvl="0" marL="0" marR="0" rtl="0" algn="l">
              <a:lnSpc>
                <a:spcPct val="80000"/>
              </a:lnSpc>
              <a:spcBef>
                <a:spcPts val="306"/>
              </a:spcBef>
              <a:spcAft>
                <a:spcPts val="0"/>
              </a:spcAft>
              <a:buNone/>
            </a:pPr>
            <a:r>
              <a:rPr b="0" i="0" lang="en-US" sz="1020" u="none" cap="none" strike="noStrike">
                <a:solidFill>
                  <a:schemeClr val="dk1"/>
                </a:solidFill>
                <a:latin typeface="Calibri"/>
                <a:ea typeface="Calibri"/>
                <a:cs typeface="Calibri"/>
                <a:sym typeface="Calibri"/>
              </a:rPr>
              <a:t>Number of owners</a:t>
            </a:r>
            <a:endParaRPr/>
          </a:p>
          <a:p>
            <a:pPr indent="0" lvl="0" marL="0" marR="0" rtl="0" algn="l">
              <a:lnSpc>
                <a:spcPct val="80000"/>
              </a:lnSpc>
              <a:spcBef>
                <a:spcPts val="306"/>
              </a:spcBef>
              <a:spcAft>
                <a:spcPts val="0"/>
              </a:spcAft>
              <a:buNone/>
            </a:pPr>
            <a:r>
              <a:rPr b="0" i="0" lang="en-US" sz="1020" u="none" cap="none" strike="noStrike">
                <a:solidFill>
                  <a:schemeClr val="dk1"/>
                </a:solidFill>
                <a:latin typeface="Calibri"/>
                <a:ea typeface="Calibri"/>
                <a:cs typeface="Calibri"/>
                <a:sym typeface="Calibri"/>
              </a:rPr>
              <a:t>Accident indicators, such as airbag deployments</a:t>
            </a:r>
            <a:endParaRPr/>
          </a:p>
          <a:p>
            <a:pPr indent="0" lvl="0" marL="0" marR="0" rtl="0" algn="l">
              <a:lnSpc>
                <a:spcPct val="80000"/>
              </a:lnSpc>
              <a:spcBef>
                <a:spcPts val="306"/>
              </a:spcBef>
              <a:spcAft>
                <a:spcPts val="0"/>
              </a:spcAft>
              <a:buNone/>
            </a:pPr>
            <a:r>
              <a:rPr b="0" i="0" lang="en-US" sz="1020" u="none" cap="none" strike="noStrike">
                <a:solidFill>
                  <a:schemeClr val="dk1"/>
                </a:solidFill>
                <a:latin typeface="Calibri"/>
                <a:ea typeface="Calibri"/>
                <a:cs typeface="Calibri"/>
                <a:sym typeface="Calibri"/>
              </a:rPr>
              <a:t>State emissions inspection results</a:t>
            </a:r>
            <a:endParaRPr/>
          </a:p>
          <a:p>
            <a:pPr indent="0" lvl="0" marL="0" marR="0" rtl="0" algn="l">
              <a:lnSpc>
                <a:spcPct val="80000"/>
              </a:lnSpc>
              <a:spcBef>
                <a:spcPts val="306"/>
              </a:spcBef>
              <a:spcAft>
                <a:spcPts val="0"/>
              </a:spcAft>
              <a:buNone/>
            </a:pPr>
            <a:r>
              <a:rPr b="0" i="0" lang="en-US" sz="1020" u="none" cap="none" strike="noStrike">
                <a:solidFill>
                  <a:schemeClr val="dk1"/>
                </a:solidFill>
                <a:latin typeface="Calibri"/>
                <a:ea typeface="Calibri"/>
                <a:cs typeface="Calibri"/>
                <a:sym typeface="Calibri"/>
              </a:rPr>
              <a:t>Service records</a:t>
            </a:r>
            <a:endParaRPr/>
          </a:p>
          <a:p>
            <a:pPr indent="0" lvl="0" marL="0" marR="0" rtl="0" algn="l">
              <a:lnSpc>
                <a:spcPct val="80000"/>
              </a:lnSpc>
              <a:spcBef>
                <a:spcPts val="306"/>
              </a:spcBef>
              <a:spcAft>
                <a:spcPts val="0"/>
              </a:spcAft>
              <a:buNone/>
            </a:pPr>
            <a:r>
              <a:rPr b="0" i="0" lang="en-US" sz="1020" u="none" cap="none" strike="noStrike">
                <a:solidFill>
                  <a:schemeClr val="dk1"/>
                </a:solidFill>
                <a:latin typeface="Calibri"/>
                <a:ea typeface="Calibri"/>
                <a:cs typeface="Calibri"/>
                <a:sym typeface="Calibri"/>
              </a:rPr>
              <a:t>Vehicle use (taxi, rental, lease, etc.)</a:t>
            </a:r>
            <a:endParaRPr b="0" i="0" sz="1020" u="none" cap="none" strike="noStrike">
              <a:solidFill>
                <a:schemeClr val="dk1"/>
              </a:solidFill>
              <a:latin typeface="Calibri"/>
              <a:ea typeface="Calibri"/>
              <a:cs typeface="Calibri"/>
              <a:sym typeface="Calibri"/>
            </a:endParaRPr>
          </a:p>
        </p:txBody>
      </p:sp>
      <p:sp>
        <p:nvSpPr>
          <p:cNvPr id="103" name="Google Shape;103;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US" sz="1200" u="none" cap="small" strike="noStrike">
                <a:solidFill>
                  <a:schemeClr val="dk1"/>
                </a:solidFill>
                <a:latin typeface="Calibri"/>
                <a:ea typeface="Calibri"/>
                <a:cs typeface="Calibri"/>
                <a:sym typeface="Calibri"/>
              </a:rPr>
              <a:t>Slide 9:  Investigate the Dealership</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Research a minimum of three potential sellers. </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Years in business:</a:t>
            </a:r>
            <a:r>
              <a:rPr b="0" i="0" lang="en-US" sz="1200" u="none" cap="none" strike="noStrike">
                <a:solidFill>
                  <a:schemeClr val="dk1"/>
                </a:solidFill>
                <a:latin typeface="Calibri"/>
                <a:ea typeface="Calibri"/>
                <a:cs typeface="Calibri"/>
                <a:sym typeface="Calibri"/>
              </a:rPr>
              <a:t> Being in business for a long time does not necessarily mean that the dealer is honest and reliable; the worst dealers (in terms of how buyers are treated) seem to go out of business fairly quickly.</a:t>
            </a:r>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Complaints:</a:t>
            </a:r>
            <a:r>
              <a:rPr b="0" i="0" lang="en-US" sz="1200" u="none" cap="none" strike="noStrike">
                <a:solidFill>
                  <a:schemeClr val="dk1"/>
                </a:solidFill>
                <a:latin typeface="Calibri"/>
                <a:ea typeface="Calibri"/>
                <a:cs typeface="Calibri"/>
                <a:sym typeface="Calibri"/>
              </a:rPr>
              <a:t> Check with the Armed Forces Disciplinary Control Board, the Office of Consumer Affairs of the Attorney General, the Better Business Bureau. Ask your fellow Marines, especially those who are more senior or have been in the area for some time.</a:t>
            </a:r>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Salespersons and mechanics:</a:t>
            </a:r>
            <a:r>
              <a:rPr b="0" i="0" lang="en-US" sz="1200" u="none" cap="none" strike="noStrike">
                <a:solidFill>
                  <a:schemeClr val="dk1"/>
                </a:solidFill>
                <a:latin typeface="Calibri"/>
                <a:ea typeface="Calibri"/>
                <a:cs typeface="Calibri"/>
                <a:sym typeface="Calibri"/>
              </a:rPr>
              <a:t> How long have they been with the company? Are they knowledgeable about the product they are selling when it comes to things such as performance, mileage, recalls, technical service bulletins, etc?  Make sure the salesperson is someone you can work well with. What certifications do the mechanics have? </a:t>
            </a:r>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References:</a:t>
            </a:r>
            <a:r>
              <a:rPr b="0" i="0" lang="en-US" sz="1200" u="none" cap="none" strike="noStrike">
                <a:solidFill>
                  <a:schemeClr val="dk1"/>
                </a:solidFill>
                <a:latin typeface="Calibri"/>
                <a:ea typeface="Calibri"/>
                <a:cs typeface="Calibri"/>
                <a:sym typeface="Calibri"/>
              </a:rPr>
              <a:t> These are sometimes used to impress the buyer, assume they are giving you the names of persons who will only say positive things. Skip checking their references.</a:t>
            </a:r>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Professional membership:</a:t>
            </a:r>
            <a:r>
              <a:rPr b="0" i="0" lang="en-US" sz="1200" u="none" cap="none" strike="noStrike">
                <a:solidFill>
                  <a:schemeClr val="dk1"/>
                </a:solidFill>
                <a:latin typeface="Calibri"/>
                <a:ea typeface="Calibri"/>
                <a:cs typeface="Calibri"/>
                <a:sym typeface="Calibri"/>
              </a:rPr>
              <a:t> Membership in the Better Business Bureau, National Automobile Dealers Association or National Independent Automobile Dealers Association does give some reassurance.</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2" name="Google Shape;112;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6" name="Shape 16"/>
        <p:cNvGrpSpPr/>
        <p:nvPr/>
      </p:nvGrpSpPr>
      <p:grpSpPr>
        <a:xfrm>
          <a:off x="0" y="0"/>
          <a:ext cx="0" cy="0"/>
          <a:chOff x="0" y="0"/>
          <a:chExt cx="0" cy="0"/>
        </a:xfrm>
      </p:grpSpPr>
      <p:sp>
        <p:nvSpPr>
          <p:cNvPr id="17" name="Google Shape;17;p2"/>
          <p:cNvSpPr txBox="1"/>
          <p:nvPr>
            <p:ph type="title"/>
          </p:nvPr>
        </p:nvSpPr>
        <p:spPr>
          <a:xfrm>
            <a:off x="455876" y="130256"/>
            <a:ext cx="8688123" cy="1417638"/>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SzPts val="1400"/>
              <a:buNone/>
              <a:defRPr b="0" i="0" sz="6000" u="none" cap="none" strike="noStrike">
                <a:solidFill>
                  <a:schemeClr val="dk1"/>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18" name="Google Shape;18;p2"/>
          <p:cNvSpPr txBox="1"/>
          <p:nvPr>
            <p:ph idx="1" type="body"/>
          </p:nvPr>
        </p:nvSpPr>
        <p:spPr>
          <a:xfrm>
            <a:off x="457179" y="1717482"/>
            <a:ext cx="8375182" cy="4400214"/>
          </a:xfrm>
          <a:prstGeom prst="rect">
            <a:avLst/>
          </a:prstGeom>
          <a:noFill/>
          <a:ln>
            <a:noFill/>
          </a:ln>
        </p:spPr>
        <p:txBody>
          <a:bodyPr anchorCtr="0" anchor="t" bIns="0" lIns="0" spcFirstLastPara="1" rIns="0" wrap="square" tIns="0"/>
          <a:lstStyle>
            <a:lvl1pPr indent="-381000" lvl="0" marL="457200" marR="0" rtl="0" algn="l">
              <a:lnSpc>
                <a:spcPct val="118750"/>
              </a:lnSpc>
              <a:spcBef>
                <a:spcPts val="0"/>
              </a:spcBef>
              <a:spcAft>
                <a:spcPts val="0"/>
              </a:spcAft>
              <a:buClr>
                <a:schemeClr val="accent1"/>
              </a:buClr>
              <a:buSzPts val="2400"/>
              <a:buFont typeface="Noto Sans Symbols"/>
              <a:buChar char="◆"/>
              <a:defRPr b="0" i="0" sz="3200" u="none" cap="none" strike="noStrike">
                <a:solidFill>
                  <a:schemeClr val="dk1"/>
                </a:solidFill>
                <a:latin typeface="Source Sans Pro"/>
                <a:ea typeface="Source Sans Pro"/>
                <a:cs typeface="Source Sans Pro"/>
                <a:sym typeface="Source Sans Pro"/>
              </a:defRPr>
            </a:lvl1pPr>
            <a:lvl2pPr indent="-381000" lvl="1" marL="914400" marR="0" rtl="0" algn="l">
              <a:lnSpc>
                <a:spcPct val="118750"/>
              </a:lnSpc>
              <a:spcBef>
                <a:spcPts val="640"/>
              </a:spcBef>
              <a:spcAft>
                <a:spcPts val="0"/>
              </a:spcAft>
              <a:buClr>
                <a:schemeClr val="accent1"/>
              </a:buClr>
              <a:buSzPts val="2400"/>
              <a:buFont typeface="Arial"/>
              <a:buChar char="–"/>
              <a:defRPr b="0" i="0" sz="3200" u="none" cap="none" strike="noStrike">
                <a:solidFill>
                  <a:schemeClr val="dk1"/>
                </a:solidFill>
                <a:latin typeface="Source Sans Pro"/>
                <a:ea typeface="Source Sans Pro"/>
                <a:cs typeface="Source Sans Pro"/>
                <a:sym typeface="Source Sans Pro"/>
              </a:defRPr>
            </a:lvl2pPr>
            <a:lvl3pPr indent="-381000" lvl="2" marL="1371600" marR="0" rtl="0" algn="l">
              <a:lnSpc>
                <a:spcPct val="118750"/>
              </a:lnSpc>
              <a:spcBef>
                <a:spcPts val="640"/>
              </a:spcBef>
              <a:spcAft>
                <a:spcPts val="0"/>
              </a:spcAft>
              <a:buClr>
                <a:schemeClr val="accent1"/>
              </a:buClr>
              <a:buSzPts val="2400"/>
              <a:buFont typeface="Arial"/>
              <a:buChar char="•"/>
              <a:defRPr b="0" i="0" sz="3200" u="none" cap="none" strike="noStrike">
                <a:solidFill>
                  <a:schemeClr val="dk1"/>
                </a:solidFill>
                <a:latin typeface="Source Sans Pro"/>
                <a:ea typeface="Source Sans Pro"/>
                <a:cs typeface="Source Sans Pro"/>
                <a:sym typeface="Source Sans Pro"/>
              </a:defRPr>
            </a:lvl3pPr>
            <a:lvl4pPr indent="-381000" lvl="3" marL="1828800" marR="0" rtl="0" algn="l">
              <a:lnSpc>
                <a:spcPct val="118750"/>
              </a:lnSpc>
              <a:spcBef>
                <a:spcPts val="640"/>
              </a:spcBef>
              <a:spcAft>
                <a:spcPts val="0"/>
              </a:spcAft>
              <a:buClr>
                <a:schemeClr val="accent1"/>
              </a:buClr>
              <a:buSzPts val="2400"/>
              <a:buFont typeface="Arial"/>
              <a:buChar char="–"/>
              <a:defRPr b="0" i="0" sz="3200" u="none" cap="none" strike="noStrike">
                <a:solidFill>
                  <a:schemeClr val="dk1"/>
                </a:solidFill>
                <a:latin typeface="Source Sans Pro"/>
                <a:ea typeface="Source Sans Pro"/>
                <a:cs typeface="Source Sans Pro"/>
                <a:sym typeface="Source Sans Pro"/>
              </a:defRPr>
            </a:lvl4pPr>
            <a:lvl5pPr indent="-381000" lvl="4" marL="2286000" marR="0" rtl="0" algn="l">
              <a:lnSpc>
                <a:spcPct val="118750"/>
              </a:lnSpc>
              <a:spcBef>
                <a:spcPts val="640"/>
              </a:spcBef>
              <a:spcAft>
                <a:spcPts val="0"/>
              </a:spcAft>
              <a:buClr>
                <a:schemeClr val="accent1"/>
              </a:buClr>
              <a:buSzPts val="2400"/>
              <a:buFont typeface="Arial"/>
              <a:buChar char="»"/>
              <a:defRPr b="0" i="0" sz="3200" u="none" cap="none" strike="noStrike">
                <a:solidFill>
                  <a:schemeClr val="dk1"/>
                </a:solidFill>
                <a:latin typeface="Source Sans Pro"/>
                <a:ea typeface="Source Sans Pro"/>
                <a:cs typeface="Source Sans Pro"/>
                <a:sym typeface="Source Sans Pr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9pPr>
          </a:lstStyle>
          <a:p/>
        </p:txBody>
      </p:sp>
      <p:sp>
        <p:nvSpPr>
          <p:cNvPr id="19" name="Google Shape;19;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1pPr>
            <a:lvl2pPr indent="0" lvl="1"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2pPr>
            <a:lvl3pPr indent="0" lvl="2"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3pPr>
            <a:lvl4pPr indent="0" lvl="3"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4pPr>
            <a:lvl5pPr indent="0" lvl="4"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5pPr>
            <a:lvl6pPr indent="0" lvl="5"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6pPr>
            <a:lvl7pPr indent="0" lvl="6"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7pPr>
            <a:lvl8pPr indent="0" lvl="7"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8pPr>
            <a:lvl9pPr indent="0" lvl="8"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0" name="Shape 20"/>
        <p:cNvGrpSpPr/>
        <p:nvPr/>
      </p:nvGrpSpPr>
      <p:grpSpPr>
        <a:xfrm>
          <a:off x="0" y="0"/>
          <a:ext cx="0" cy="0"/>
          <a:chOff x="0" y="0"/>
          <a:chExt cx="0" cy="0"/>
        </a:xfrm>
      </p:grpSpPr>
      <p:sp>
        <p:nvSpPr>
          <p:cNvPr id="21" name="Google Shape;21;p3"/>
          <p:cNvSpPr txBox="1"/>
          <p:nvPr>
            <p:ph type="title"/>
          </p:nvPr>
        </p:nvSpPr>
        <p:spPr>
          <a:xfrm>
            <a:off x="358775" y="152400"/>
            <a:ext cx="8686800" cy="1265238"/>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SzPts val="1400"/>
              <a:buNone/>
              <a:defRPr b="0" i="0" sz="6000" u="none" cap="none" strike="noStrike">
                <a:solidFill>
                  <a:srgbClr val="000000"/>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1pPr>
            <a:lvl2pPr indent="0" lvl="1"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2pPr>
            <a:lvl3pPr indent="0" lvl="2"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3pPr>
            <a:lvl4pPr indent="0" lvl="3"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4pPr>
            <a:lvl5pPr indent="0" lvl="4"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5pPr>
            <a:lvl6pPr indent="0" lvl="5"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6pPr>
            <a:lvl7pPr indent="0" lvl="6"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7pPr>
            <a:lvl8pPr indent="0" lvl="7"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8pPr>
            <a:lvl9pPr indent="0" lvl="8"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3" name="Shape 23"/>
        <p:cNvGrpSpPr/>
        <p:nvPr/>
      </p:nvGrpSpPr>
      <p:grpSpPr>
        <a:xfrm>
          <a:off x="0" y="0"/>
          <a:ext cx="0" cy="0"/>
          <a:chOff x="0" y="0"/>
          <a:chExt cx="0" cy="0"/>
        </a:xfrm>
      </p:grpSpPr>
      <p:sp>
        <p:nvSpPr>
          <p:cNvPr id="24" name="Google Shape;24;p4"/>
          <p:cNvSpPr txBox="1"/>
          <p:nvPr>
            <p:ph type="ctrTitle"/>
          </p:nvPr>
        </p:nvSpPr>
        <p:spPr>
          <a:xfrm>
            <a:off x="457201" y="225425"/>
            <a:ext cx="7772400" cy="1470025"/>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SzPts val="1400"/>
              <a:buNone/>
              <a:defRPr b="0" i="0" sz="6000" u="none" cap="none" strike="noStrike">
                <a:solidFill>
                  <a:schemeClr val="dk1"/>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25" name="Google Shape;25;p4"/>
          <p:cNvSpPr txBox="1"/>
          <p:nvPr>
            <p:ph idx="1" type="subTitle"/>
          </p:nvPr>
        </p:nvSpPr>
        <p:spPr>
          <a:xfrm>
            <a:off x="457199" y="1964275"/>
            <a:ext cx="7382933" cy="668858"/>
          </a:xfrm>
          <a:prstGeom prst="rect">
            <a:avLst/>
          </a:prstGeom>
          <a:noFill/>
          <a:ln>
            <a:noFill/>
          </a:ln>
        </p:spPr>
        <p:txBody>
          <a:bodyPr anchorCtr="0" anchor="t" bIns="0" lIns="0" spcFirstLastPara="1" rIns="0" wrap="square" tIns="0"/>
          <a:lstStyle>
            <a:lvl1pPr lvl="0" marR="0" rtl="0" algn="l">
              <a:lnSpc>
                <a:spcPct val="102500"/>
              </a:lnSpc>
              <a:spcBef>
                <a:spcPts val="0"/>
              </a:spcBef>
              <a:spcAft>
                <a:spcPts val="0"/>
              </a:spcAft>
              <a:buClr>
                <a:srgbClr val="78AC35"/>
              </a:buClr>
              <a:buSzPts val="3000"/>
              <a:buFont typeface="Noto Sans Symbols"/>
              <a:buNone/>
              <a:defRPr b="0" i="0" sz="4000" u="none" cap="none" strike="noStrike">
                <a:solidFill>
                  <a:schemeClr val="dk1"/>
                </a:solidFill>
                <a:latin typeface="Source Sans Pro"/>
                <a:ea typeface="Source Sans Pro"/>
                <a:cs typeface="Source Sans Pro"/>
                <a:sym typeface="Source Sans Pro"/>
              </a:defRPr>
            </a:lvl1pPr>
            <a:lvl2pPr lvl="1" marR="0" rtl="0" algn="ctr">
              <a:spcBef>
                <a:spcPts val="640"/>
              </a:spcBef>
              <a:spcAft>
                <a:spcPts val="0"/>
              </a:spcAft>
              <a:buClr>
                <a:srgbClr val="888888"/>
              </a:buClr>
              <a:buSzPts val="3200"/>
              <a:buFont typeface="Arial"/>
              <a:buNone/>
              <a:defRPr b="0" i="0" sz="3200" u="none" cap="none" strike="noStrike">
                <a:solidFill>
                  <a:srgbClr val="888888"/>
                </a:solidFill>
                <a:latin typeface="Source Sans Pro"/>
                <a:ea typeface="Source Sans Pro"/>
                <a:cs typeface="Source Sans Pro"/>
                <a:sym typeface="Source Sans Pro"/>
              </a:defRPr>
            </a:lvl2pPr>
            <a:lvl3pPr lvl="2" marR="0" rtl="0" algn="ctr">
              <a:spcBef>
                <a:spcPts val="640"/>
              </a:spcBef>
              <a:spcAft>
                <a:spcPts val="0"/>
              </a:spcAft>
              <a:buClr>
                <a:srgbClr val="888888"/>
              </a:buClr>
              <a:buSzPts val="3200"/>
              <a:buFont typeface="Arial"/>
              <a:buNone/>
              <a:defRPr b="0" i="0" sz="3200" u="none" cap="none" strike="noStrike">
                <a:solidFill>
                  <a:srgbClr val="888888"/>
                </a:solidFill>
                <a:latin typeface="Source Sans Pro"/>
                <a:ea typeface="Source Sans Pro"/>
                <a:cs typeface="Source Sans Pro"/>
                <a:sym typeface="Source Sans Pro"/>
              </a:defRPr>
            </a:lvl3pPr>
            <a:lvl4pPr lvl="3" marR="0" rtl="0" algn="ctr">
              <a:spcBef>
                <a:spcPts val="640"/>
              </a:spcBef>
              <a:spcAft>
                <a:spcPts val="0"/>
              </a:spcAft>
              <a:buClr>
                <a:srgbClr val="888888"/>
              </a:buClr>
              <a:buSzPts val="3200"/>
              <a:buFont typeface="Arial"/>
              <a:buNone/>
              <a:defRPr b="0" i="0" sz="3200" u="none" cap="none" strike="noStrike">
                <a:solidFill>
                  <a:srgbClr val="888888"/>
                </a:solidFill>
                <a:latin typeface="Source Sans Pro"/>
                <a:ea typeface="Source Sans Pro"/>
                <a:cs typeface="Source Sans Pro"/>
                <a:sym typeface="Source Sans Pro"/>
              </a:defRPr>
            </a:lvl4pPr>
            <a:lvl5pPr lvl="4" marR="0" rtl="0" algn="ctr">
              <a:spcBef>
                <a:spcPts val="640"/>
              </a:spcBef>
              <a:spcAft>
                <a:spcPts val="0"/>
              </a:spcAft>
              <a:buClr>
                <a:srgbClr val="888888"/>
              </a:buClr>
              <a:buSzPts val="3200"/>
              <a:buFont typeface="Arial"/>
              <a:buNone/>
              <a:defRPr b="0" i="0" sz="3200" u="none" cap="none" strike="noStrike">
                <a:solidFill>
                  <a:srgbClr val="888888"/>
                </a:solidFill>
                <a:latin typeface="Source Sans Pro"/>
                <a:ea typeface="Source Sans Pro"/>
                <a:cs typeface="Source Sans Pro"/>
                <a:sym typeface="Source Sans Pro"/>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Source Sans Pro"/>
                <a:ea typeface="Source Sans Pro"/>
                <a:cs typeface="Source Sans Pro"/>
                <a:sym typeface="Source Sans Pro"/>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Source Sans Pro"/>
                <a:ea typeface="Source Sans Pro"/>
                <a:cs typeface="Source Sans Pro"/>
                <a:sym typeface="Source Sans Pro"/>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Source Sans Pro"/>
                <a:ea typeface="Source Sans Pro"/>
                <a:cs typeface="Source Sans Pro"/>
                <a:sym typeface="Source Sans Pro"/>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Source Sans Pro"/>
                <a:ea typeface="Source Sans Pro"/>
                <a:cs typeface="Source Sans Pro"/>
                <a:sym typeface="Source Sans Pro"/>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595959"/>
                </a:solidFill>
                <a:latin typeface="Source Sans Pro"/>
                <a:ea typeface="Source Sans Pro"/>
                <a:cs typeface="Source Sans Pro"/>
                <a:sym typeface="Source Sans Pro"/>
              </a:defRPr>
            </a:lvl1pPr>
            <a:lvl2pPr indent="0" lvl="1" marL="0" marR="0" rtl="0" algn="r">
              <a:spcBef>
                <a:spcPts val="0"/>
              </a:spcBef>
              <a:spcAft>
                <a:spcPts val="0"/>
              </a:spcAft>
              <a:buNone/>
              <a:defRPr sz="1200">
                <a:solidFill>
                  <a:srgbClr val="595959"/>
                </a:solidFill>
                <a:latin typeface="Source Sans Pro"/>
                <a:ea typeface="Source Sans Pro"/>
                <a:cs typeface="Source Sans Pro"/>
                <a:sym typeface="Source Sans Pro"/>
              </a:defRPr>
            </a:lvl2pPr>
            <a:lvl3pPr indent="0" lvl="2" marL="0" marR="0" rtl="0" algn="r">
              <a:spcBef>
                <a:spcPts val="0"/>
              </a:spcBef>
              <a:spcAft>
                <a:spcPts val="0"/>
              </a:spcAft>
              <a:buNone/>
              <a:defRPr sz="1200">
                <a:solidFill>
                  <a:srgbClr val="595959"/>
                </a:solidFill>
                <a:latin typeface="Source Sans Pro"/>
                <a:ea typeface="Source Sans Pro"/>
                <a:cs typeface="Source Sans Pro"/>
                <a:sym typeface="Source Sans Pro"/>
              </a:defRPr>
            </a:lvl3pPr>
            <a:lvl4pPr indent="0" lvl="3" marL="0" marR="0" rtl="0" algn="r">
              <a:spcBef>
                <a:spcPts val="0"/>
              </a:spcBef>
              <a:spcAft>
                <a:spcPts val="0"/>
              </a:spcAft>
              <a:buNone/>
              <a:defRPr sz="1200">
                <a:solidFill>
                  <a:srgbClr val="595959"/>
                </a:solidFill>
                <a:latin typeface="Source Sans Pro"/>
                <a:ea typeface="Source Sans Pro"/>
                <a:cs typeface="Source Sans Pro"/>
                <a:sym typeface="Source Sans Pro"/>
              </a:defRPr>
            </a:lvl4pPr>
            <a:lvl5pPr indent="0" lvl="4" marL="0" marR="0" rtl="0" algn="r">
              <a:spcBef>
                <a:spcPts val="0"/>
              </a:spcBef>
              <a:spcAft>
                <a:spcPts val="0"/>
              </a:spcAft>
              <a:buNone/>
              <a:defRPr sz="1200">
                <a:solidFill>
                  <a:srgbClr val="595959"/>
                </a:solidFill>
                <a:latin typeface="Source Sans Pro"/>
                <a:ea typeface="Source Sans Pro"/>
                <a:cs typeface="Source Sans Pro"/>
                <a:sym typeface="Source Sans Pro"/>
              </a:defRPr>
            </a:lvl5pPr>
            <a:lvl6pPr indent="0" lvl="5" marL="0" marR="0" rtl="0" algn="r">
              <a:spcBef>
                <a:spcPts val="0"/>
              </a:spcBef>
              <a:spcAft>
                <a:spcPts val="0"/>
              </a:spcAft>
              <a:buNone/>
              <a:defRPr sz="1200">
                <a:solidFill>
                  <a:srgbClr val="595959"/>
                </a:solidFill>
                <a:latin typeface="Source Sans Pro"/>
                <a:ea typeface="Source Sans Pro"/>
                <a:cs typeface="Source Sans Pro"/>
                <a:sym typeface="Source Sans Pro"/>
              </a:defRPr>
            </a:lvl6pPr>
            <a:lvl7pPr indent="0" lvl="6" marL="0" marR="0" rtl="0" algn="r">
              <a:spcBef>
                <a:spcPts val="0"/>
              </a:spcBef>
              <a:spcAft>
                <a:spcPts val="0"/>
              </a:spcAft>
              <a:buNone/>
              <a:defRPr sz="1200">
                <a:solidFill>
                  <a:srgbClr val="595959"/>
                </a:solidFill>
                <a:latin typeface="Source Sans Pro"/>
                <a:ea typeface="Source Sans Pro"/>
                <a:cs typeface="Source Sans Pro"/>
                <a:sym typeface="Source Sans Pro"/>
              </a:defRPr>
            </a:lvl7pPr>
            <a:lvl8pPr indent="0" lvl="7" marL="0" marR="0" rtl="0" algn="r">
              <a:spcBef>
                <a:spcPts val="0"/>
              </a:spcBef>
              <a:spcAft>
                <a:spcPts val="0"/>
              </a:spcAft>
              <a:buNone/>
              <a:defRPr sz="1200">
                <a:solidFill>
                  <a:srgbClr val="595959"/>
                </a:solidFill>
                <a:latin typeface="Source Sans Pro"/>
                <a:ea typeface="Source Sans Pro"/>
                <a:cs typeface="Source Sans Pro"/>
                <a:sym typeface="Source Sans Pro"/>
              </a:defRPr>
            </a:lvl8pPr>
            <a:lvl9pPr indent="0" lvl="8" marL="0" marR="0" rtl="0" algn="r">
              <a:spcBef>
                <a:spcPts val="0"/>
              </a:spcBef>
              <a:spcAft>
                <a:spcPts val="0"/>
              </a:spcAft>
              <a:buNone/>
              <a:defRPr sz="1200">
                <a:solidFill>
                  <a:srgbClr val="595959"/>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27" name="Shape 27"/>
        <p:cNvGrpSpPr/>
        <p:nvPr/>
      </p:nvGrpSpPr>
      <p:grpSpPr>
        <a:xfrm>
          <a:off x="0" y="0"/>
          <a:ext cx="0" cy="0"/>
          <a:chOff x="0" y="0"/>
          <a:chExt cx="0" cy="0"/>
        </a:xfrm>
      </p:grpSpPr>
      <p:sp>
        <p:nvSpPr>
          <p:cNvPr id="28" name="Google Shape;28;p5"/>
          <p:cNvSpPr txBox="1"/>
          <p:nvPr>
            <p:ph type="title"/>
          </p:nvPr>
        </p:nvSpPr>
        <p:spPr>
          <a:xfrm>
            <a:off x="358775" y="152400"/>
            <a:ext cx="8686800" cy="1265238"/>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SzPts val="1400"/>
              <a:buNone/>
              <a:defRPr b="0" i="0" sz="6000" u="none" cap="none" strike="noStrike">
                <a:solidFill>
                  <a:schemeClr val="dk1"/>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29" name="Google Shape;29;p5"/>
          <p:cNvSpPr txBox="1"/>
          <p:nvPr>
            <p:ph idx="1" type="body"/>
          </p:nvPr>
        </p:nvSpPr>
        <p:spPr>
          <a:xfrm>
            <a:off x="335085" y="1774796"/>
            <a:ext cx="4038600" cy="4351367"/>
          </a:xfrm>
          <a:prstGeom prst="rect">
            <a:avLst/>
          </a:prstGeom>
          <a:noFill/>
          <a:ln>
            <a:noFill/>
          </a:ln>
        </p:spPr>
        <p:txBody>
          <a:bodyPr anchorCtr="0" anchor="t" bIns="0" lIns="0" spcFirstLastPara="1" rIns="0" wrap="square" tIns="0"/>
          <a:lstStyle>
            <a:lvl1pPr indent="-361950" lvl="0" marL="457200" marR="0" rtl="0" algn="l">
              <a:lnSpc>
                <a:spcPct val="114285"/>
              </a:lnSpc>
              <a:spcBef>
                <a:spcPts val="0"/>
              </a:spcBef>
              <a:spcAft>
                <a:spcPts val="0"/>
              </a:spcAft>
              <a:buClr>
                <a:srgbClr val="142038"/>
              </a:buClr>
              <a:buSzPts val="2100"/>
              <a:buFont typeface="Noto Sans Symbols"/>
              <a:buChar char="◆"/>
              <a:defRPr b="0" i="0" sz="2800" u="none" cap="none" strike="noStrike">
                <a:solidFill>
                  <a:srgbClr val="000000"/>
                </a:solidFill>
                <a:latin typeface="Source Sans Pro"/>
                <a:ea typeface="Source Sans Pro"/>
                <a:cs typeface="Source Sans Pro"/>
                <a:sym typeface="Source Sans Pro"/>
              </a:defRPr>
            </a:lvl1pPr>
            <a:lvl2pPr indent="-342900" lvl="1" marL="914400" marR="0" rtl="0" algn="l">
              <a:lnSpc>
                <a:spcPct val="133333"/>
              </a:lnSpc>
              <a:spcBef>
                <a:spcPts val="480"/>
              </a:spcBef>
              <a:spcAft>
                <a:spcPts val="0"/>
              </a:spcAft>
              <a:buClr>
                <a:srgbClr val="142038"/>
              </a:buClr>
              <a:buSzPts val="1800"/>
              <a:buFont typeface="Arial"/>
              <a:buChar char="–"/>
              <a:defRPr b="0" i="0" sz="2400" u="none" cap="none" strike="noStrike">
                <a:solidFill>
                  <a:srgbClr val="000000"/>
                </a:solidFill>
                <a:latin typeface="Source Sans Pro"/>
                <a:ea typeface="Source Sans Pro"/>
                <a:cs typeface="Source Sans Pro"/>
                <a:sym typeface="Source Sans Pro"/>
              </a:defRPr>
            </a:lvl2pPr>
            <a:lvl3pPr indent="-323850" lvl="2" marL="1371600" marR="0" rtl="0" algn="l">
              <a:lnSpc>
                <a:spcPct val="160000"/>
              </a:lnSpc>
              <a:spcBef>
                <a:spcPts val="400"/>
              </a:spcBef>
              <a:spcAft>
                <a:spcPts val="0"/>
              </a:spcAft>
              <a:buClr>
                <a:srgbClr val="142038"/>
              </a:buClr>
              <a:buSzPts val="1500"/>
              <a:buFont typeface="Arial"/>
              <a:buChar char="•"/>
              <a:defRPr b="0" i="0" sz="2000" u="none" cap="none" strike="noStrike">
                <a:solidFill>
                  <a:srgbClr val="000000"/>
                </a:solidFill>
                <a:latin typeface="Source Sans Pro"/>
                <a:ea typeface="Source Sans Pro"/>
                <a:cs typeface="Source Sans Pro"/>
                <a:sym typeface="Source Sans Pro"/>
              </a:defRPr>
            </a:lvl3pPr>
            <a:lvl4pPr indent="-314325" lvl="3" marL="1828800" marR="0" rtl="0" algn="l">
              <a:lnSpc>
                <a:spcPct val="177777"/>
              </a:lnSpc>
              <a:spcBef>
                <a:spcPts val="360"/>
              </a:spcBef>
              <a:spcAft>
                <a:spcPts val="0"/>
              </a:spcAft>
              <a:buClr>
                <a:srgbClr val="142038"/>
              </a:buClr>
              <a:buSzPts val="1350"/>
              <a:buFont typeface="Arial"/>
              <a:buChar char="–"/>
              <a:defRPr b="0" i="0" sz="1800" u="none" cap="none" strike="noStrike">
                <a:solidFill>
                  <a:srgbClr val="000000"/>
                </a:solidFill>
                <a:latin typeface="Source Sans Pro"/>
                <a:ea typeface="Source Sans Pro"/>
                <a:cs typeface="Source Sans Pro"/>
                <a:sym typeface="Source Sans Pro"/>
              </a:defRPr>
            </a:lvl4pPr>
            <a:lvl5pPr indent="-314325" lvl="4" marL="2286000" marR="0" rtl="0" algn="l">
              <a:lnSpc>
                <a:spcPct val="177777"/>
              </a:lnSpc>
              <a:spcBef>
                <a:spcPts val="360"/>
              </a:spcBef>
              <a:spcAft>
                <a:spcPts val="0"/>
              </a:spcAft>
              <a:buClr>
                <a:srgbClr val="142038"/>
              </a:buClr>
              <a:buSzPts val="1350"/>
              <a:buFont typeface="Arial"/>
              <a:buChar char="»"/>
              <a:defRPr b="0" i="0" sz="1800" u="none" cap="none" strike="noStrike">
                <a:solidFill>
                  <a:srgbClr val="000000"/>
                </a:solidFill>
                <a:latin typeface="Source Sans Pro"/>
                <a:ea typeface="Source Sans Pro"/>
                <a:cs typeface="Source Sans Pro"/>
                <a:sym typeface="Source Sans Pro"/>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9pPr>
          </a:lstStyle>
          <a:p/>
        </p:txBody>
      </p:sp>
      <p:sp>
        <p:nvSpPr>
          <p:cNvPr id="30" name="Google Shape;30;p5"/>
          <p:cNvSpPr txBox="1"/>
          <p:nvPr>
            <p:ph idx="2" type="body"/>
          </p:nvPr>
        </p:nvSpPr>
        <p:spPr>
          <a:xfrm>
            <a:off x="4761333" y="1756229"/>
            <a:ext cx="4038600" cy="4351367"/>
          </a:xfrm>
          <a:prstGeom prst="rect">
            <a:avLst/>
          </a:prstGeom>
          <a:noFill/>
          <a:ln>
            <a:noFill/>
          </a:ln>
        </p:spPr>
        <p:txBody>
          <a:bodyPr anchorCtr="0" anchor="t" bIns="0" lIns="0" spcFirstLastPara="1" rIns="0" wrap="square" tIns="0"/>
          <a:lstStyle>
            <a:lvl1pPr indent="-361950" lvl="0" marL="457200" marR="0" rtl="0" algn="l">
              <a:lnSpc>
                <a:spcPct val="114285"/>
              </a:lnSpc>
              <a:spcBef>
                <a:spcPts val="0"/>
              </a:spcBef>
              <a:spcAft>
                <a:spcPts val="0"/>
              </a:spcAft>
              <a:buClr>
                <a:srgbClr val="142038"/>
              </a:buClr>
              <a:buSzPts val="2100"/>
              <a:buFont typeface="Noto Sans Symbols"/>
              <a:buChar char="◆"/>
              <a:defRPr b="0" i="0" sz="2800" u="none" cap="none" strike="noStrike">
                <a:solidFill>
                  <a:srgbClr val="000000"/>
                </a:solidFill>
                <a:latin typeface="Source Sans Pro"/>
                <a:ea typeface="Source Sans Pro"/>
                <a:cs typeface="Source Sans Pro"/>
                <a:sym typeface="Source Sans Pro"/>
              </a:defRPr>
            </a:lvl1pPr>
            <a:lvl2pPr indent="-342900" lvl="1" marL="914400" marR="0" rtl="0" algn="l">
              <a:lnSpc>
                <a:spcPct val="133333"/>
              </a:lnSpc>
              <a:spcBef>
                <a:spcPts val="480"/>
              </a:spcBef>
              <a:spcAft>
                <a:spcPts val="0"/>
              </a:spcAft>
              <a:buClr>
                <a:srgbClr val="142038"/>
              </a:buClr>
              <a:buSzPts val="1800"/>
              <a:buFont typeface="Arial"/>
              <a:buChar char="–"/>
              <a:defRPr b="0" i="0" sz="2400" u="none" cap="none" strike="noStrike">
                <a:solidFill>
                  <a:srgbClr val="000000"/>
                </a:solidFill>
                <a:latin typeface="Source Sans Pro"/>
                <a:ea typeface="Source Sans Pro"/>
                <a:cs typeface="Source Sans Pro"/>
                <a:sym typeface="Source Sans Pro"/>
              </a:defRPr>
            </a:lvl2pPr>
            <a:lvl3pPr indent="-323850" lvl="2" marL="1371600" marR="0" rtl="0" algn="l">
              <a:lnSpc>
                <a:spcPct val="160000"/>
              </a:lnSpc>
              <a:spcBef>
                <a:spcPts val="400"/>
              </a:spcBef>
              <a:spcAft>
                <a:spcPts val="0"/>
              </a:spcAft>
              <a:buClr>
                <a:srgbClr val="142038"/>
              </a:buClr>
              <a:buSzPts val="1500"/>
              <a:buFont typeface="Arial"/>
              <a:buChar char="•"/>
              <a:defRPr b="0" i="0" sz="2000" u="none" cap="none" strike="noStrike">
                <a:solidFill>
                  <a:srgbClr val="000000"/>
                </a:solidFill>
                <a:latin typeface="Source Sans Pro"/>
                <a:ea typeface="Source Sans Pro"/>
                <a:cs typeface="Source Sans Pro"/>
                <a:sym typeface="Source Sans Pro"/>
              </a:defRPr>
            </a:lvl3pPr>
            <a:lvl4pPr indent="-314325" lvl="3" marL="1828800" marR="0" rtl="0" algn="l">
              <a:lnSpc>
                <a:spcPct val="177777"/>
              </a:lnSpc>
              <a:spcBef>
                <a:spcPts val="360"/>
              </a:spcBef>
              <a:spcAft>
                <a:spcPts val="0"/>
              </a:spcAft>
              <a:buClr>
                <a:srgbClr val="142038"/>
              </a:buClr>
              <a:buSzPts val="1350"/>
              <a:buFont typeface="Arial"/>
              <a:buChar char="–"/>
              <a:defRPr b="0" i="0" sz="1800" u="none" cap="none" strike="noStrike">
                <a:solidFill>
                  <a:srgbClr val="000000"/>
                </a:solidFill>
                <a:latin typeface="Source Sans Pro"/>
                <a:ea typeface="Source Sans Pro"/>
                <a:cs typeface="Source Sans Pro"/>
                <a:sym typeface="Source Sans Pro"/>
              </a:defRPr>
            </a:lvl4pPr>
            <a:lvl5pPr indent="-314325" lvl="4" marL="2286000" marR="0" rtl="0" algn="l">
              <a:lnSpc>
                <a:spcPct val="177777"/>
              </a:lnSpc>
              <a:spcBef>
                <a:spcPts val="360"/>
              </a:spcBef>
              <a:spcAft>
                <a:spcPts val="0"/>
              </a:spcAft>
              <a:buClr>
                <a:srgbClr val="142038"/>
              </a:buClr>
              <a:buSzPts val="1350"/>
              <a:buFont typeface="Arial"/>
              <a:buChar char="»"/>
              <a:defRPr b="0" i="0" sz="1800" u="none" cap="none" strike="noStrike">
                <a:solidFill>
                  <a:srgbClr val="000000"/>
                </a:solidFill>
                <a:latin typeface="Source Sans Pro"/>
                <a:ea typeface="Source Sans Pro"/>
                <a:cs typeface="Source Sans Pro"/>
                <a:sym typeface="Source Sans Pro"/>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9pPr>
          </a:lstStyle>
          <a:p/>
        </p:txBody>
      </p:sp>
      <p:sp>
        <p:nvSpPr>
          <p:cNvPr id="31" name="Google Shape;31;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595959"/>
                </a:solidFill>
                <a:latin typeface="Source Sans Pro"/>
                <a:ea typeface="Source Sans Pro"/>
                <a:cs typeface="Source Sans Pro"/>
                <a:sym typeface="Source Sans Pro"/>
              </a:defRPr>
            </a:lvl1pPr>
            <a:lvl2pPr indent="0" lvl="1" marL="0" marR="0" rtl="0" algn="r">
              <a:spcBef>
                <a:spcPts val="0"/>
              </a:spcBef>
              <a:spcAft>
                <a:spcPts val="0"/>
              </a:spcAft>
              <a:buNone/>
              <a:defRPr sz="1200">
                <a:solidFill>
                  <a:srgbClr val="595959"/>
                </a:solidFill>
                <a:latin typeface="Source Sans Pro"/>
                <a:ea typeface="Source Sans Pro"/>
                <a:cs typeface="Source Sans Pro"/>
                <a:sym typeface="Source Sans Pro"/>
              </a:defRPr>
            </a:lvl2pPr>
            <a:lvl3pPr indent="0" lvl="2" marL="0" marR="0" rtl="0" algn="r">
              <a:spcBef>
                <a:spcPts val="0"/>
              </a:spcBef>
              <a:spcAft>
                <a:spcPts val="0"/>
              </a:spcAft>
              <a:buNone/>
              <a:defRPr sz="1200">
                <a:solidFill>
                  <a:srgbClr val="595959"/>
                </a:solidFill>
                <a:latin typeface="Source Sans Pro"/>
                <a:ea typeface="Source Sans Pro"/>
                <a:cs typeface="Source Sans Pro"/>
                <a:sym typeface="Source Sans Pro"/>
              </a:defRPr>
            </a:lvl3pPr>
            <a:lvl4pPr indent="0" lvl="3" marL="0" marR="0" rtl="0" algn="r">
              <a:spcBef>
                <a:spcPts val="0"/>
              </a:spcBef>
              <a:spcAft>
                <a:spcPts val="0"/>
              </a:spcAft>
              <a:buNone/>
              <a:defRPr sz="1200">
                <a:solidFill>
                  <a:srgbClr val="595959"/>
                </a:solidFill>
                <a:latin typeface="Source Sans Pro"/>
                <a:ea typeface="Source Sans Pro"/>
                <a:cs typeface="Source Sans Pro"/>
                <a:sym typeface="Source Sans Pro"/>
              </a:defRPr>
            </a:lvl4pPr>
            <a:lvl5pPr indent="0" lvl="4" marL="0" marR="0" rtl="0" algn="r">
              <a:spcBef>
                <a:spcPts val="0"/>
              </a:spcBef>
              <a:spcAft>
                <a:spcPts val="0"/>
              </a:spcAft>
              <a:buNone/>
              <a:defRPr sz="1200">
                <a:solidFill>
                  <a:srgbClr val="595959"/>
                </a:solidFill>
                <a:latin typeface="Source Sans Pro"/>
                <a:ea typeface="Source Sans Pro"/>
                <a:cs typeface="Source Sans Pro"/>
                <a:sym typeface="Source Sans Pro"/>
              </a:defRPr>
            </a:lvl5pPr>
            <a:lvl6pPr indent="0" lvl="5" marL="0" marR="0" rtl="0" algn="r">
              <a:spcBef>
                <a:spcPts val="0"/>
              </a:spcBef>
              <a:spcAft>
                <a:spcPts val="0"/>
              </a:spcAft>
              <a:buNone/>
              <a:defRPr sz="1200">
                <a:solidFill>
                  <a:srgbClr val="595959"/>
                </a:solidFill>
                <a:latin typeface="Source Sans Pro"/>
                <a:ea typeface="Source Sans Pro"/>
                <a:cs typeface="Source Sans Pro"/>
                <a:sym typeface="Source Sans Pro"/>
              </a:defRPr>
            </a:lvl6pPr>
            <a:lvl7pPr indent="0" lvl="6" marL="0" marR="0" rtl="0" algn="r">
              <a:spcBef>
                <a:spcPts val="0"/>
              </a:spcBef>
              <a:spcAft>
                <a:spcPts val="0"/>
              </a:spcAft>
              <a:buNone/>
              <a:defRPr sz="1200">
                <a:solidFill>
                  <a:srgbClr val="595959"/>
                </a:solidFill>
                <a:latin typeface="Source Sans Pro"/>
                <a:ea typeface="Source Sans Pro"/>
                <a:cs typeface="Source Sans Pro"/>
                <a:sym typeface="Source Sans Pro"/>
              </a:defRPr>
            </a:lvl7pPr>
            <a:lvl8pPr indent="0" lvl="7" marL="0" marR="0" rtl="0" algn="r">
              <a:spcBef>
                <a:spcPts val="0"/>
              </a:spcBef>
              <a:spcAft>
                <a:spcPts val="0"/>
              </a:spcAft>
              <a:buNone/>
              <a:defRPr sz="1200">
                <a:solidFill>
                  <a:srgbClr val="595959"/>
                </a:solidFill>
                <a:latin typeface="Source Sans Pro"/>
                <a:ea typeface="Source Sans Pro"/>
                <a:cs typeface="Source Sans Pro"/>
                <a:sym typeface="Source Sans Pro"/>
              </a:defRPr>
            </a:lvl8pPr>
            <a:lvl9pPr indent="0" lvl="8" marL="0" marR="0" rtl="0" algn="r">
              <a:spcBef>
                <a:spcPts val="0"/>
              </a:spcBef>
              <a:spcAft>
                <a:spcPts val="0"/>
              </a:spcAft>
              <a:buNone/>
              <a:defRPr sz="1200">
                <a:solidFill>
                  <a:srgbClr val="595959"/>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2" name="Shape 32"/>
        <p:cNvGrpSpPr/>
        <p:nvPr/>
      </p:nvGrpSpPr>
      <p:grpSpPr>
        <a:xfrm>
          <a:off x="0" y="0"/>
          <a:ext cx="0" cy="0"/>
          <a:chOff x="0" y="0"/>
          <a:chExt cx="0" cy="0"/>
        </a:xfrm>
      </p:grpSpPr>
      <p:sp>
        <p:nvSpPr>
          <p:cNvPr id="33" name="Google Shape;3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595959"/>
                </a:solidFill>
                <a:latin typeface="Source Sans Pro"/>
                <a:ea typeface="Source Sans Pro"/>
                <a:cs typeface="Source Sans Pro"/>
                <a:sym typeface="Source Sans Pro"/>
              </a:defRPr>
            </a:lvl1pPr>
            <a:lvl2pPr indent="0" lvl="1" marL="0" marR="0" rtl="0" algn="r">
              <a:spcBef>
                <a:spcPts val="0"/>
              </a:spcBef>
              <a:spcAft>
                <a:spcPts val="0"/>
              </a:spcAft>
              <a:buNone/>
              <a:defRPr sz="1200">
                <a:solidFill>
                  <a:srgbClr val="595959"/>
                </a:solidFill>
                <a:latin typeface="Source Sans Pro"/>
                <a:ea typeface="Source Sans Pro"/>
                <a:cs typeface="Source Sans Pro"/>
                <a:sym typeface="Source Sans Pro"/>
              </a:defRPr>
            </a:lvl2pPr>
            <a:lvl3pPr indent="0" lvl="2" marL="0" marR="0" rtl="0" algn="r">
              <a:spcBef>
                <a:spcPts val="0"/>
              </a:spcBef>
              <a:spcAft>
                <a:spcPts val="0"/>
              </a:spcAft>
              <a:buNone/>
              <a:defRPr sz="1200">
                <a:solidFill>
                  <a:srgbClr val="595959"/>
                </a:solidFill>
                <a:latin typeface="Source Sans Pro"/>
                <a:ea typeface="Source Sans Pro"/>
                <a:cs typeface="Source Sans Pro"/>
                <a:sym typeface="Source Sans Pro"/>
              </a:defRPr>
            </a:lvl3pPr>
            <a:lvl4pPr indent="0" lvl="3" marL="0" marR="0" rtl="0" algn="r">
              <a:spcBef>
                <a:spcPts val="0"/>
              </a:spcBef>
              <a:spcAft>
                <a:spcPts val="0"/>
              </a:spcAft>
              <a:buNone/>
              <a:defRPr sz="1200">
                <a:solidFill>
                  <a:srgbClr val="595959"/>
                </a:solidFill>
                <a:latin typeface="Source Sans Pro"/>
                <a:ea typeface="Source Sans Pro"/>
                <a:cs typeface="Source Sans Pro"/>
                <a:sym typeface="Source Sans Pro"/>
              </a:defRPr>
            </a:lvl4pPr>
            <a:lvl5pPr indent="0" lvl="4" marL="0" marR="0" rtl="0" algn="r">
              <a:spcBef>
                <a:spcPts val="0"/>
              </a:spcBef>
              <a:spcAft>
                <a:spcPts val="0"/>
              </a:spcAft>
              <a:buNone/>
              <a:defRPr sz="1200">
                <a:solidFill>
                  <a:srgbClr val="595959"/>
                </a:solidFill>
                <a:latin typeface="Source Sans Pro"/>
                <a:ea typeface="Source Sans Pro"/>
                <a:cs typeface="Source Sans Pro"/>
                <a:sym typeface="Source Sans Pro"/>
              </a:defRPr>
            </a:lvl5pPr>
            <a:lvl6pPr indent="0" lvl="5" marL="0" marR="0" rtl="0" algn="r">
              <a:spcBef>
                <a:spcPts val="0"/>
              </a:spcBef>
              <a:spcAft>
                <a:spcPts val="0"/>
              </a:spcAft>
              <a:buNone/>
              <a:defRPr sz="1200">
                <a:solidFill>
                  <a:srgbClr val="595959"/>
                </a:solidFill>
                <a:latin typeface="Source Sans Pro"/>
                <a:ea typeface="Source Sans Pro"/>
                <a:cs typeface="Source Sans Pro"/>
                <a:sym typeface="Source Sans Pro"/>
              </a:defRPr>
            </a:lvl6pPr>
            <a:lvl7pPr indent="0" lvl="6" marL="0" marR="0" rtl="0" algn="r">
              <a:spcBef>
                <a:spcPts val="0"/>
              </a:spcBef>
              <a:spcAft>
                <a:spcPts val="0"/>
              </a:spcAft>
              <a:buNone/>
              <a:defRPr sz="1200">
                <a:solidFill>
                  <a:srgbClr val="595959"/>
                </a:solidFill>
                <a:latin typeface="Source Sans Pro"/>
                <a:ea typeface="Source Sans Pro"/>
                <a:cs typeface="Source Sans Pro"/>
                <a:sym typeface="Source Sans Pro"/>
              </a:defRPr>
            </a:lvl7pPr>
            <a:lvl8pPr indent="0" lvl="7" marL="0" marR="0" rtl="0" algn="r">
              <a:spcBef>
                <a:spcPts val="0"/>
              </a:spcBef>
              <a:spcAft>
                <a:spcPts val="0"/>
              </a:spcAft>
              <a:buNone/>
              <a:defRPr sz="1200">
                <a:solidFill>
                  <a:srgbClr val="595959"/>
                </a:solidFill>
                <a:latin typeface="Source Sans Pro"/>
                <a:ea typeface="Source Sans Pro"/>
                <a:cs typeface="Source Sans Pro"/>
                <a:sym typeface="Source Sans Pro"/>
              </a:defRPr>
            </a:lvl8pPr>
            <a:lvl9pPr indent="0" lvl="8" marL="0" marR="0" rtl="0" algn="r">
              <a:spcBef>
                <a:spcPts val="0"/>
              </a:spcBef>
              <a:spcAft>
                <a:spcPts val="0"/>
              </a:spcAft>
              <a:buNone/>
              <a:defRPr sz="1200">
                <a:solidFill>
                  <a:srgbClr val="595959"/>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2.jp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58775" y="152400"/>
            <a:ext cx="8686800" cy="126523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11" name="Google Shape;11;p1"/>
          <p:cNvSpPr txBox="1"/>
          <p:nvPr>
            <p:ph idx="1" type="body"/>
          </p:nvPr>
        </p:nvSpPr>
        <p:spPr>
          <a:xfrm>
            <a:off x="533400" y="2133600"/>
            <a:ext cx="8153400" cy="3992563"/>
          </a:xfrm>
          <a:prstGeom prst="rect">
            <a:avLst/>
          </a:prstGeom>
          <a:noFill/>
          <a:ln>
            <a:noFill/>
          </a:ln>
        </p:spPr>
        <p:txBody>
          <a:bodyPr anchorCtr="0" anchor="t" bIns="45700" lIns="91425" spcFirstLastPara="1" rIns="91425" wrap="square" tIns="45700"/>
          <a:lstStyle>
            <a:lvl1pPr indent="-381000" lvl="0" marL="457200" marR="0" rtl="0" algn="l">
              <a:lnSpc>
                <a:spcPct val="140625"/>
              </a:lnSpc>
              <a:spcBef>
                <a:spcPts val="0"/>
              </a:spcBef>
              <a:spcAft>
                <a:spcPts val="0"/>
              </a:spcAft>
              <a:buClr>
                <a:srgbClr val="78AC35"/>
              </a:buClr>
              <a:buSzPts val="2400"/>
              <a:buFont typeface="Noto Sans Symbols"/>
              <a:buChar char="◆"/>
              <a:defRPr b="0" i="0" sz="3200" u="none" cap="none" strike="noStrike">
                <a:solidFill>
                  <a:srgbClr val="FFFFFF"/>
                </a:solidFill>
                <a:latin typeface="Source Sans Pro"/>
                <a:ea typeface="Source Sans Pro"/>
                <a:cs typeface="Source Sans Pro"/>
                <a:sym typeface="Source Sans Pro"/>
              </a:defRPr>
            </a:lvl1pPr>
            <a:lvl2pPr indent="-431800" lvl="1" marL="914400" marR="0" rtl="0" algn="l">
              <a:spcBef>
                <a:spcPts val="640"/>
              </a:spcBef>
              <a:spcAft>
                <a:spcPts val="0"/>
              </a:spcAft>
              <a:buClr>
                <a:srgbClr val="700070"/>
              </a:buClr>
              <a:buSzPts val="3200"/>
              <a:buFont typeface="Arial"/>
              <a:buChar char="–"/>
              <a:defRPr b="0" i="0" sz="3200" u="none" cap="none" strike="noStrike">
                <a:solidFill>
                  <a:srgbClr val="700070"/>
                </a:solidFill>
                <a:latin typeface="Source Sans Pro"/>
                <a:ea typeface="Source Sans Pro"/>
                <a:cs typeface="Source Sans Pro"/>
                <a:sym typeface="Source Sans Pro"/>
              </a:defRPr>
            </a:lvl2pPr>
            <a:lvl3pPr indent="-431800" lvl="2" marL="1371600" marR="0" rtl="0" algn="l">
              <a:spcBef>
                <a:spcPts val="640"/>
              </a:spcBef>
              <a:spcAft>
                <a:spcPts val="0"/>
              </a:spcAft>
              <a:buClr>
                <a:srgbClr val="700070"/>
              </a:buClr>
              <a:buSzPts val="3200"/>
              <a:buFont typeface="Arial"/>
              <a:buChar char="•"/>
              <a:defRPr b="0" i="0" sz="3200" u="none" cap="none" strike="noStrike">
                <a:solidFill>
                  <a:srgbClr val="700070"/>
                </a:solidFill>
                <a:latin typeface="Source Sans Pro"/>
                <a:ea typeface="Source Sans Pro"/>
                <a:cs typeface="Source Sans Pro"/>
                <a:sym typeface="Source Sans Pro"/>
              </a:defRPr>
            </a:lvl3pPr>
            <a:lvl4pPr indent="-431800" lvl="3" marL="1828800" marR="0" rtl="0" algn="l">
              <a:spcBef>
                <a:spcPts val="640"/>
              </a:spcBef>
              <a:spcAft>
                <a:spcPts val="0"/>
              </a:spcAft>
              <a:buClr>
                <a:srgbClr val="700070"/>
              </a:buClr>
              <a:buSzPts val="3200"/>
              <a:buFont typeface="Arial"/>
              <a:buChar char="–"/>
              <a:defRPr b="0" i="0" sz="3200" u="none" cap="none" strike="noStrike">
                <a:solidFill>
                  <a:srgbClr val="700070"/>
                </a:solidFill>
                <a:latin typeface="Source Sans Pro"/>
                <a:ea typeface="Source Sans Pro"/>
                <a:cs typeface="Source Sans Pro"/>
                <a:sym typeface="Source Sans Pro"/>
              </a:defRPr>
            </a:lvl4pPr>
            <a:lvl5pPr indent="-431800" lvl="4" marL="2286000" marR="0" rtl="0" algn="l">
              <a:spcBef>
                <a:spcPts val="640"/>
              </a:spcBef>
              <a:spcAft>
                <a:spcPts val="0"/>
              </a:spcAft>
              <a:buClr>
                <a:srgbClr val="700070"/>
              </a:buClr>
              <a:buSzPts val="3200"/>
              <a:buFont typeface="Arial"/>
              <a:buChar char="»"/>
              <a:defRPr b="0" i="0" sz="3200" u="none" cap="none" strike="noStrike">
                <a:solidFill>
                  <a:srgbClr val="700070"/>
                </a:solidFill>
                <a:latin typeface="Source Sans Pro"/>
                <a:ea typeface="Source Sans Pro"/>
                <a:cs typeface="Source Sans Pro"/>
                <a:sym typeface="Source Sans Pr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9pPr>
          </a:lstStyle>
          <a:p/>
        </p:txBody>
      </p:sp>
      <p:sp>
        <p:nvSpPr>
          <p:cNvPr id="12" name="Google Shape;12;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1pPr>
            <a:lvl2pPr indent="0" lvl="1"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2pPr>
            <a:lvl3pPr indent="0" lvl="2"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3pPr>
            <a:lvl4pPr indent="0" lvl="3"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4pPr>
            <a:lvl5pPr indent="0" lvl="4"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5pPr>
            <a:lvl6pPr indent="0" lvl="5"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6pPr>
            <a:lvl7pPr indent="0" lvl="6"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7pPr>
            <a:lvl8pPr indent="0" lvl="7"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8pPr>
            <a:lvl9pPr indent="0" lvl="8"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cxnSp>
        <p:nvCxnSpPr>
          <p:cNvPr id="13" name="Google Shape;13;p1"/>
          <p:cNvCxnSpPr/>
          <p:nvPr/>
        </p:nvCxnSpPr>
        <p:spPr>
          <a:xfrm>
            <a:off x="0" y="6789738"/>
            <a:ext cx="9144000" cy="1587"/>
          </a:xfrm>
          <a:prstGeom prst="straightConnector1">
            <a:avLst/>
          </a:prstGeom>
          <a:noFill/>
          <a:ln cap="flat" cmpd="sng" w="127000">
            <a:solidFill>
              <a:srgbClr val="8E887C"/>
            </a:solidFill>
            <a:prstDash val="solid"/>
            <a:round/>
            <a:headEnd len="med" w="med" type="none"/>
            <a:tailEnd len="med" w="med" type="none"/>
          </a:ln>
          <a:effectLst>
            <a:outerShdw rotWithShape="0" dir="5400000" dist="20000">
              <a:srgbClr val="808080">
                <a:alpha val="37647"/>
              </a:srgbClr>
            </a:outerShdw>
          </a:effectLst>
        </p:spPr>
      </p:cxnSp>
      <p:pic>
        <p:nvPicPr>
          <p:cNvPr descr="LIGHT YELLOW BABY BCK.jpg" id="14" name="Google Shape;14;p1"/>
          <p:cNvPicPr preferRelativeResize="0"/>
          <p:nvPr/>
        </p:nvPicPr>
        <p:blipFill rotWithShape="1">
          <a:blip r:embed="rId2">
            <a:alphaModFix/>
          </a:blip>
          <a:srcRect b="0" l="0" r="0" t="0"/>
          <a:stretch/>
        </p:blipFill>
        <p:spPr>
          <a:xfrm>
            <a:off x="1588" y="0"/>
            <a:ext cx="9140825" cy="6858000"/>
          </a:xfrm>
          <a:prstGeom prst="rect">
            <a:avLst/>
          </a:prstGeom>
          <a:noFill/>
          <a:ln>
            <a:noFill/>
          </a:ln>
        </p:spPr>
      </p:pic>
      <p:cxnSp>
        <p:nvCxnSpPr>
          <p:cNvPr id="15" name="Google Shape;15;p1"/>
          <p:cNvCxnSpPr/>
          <p:nvPr/>
        </p:nvCxnSpPr>
        <p:spPr>
          <a:xfrm>
            <a:off x="0" y="6781800"/>
            <a:ext cx="9144000" cy="1588"/>
          </a:xfrm>
          <a:prstGeom prst="straightConnector1">
            <a:avLst/>
          </a:prstGeom>
          <a:noFill/>
          <a:ln cap="flat" cmpd="sng" w="152400">
            <a:solidFill>
              <a:srgbClr val="800000"/>
            </a:solidFill>
            <a:prstDash val="solid"/>
            <a:round/>
            <a:headEnd len="med" w="med" type="none"/>
            <a:tailEnd len="med" w="med" type="none"/>
          </a:ln>
          <a:effectLst>
            <a:outerShdw rotWithShape="0" dir="5400000" dist="20000">
              <a:srgbClr val="808080">
                <a:alpha val="37647"/>
              </a:srgbClr>
            </a:outerShdw>
          </a:effectLst>
        </p:spPr>
      </p:cxn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 name="Shape 38"/>
        <p:cNvGrpSpPr/>
        <p:nvPr/>
      </p:nvGrpSpPr>
      <p:grpSpPr>
        <a:xfrm>
          <a:off x="0" y="0"/>
          <a:ext cx="0" cy="0"/>
          <a:chOff x="0" y="0"/>
          <a:chExt cx="0" cy="0"/>
        </a:xfrm>
      </p:grpSpPr>
      <p:sp>
        <p:nvSpPr>
          <p:cNvPr id="39" name="Google Shape;39;p7"/>
          <p:cNvSpPr txBox="1"/>
          <p:nvPr>
            <p:ph type="title"/>
          </p:nvPr>
        </p:nvSpPr>
        <p:spPr>
          <a:xfrm>
            <a:off x="455876" y="1840088"/>
            <a:ext cx="8688123" cy="982133"/>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Car Buying</a:t>
            </a:r>
            <a:endParaRPr b="0" i="0" sz="6000" u="none" cap="none" strike="noStrike">
              <a:solidFill>
                <a:schemeClr val="dk1"/>
              </a:solidFill>
              <a:latin typeface="Source Sans Pro"/>
              <a:ea typeface="Source Sans Pro"/>
              <a:cs typeface="Source Sans Pro"/>
              <a:sym typeface="Source Sans Pro"/>
            </a:endParaRPr>
          </a:p>
        </p:txBody>
      </p:sp>
      <p:sp>
        <p:nvSpPr>
          <p:cNvPr id="40" name="Google Shape;40;p7"/>
          <p:cNvSpPr txBox="1"/>
          <p:nvPr>
            <p:ph idx="1" type="body"/>
          </p:nvPr>
        </p:nvSpPr>
        <p:spPr>
          <a:xfrm>
            <a:off x="733779" y="1952979"/>
            <a:ext cx="7800622" cy="3872088"/>
          </a:xfrm>
          <a:prstGeom prst="rect">
            <a:avLst/>
          </a:prstGeom>
          <a:noFill/>
          <a:ln>
            <a:noFill/>
          </a:ln>
        </p:spPr>
        <p:txBody>
          <a:bodyPr anchorCtr="0" anchor="t" bIns="0" lIns="0" spcFirstLastPara="1" rIns="0" wrap="square" tIns="0">
            <a:noAutofit/>
          </a:bodyPr>
          <a:lstStyle/>
          <a:p>
            <a:pPr indent="-438150" lvl="0" marL="438150" marR="0" rtl="0" algn="ctr">
              <a:lnSpc>
                <a:spcPct val="118750"/>
              </a:lnSpc>
              <a:spcBef>
                <a:spcPts val="0"/>
              </a:spcBef>
              <a:spcAft>
                <a:spcPts val="0"/>
              </a:spcAft>
              <a:buClr>
                <a:schemeClr val="accent1"/>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a:p>
            <a:pPr indent="-438150" lvl="0" marL="438150" marR="0" rtl="0" algn="ctr">
              <a:lnSpc>
                <a:spcPct val="118750"/>
              </a:lnSpc>
              <a:spcBef>
                <a:spcPts val="0"/>
              </a:spcBef>
              <a:spcAft>
                <a:spcPts val="0"/>
              </a:spcAft>
              <a:buClr>
                <a:schemeClr val="accent1"/>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a:p>
            <a:pPr indent="-438150" lvl="0" marL="438150" marR="0" rtl="0" algn="ctr">
              <a:lnSpc>
                <a:spcPct val="118750"/>
              </a:lnSpc>
              <a:spcBef>
                <a:spcPts val="0"/>
              </a:spcBef>
              <a:spcAft>
                <a:spcPts val="0"/>
              </a:spcAft>
              <a:buClr>
                <a:schemeClr val="accent1"/>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a:p>
            <a:pPr indent="-438150" lvl="0" marL="438150" marR="0" rtl="0" algn="ctr">
              <a:lnSpc>
                <a:spcPct val="118750"/>
              </a:lnSpc>
              <a:spcBef>
                <a:spcPts val="0"/>
              </a:spcBef>
              <a:spcAft>
                <a:spcPts val="0"/>
              </a:spcAft>
              <a:buClr>
                <a:schemeClr val="accent1"/>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a:p>
            <a:pPr indent="-438150" lvl="0" marL="438150" marR="0" rtl="0" algn="ctr">
              <a:lnSpc>
                <a:spcPct val="118750"/>
              </a:lnSpc>
              <a:spcBef>
                <a:spcPts val="0"/>
              </a:spcBef>
              <a:spcAft>
                <a:spcPts val="0"/>
              </a:spcAft>
              <a:buClr>
                <a:schemeClr val="accent1"/>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a:p>
            <a:pPr indent="-438150" lvl="0" marL="438150" marR="0" rtl="0" algn="ctr">
              <a:lnSpc>
                <a:spcPct val="118750"/>
              </a:lnSpc>
              <a:spcBef>
                <a:spcPts val="0"/>
              </a:spcBef>
              <a:spcAft>
                <a:spcPts val="0"/>
              </a:spcAft>
              <a:buClr>
                <a:schemeClr val="accent1"/>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a:p>
            <a:pPr indent="-438150" lvl="0" marL="438150" marR="0" rtl="0" algn="ctr">
              <a:lnSpc>
                <a:spcPct val="118750"/>
              </a:lnSpc>
              <a:spcBef>
                <a:spcPts val="0"/>
              </a:spcBef>
              <a:spcAft>
                <a:spcPts val="0"/>
              </a:spcAft>
              <a:buClr>
                <a:schemeClr val="accent1"/>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a:p>
            <a:pPr indent="-438150" lvl="0" marL="438150" marR="0" rtl="0" algn="ctr">
              <a:lnSpc>
                <a:spcPct val="118750"/>
              </a:lnSpc>
              <a:spcBef>
                <a:spcPts val="0"/>
              </a:spcBef>
              <a:spcAft>
                <a:spcPts val="0"/>
              </a:spcAft>
              <a:buClr>
                <a:schemeClr val="accent1"/>
              </a:buClr>
              <a:buSzPts val="2400"/>
              <a:buFont typeface="Noto Sans Symbols"/>
              <a:buNone/>
            </a:pPr>
            <a:r>
              <a:rPr b="0" i="0" lang="en-US" sz="3200" u="none" cap="none" strike="noStrike">
                <a:solidFill>
                  <a:schemeClr val="dk1"/>
                </a:solidFill>
                <a:latin typeface="Source Sans Pro"/>
                <a:ea typeface="Source Sans Pro"/>
                <a:cs typeface="Source Sans Pro"/>
                <a:sym typeface="Source Sans Pro"/>
              </a:rPr>
              <a:t>Lejeune Leadership Institute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descr="SLD 17 PRIVATE SELLER.psd" id="122" name="Google Shape;122;p16"/>
          <p:cNvPicPr preferRelativeResize="0"/>
          <p:nvPr/>
        </p:nvPicPr>
        <p:blipFill rotWithShape="1">
          <a:blip r:embed="rId3">
            <a:alphaModFix/>
          </a:blip>
          <a:srcRect b="0" l="0" r="0" t="0"/>
          <a:stretch/>
        </p:blipFill>
        <p:spPr>
          <a:xfrm>
            <a:off x="0" y="0"/>
            <a:ext cx="9140825" cy="6858000"/>
          </a:xfrm>
          <a:prstGeom prst="rect">
            <a:avLst/>
          </a:prstGeom>
          <a:noFill/>
          <a:ln>
            <a:noFill/>
          </a:ln>
        </p:spPr>
      </p:pic>
      <p:sp>
        <p:nvSpPr>
          <p:cNvPr id="123" name="Google Shape;123;p16"/>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Buying from a </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Private Seller</a:t>
            </a:r>
            <a:endParaRPr/>
          </a:p>
        </p:txBody>
      </p:sp>
      <p:sp>
        <p:nvSpPr>
          <p:cNvPr id="124" name="Google Shape;124;p16"/>
          <p:cNvSpPr txBox="1"/>
          <p:nvPr>
            <p:ph idx="1" type="body"/>
          </p:nvPr>
        </p:nvSpPr>
        <p:spPr>
          <a:xfrm>
            <a:off x="431800" y="1755775"/>
            <a:ext cx="5613400" cy="4400550"/>
          </a:xfrm>
          <a:prstGeom prst="rect">
            <a:avLst/>
          </a:prstGeom>
          <a:noFill/>
          <a:ln>
            <a:noFill/>
          </a:ln>
        </p:spPr>
        <p:txBody>
          <a:bodyPr anchorCtr="0" anchor="t" bIns="0" lIns="0" spcFirstLastPara="1" rIns="0" wrap="square" tIns="0">
            <a:noAutofit/>
          </a:bodyPr>
          <a:lstStyle/>
          <a:p>
            <a:pPr indent="-438150" lvl="0" marL="438150" marR="0" rtl="0" algn="l">
              <a:lnSpc>
                <a:spcPct val="119937"/>
              </a:lnSpc>
              <a:spcBef>
                <a:spcPts val="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May save you money</a:t>
            </a:r>
            <a:endParaRPr/>
          </a:p>
          <a:p>
            <a:pPr indent="-438150" lvl="0" marL="438150" marR="0" rtl="0" algn="l">
              <a:lnSpc>
                <a:spcPct val="119937"/>
              </a:lnSpc>
              <a:spcBef>
                <a:spcPts val="6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Is there a remaining warranty or prepaid maintenance?</a:t>
            </a:r>
            <a:endParaRPr/>
          </a:p>
          <a:p>
            <a:pPr indent="-438150" lvl="0" marL="438150" marR="0" rtl="0" algn="l">
              <a:lnSpc>
                <a:spcPct val="119937"/>
              </a:lnSpc>
              <a:spcBef>
                <a:spcPts val="6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Take someone who is knowledgeable or go to </a:t>
            </a:r>
            <a:br>
              <a:rPr b="0" i="0" lang="en-US" sz="3200" u="none" cap="none" strike="noStrike">
                <a:solidFill>
                  <a:schemeClr val="dk1"/>
                </a:solidFill>
                <a:latin typeface="Source Sans Pro"/>
                <a:ea typeface="Source Sans Pro"/>
                <a:cs typeface="Source Sans Pro"/>
                <a:sym typeface="Source Sans Pro"/>
              </a:rPr>
            </a:br>
            <a:r>
              <a:rPr b="0" i="0" lang="en-US" sz="3200" u="none" cap="none" strike="noStrike">
                <a:solidFill>
                  <a:schemeClr val="dk1"/>
                </a:solidFill>
                <a:latin typeface="Source Sans Pro"/>
                <a:ea typeface="Source Sans Pro"/>
                <a:cs typeface="Source Sans Pro"/>
                <a:sym typeface="Source Sans Pro"/>
              </a:rPr>
              <a:t>a mechanic</a:t>
            </a:r>
            <a:endParaRPr/>
          </a:p>
          <a:p>
            <a:pPr indent="-438150" lvl="0" marL="438150" marR="0" rtl="0" algn="l">
              <a:lnSpc>
                <a:spcPct val="119937"/>
              </a:lnSpc>
              <a:spcBef>
                <a:spcPts val="6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Be aware of personal safety: physical and identity</a:t>
            </a:r>
            <a:endParaRPr/>
          </a:p>
          <a:p>
            <a:pPr indent="-285750" lvl="0" marL="438150" marR="0" rtl="0" algn="l">
              <a:lnSpc>
                <a:spcPct val="118750"/>
              </a:lnSpc>
              <a:spcBef>
                <a:spcPts val="600"/>
              </a:spcBef>
              <a:spcAft>
                <a:spcPts val="0"/>
              </a:spcAft>
              <a:buClr>
                <a:schemeClr val="accent1"/>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p:txBody>
      </p:sp>
      <p:sp>
        <p:nvSpPr>
          <p:cNvPr id="125" name="Google Shape;125;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7"/>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Do your Research for Fair Market Price</a:t>
            </a:r>
            <a:endParaRPr/>
          </a:p>
        </p:txBody>
      </p:sp>
      <p:sp>
        <p:nvSpPr>
          <p:cNvPr id="132" name="Google Shape;132;p17"/>
          <p:cNvSpPr txBox="1"/>
          <p:nvPr>
            <p:ph idx="1" type="body"/>
          </p:nvPr>
        </p:nvSpPr>
        <p:spPr>
          <a:xfrm>
            <a:off x="395112" y="1817511"/>
            <a:ext cx="8364714" cy="4244622"/>
          </a:xfrm>
          <a:prstGeom prst="rect">
            <a:avLst/>
          </a:prstGeom>
          <a:noFill/>
          <a:ln>
            <a:noFill/>
          </a:ln>
        </p:spPr>
        <p:txBody>
          <a:bodyPr anchorCtr="0" anchor="t" bIns="0" lIns="0" spcFirstLastPara="1" rIns="0" wrap="square" tIns="0">
            <a:noAutofit/>
          </a:bodyPr>
          <a:lstStyle/>
          <a:p>
            <a:pPr indent="-438150" lvl="0" marL="438150" marR="0" rtl="0" algn="l">
              <a:lnSpc>
                <a:spcPct val="119937"/>
              </a:lnSpc>
              <a:spcBef>
                <a:spcPts val="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Edmunds.com</a:t>
            </a:r>
            <a:endParaRPr/>
          </a:p>
          <a:p>
            <a:pPr indent="-438150" lvl="0" marL="438150" marR="0" rtl="0" algn="l">
              <a:lnSpc>
                <a:spcPct val="119937"/>
              </a:lnSpc>
              <a:spcBef>
                <a:spcPts val="12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NADA.com</a:t>
            </a:r>
            <a:endParaRPr/>
          </a:p>
          <a:p>
            <a:pPr indent="-438150" lvl="0" marL="438150" marR="0" rtl="0" algn="l">
              <a:lnSpc>
                <a:spcPct val="119937"/>
              </a:lnSpc>
              <a:spcBef>
                <a:spcPts val="12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Library</a:t>
            </a:r>
            <a:endParaRPr/>
          </a:p>
          <a:p>
            <a:pPr indent="-438150" lvl="0" marL="438150" marR="0" rtl="0" algn="l">
              <a:lnSpc>
                <a:spcPct val="119937"/>
              </a:lnSpc>
              <a:spcBef>
                <a:spcPts val="12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Kelley Blue Book</a:t>
            </a:r>
            <a:endParaRPr/>
          </a:p>
          <a:p>
            <a:pPr indent="-438150" lvl="0" marL="438150" marR="0" rtl="0" algn="l">
              <a:lnSpc>
                <a:spcPct val="119937"/>
              </a:lnSpc>
              <a:spcBef>
                <a:spcPts val="12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IntelliChoice</a:t>
            </a:r>
            <a:endParaRPr/>
          </a:p>
          <a:p>
            <a:pPr indent="-438150" lvl="0" marL="438150" marR="0" rtl="0" algn="l">
              <a:lnSpc>
                <a:spcPct val="119937"/>
              </a:lnSpc>
              <a:spcBef>
                <a:spcPts val="12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Consumer Reports</a:t>
            </a:r>
            <a:endParaRPr/>
          </a:p>
          <a:p>
            <a:pPr indent="-285750" lvl="0" marL="438150" marR="0" rtl="0" algn="l">
              <a:lnSpc>
                <a:spcPct val="119937"/>
              </a:lnSpc>
              <a:spcBef>
                <a:spcPts val="1200"/>
              </a:spcBef>
              <a:spcAft>
                <a:spcPts val="0"/>
              </a:spcAft>
              <a:buClr>
                <a:schemeClr val="accent1"/>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a:p>
            <a:pPr indent="-285750" lvl="0" marL="438150" marR="0" rtl="0" algn="l">
              <a:lnSpc>
                <a:spcPct val="119937"/>
              </a:lnSpc>
              <a:spcBef>
                <a:spcPts val="1200"/>
              </a:spcBef>
              <a:spcAft>
                <a:spcPts val="0"/>
              </a:spcAft>
              <a:buClr>
                <a:schemeClr val="accent1"/>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p:txBody>
      </p:sp>
      <p:sp>
        <p:nvSpPr>
          <p:cNvPr id="133" name="Google Shape;13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18"/>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Tricks of the Trade</a:t>
            </a:r>
            <a:endParaRPr/>
          </a:p>
        </p:txBody>
      </p:sp>
      <p:sp>
        <p:nvSpPr>
          <p:cNvPr id="140" name="Google Shape;140;p18"/>
          <p:cNvSpPr txBox="1"/>
          <p:nvPr>
            <p:ph idx="1" type="body"/>
          </p:nvPr>
        </p:nvSpPr>
        <p:spPr>
          <a:xfrm>
            <a:off x="553156" y="1755775"/>
            <a:ext cx="8266994" cy="4400550"/>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Put to Ride</a:t>
            </a:r>
            <a:endParaRPr/>
          </a:p>
          <a:p>
            <a:pPr indent="-438150" lvl="0" marL="438150" marR="0" rtl="0" algn="l">
              <a:lnSpc>
                <a:spcPct val="118750"/>
              </a:lnSpc>
              <a:spcBef>
                <a:spcPts val="6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Bait and Switch</a:t>
            </a:r>
            <a:endParaRPr/>
          </a:p>
          <a:p>
            <a:pPr indent="-438150" lvl="0" marL="438150" marR="0" rtl="0" algn="l">
              <a:lnSpc>
                <a:spcPct val="118750"/>
              </a:lnSpc>
              <a:spcBef>
                <a:spcPts val="6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Lowballing</a:t>
            </a:r>
            <a:endParaRPr/>
          </a:p>
          <a:p>
            <a:pPr indent="-438150" lvl="0" marL="438150" marR="0" rtl="0" algn="l">
              <a:lnSpc>
                <a:spcPct val="118750"/>
              </a:lnSpc>
              <a:spcBef>
                <a:spcPts val="6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Highballing</a:t>
            </a:r>
            <a:endParaRPr/>
          </a:p>
          <a:p>
            <a:pPr indent="-438150" lvl="0" marL="438150" marR="0" rtl="0" algn="l">
              <a:lnSpc>
                <a:spcPct val="118750"/>
              </a:lnSpc>
              <a:spcBef>
                <a:spcPts val="6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Padding</a:t>
            </a:r>
            <a:endParaRPr/>
          </a:p>
          <a:p>
            <a:pPr indent="-438150" lvl="0" marL="438150" marR="0" rtl="0" algn="l">
              <a:lnSpc>
                <a:spcPct val="118750"/>
              </a:lnSpc>
              <a:spcBef>
                <a:spcPts val="6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Good Guy/Bad Guy</a:t>
            </a:r>
            <a:endParaRPr/>
          </a:p>
          <a:p>
            <a:pPr indent="-438150" lvl="0" marL="438150" marR="0" rtl="0" algn="l">
              <a:lnSpc>
                <a:spcPct val="118750"/>
              </a:lnSpc>
              <a:spcBef>
                <a:spcPts val="6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“Your” Car</a:t>
            </a:r>
            <a:endParaRPr/>
          </a:p>
          <a:p>
            <a:pPr indent="-285750" lvl="0" marL="438150" marR="0" rtl="0" algn="l">
              <a:lnSpc>
                <a:spcPct val="118750"/>
              </a:lnSpc>
              <a:spcBef>
                <a:spcPts val="600"/>
              </a:spcBef>
              <a:spcAft>
                <a:spcPts val="0"/>
              </a:spcAft>
              <a:buClr>
                <a:schemeClr val="accent1"/>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p:txBody>
      </p:sp>
      <p:sp>
        <p:nvSpPr>
          <p:cNvPr id="141" name="Google Shape;141;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pic>
        <p:nvPicPr>
          <p:cNvPr descr="SLD 30 CAR TITLE.jpg" id="147" name="Google Shape;147;p19"/>
          <p:cNvPicPr preferRelativeResize="0"/>
          <p:nvPr/>
        </p:nvPicPr>
        <p:blipFill rotWithShape="1">
          <a:blip r:embed="rId3">
            <a:alphaModFix/>
          </a:blip>
          <a:srcRect b="2398" l="0" r="0" t="0"/>
          <a:stretch/>
        </p:blipFill>
        <p:spPr>
          <a:xfrm>
            <a:off x="3175" y="0"/>
            <a:ext cx="9140825" cy="6692900"/>
          </a:xfrm>
          <a:prstGeom prst="rect">
            <a:avLst/>
          </a:prstGeom>
          <a:noFill/>
          <a:ln>
            <a:noFill/>
          </a:ln>
        </p:spPr>
      </p:pic>
      <p:sp>
        <p:nvSpPr>
          <p:cNvPr id="148" name="Google Shape;148;p19"/>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36363"/>
              </a:lnSpc>
              <a:spcBef>
                <a:spcPts val="0"/>
              </a:spcBef>
              <a:spcAft>
                <a:spcPts val="0"/>
              </a:spcAft>
              <a:buNone/>
            </a:pPr>
            <a:r>
              <a:rPr b="0" i="0" lang="en-US" sz="4400" u="none" cap="none" strike="noStrike">
                <a:solidFill>
                  <a:schemeClr val="dk1"/>
                </a:solidFill>
                <a:latin typeface="Source Sans Pro"/>
                <a:ea typeface="Source Sans Pro"/>
                <a:cs typeface="Source Sans Pro"/>
                <a:sym typeface="Source Sans Pro"/>
              </a:rPr>
              <a:t>Seek your CFS and PFM Assistance</a:t>
            </a:r>
            <a:endParaRPr/>
          </a:p>
        </p:txBody>
      </p:sp>
      <p:sp>
        <p:nvSpPr>
          <p:cNvPr id="149" name="Google Shape;149;p19"/>
          <p:cNvSpPr txBox="1"/>
          <p:nvPr>
            <p:ph idx="1" type="body"/>
          </p:nvPr>
        </p:nvSpPr>
        <p:spPr>
          <a:xfrm>
            <a:off x="422275" y="1044575"/>
            <a:ext cx="8375650" cy="4400550"/>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Negotiate the Purchase Price</a:t>
            </a:r>
            <a:endParaRPr/>
          </a:p>
          <a:p>
            <a:pPr indent="-438150" lvl="0" marL="438150" marR="0" rtl="0" algn="l">
              <a:lnSpc>
                <a:spcPct val="118750"/>
              </a:lnSpc>
              <a:spcBef>
                <a:spcPts val="12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Contracts</a:t>
            </a:r>
            <a:endParaRPr/>
          </a:p>
          <a:p>
            <a:pPr indent="-438150" lvl="0" marL="438150" marR="0" rtl="0" algn="l">
              <a:lnSpc>
                <a:spcPct val="118750"/>
              </a:lnSpc>
              <a:spcBef>
                <a:spcPts val="12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Financing</a:t>
            </a:r>
            <a:endParaRPr/>
          </a:p>
          <a:p>
            <a:pPr indent="-438150" lvl="0" marL="438150" marR="0" rtl="0" algn="l">
              <a:lnSpc>
                <a:spcPct val="118750"/>
              </a:lnSpc>
              <a:spcBef>
                <a:spcPts val="12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Warranties</a:t>
            </a:r>
            <a:endParaRPr/>
          </a:p>
          <a:p>
            <a:pPr indent="-438150" lvl="0" marL="438150" marR="0" rtl="0" algn="l">
              <a:lnSpc>
                <a:spcPct val="118750"/>
              </a:lnSpc>
              <a:spcBef>
                <a:spcPts val="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Trade-ins </a:t>
            </a:r>
            <a:endParaRPr/>
          </a:p>
          <a:p>
            <a:pPr indent="-285750" lvl="0" marL="438150" marR="0" rtl="0" algn="l">
              <a:lnSpc>
                <a:spcPct val="118750"/>
              </a:lnSpc>
              <a:spcBef>
                <a:spcPts val="0"/>
              </a:spcBef>
              <a:spcAft>
                <a:spcPts val="0"/>
              </a:spcAft>
              <a:buClr>
                <a:schemeClr val="accent1"/>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a:p>
            <a:pPr indent="-285750" lvl="0" marL="438150" marR="0" rtl="0" algn="l">
              <a:lnSpc>
                <a:spcPct val="118750"/>
              </a:lnSpc>
              <a:spcBef>
                <a:spcPts val="0"/>
              </a:spcBef>
              <a:spcAft>
                <a:spcPts val="0"/>
              </a:spcAft>
              <a:buClr>
                <a:schemeClr val="accent1"/>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a:p>
            <a:pPr indent="-438150" lvl="0" marL="438150" marR="0" rtl="0" algn="l">
              <a:lnSpc>
                <a:spcPct val="118750"/>
              </a:lnSpc>
              <a:spcBef>
                <a:spcPts val="0"/>
              </a:spcBef>
              <a:spcAft>
                <a:spcPts val="0"/>
              </a:spcAft>
              <a:buClr>
                <a:schemeClr val="accent1"/>
              </a:buClr>
              <a:buSzPts val="2400"/>
              <a:buFont typeface="Noto Sans Symbols"/>
              <a:buNone/>
            </a:pPr>
            <a:r>
              <a:rPr b="1" i="0" lang="en-US" sz="3200" u="none" cap="none" strike="noStrike">
                <a:solidFill>
                  <a:schemeClr val="dk1"/>
                </a:solidFill>
                <a:latin typeface="Source Sans Pro"/>
                <a:ea typeface="Source Sans Pro"/>
                <a:cs typeface="Source Sans Pro"/>
                <a:sym typeface="Source Sans Pro"/>
              </a:rPr>
              <a:t>*Attend Financial workshops on base</a:t>
            </a:r>
            <a:endParaRPr/>
          </a:p>
          <a:p>
            <a:pPr indent="-285750" lvl="0" marL="438150" marR="0" rtl="0" algn="l">
              <a:lnSpc>
                <a:spcPct val="118750"/>
              </a:lnSpc>
              <a:spcBef>
                <a:spcPts val="0"/>
              </a:spcBef>
              <a:spcAft>
                <a:spcPts val="0"/>
              </a:spcAft>
              <a:buClr>
                <a:schemeClr val="accent1"/>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p:txBody>
      </p:sp>
      <p:sp>
        <p:nvSpPr>
          <p:cNvPr id="150" name="Google Shape;15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0"/>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Contract Strategies</a:t>
            </a:r>
            <a:endParaRPr/>
          </a:p>
        </p:txBody>
      </p:sp>
      <p:sp>
        <p:nvSpPr>
          <p:cNvPr id="157" name="Google Shape;157;p20"/>
          <p:cNvSpPr txBox="1"/>
          <p:nvPr>
            <p:ph idx="1" type="body"/>
          </p:nvPr>
        </p:nvSpPr>
        <p:spPr>
          <a:xfrm>
            <a:off x="469900" y="1054100"/>
            <a:ext cx="5257800" cy="5013325"/>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Read the fine print</a:t>
            </a:r>
            <a:endParaRPr/>
          </a:p>
          <a:p>
            <a:pPr indent="-438150" lvl="0" marL="438150" marR="0" rtl="0" algn="l">
              <a:lnSpc>
                <a:spcPct val="118750"/>
              </a:lnSpc>
              <a:spcBef>
                <a:spcPts val="12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The power of the pen</a:t>
            </a:r>
            <a:endParaRPr/>
          </a:p>
          <a:p>
            <a:pPr indent="-438150" lvl="0" marL="438150" marR="0" rtl="0" algn="l">
              <a:lnSpc>
                <a:spcPct val="118750"/>
              </a:lnSpc>
              <a:spcBef>
                <a:spcPts val="12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Do NOT leave any blanks</a:t>
            </a:r>
            <a:endParaRPr/>
          </a:p>
          <a:p>
            <a:pPr indent="-438150" lvl="0" marL="438150" marR="0" rtl="0" algn="l">
              <a:lnSpc>
                <a:spcPct val="118750"/>
              </a:lnSpc>
              <a:spcBef>
                <a:spcPts val="12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Consult Base Legal Services Office before you sign contract</a:t>
            </a:r>
            <a:endParaRPr/>
          </a:p>
        </p:txBody>
      </p:sp>
      <p:pic>
        <p:nvPicPr>
          <p:cNvPr descr="SIGN &amp; DATE KO.eps" id="158" name="Google Shape;158;p20"/>
          <p:cNvPicPr preferRelativeResize="0"/>
          <p:nvPr/>
        </p:nvPicPr>
        <p:blipFill rotWithShape="1">
          <a:blip r:embed="rId3">
            <a:alphaModFix/>
          </a:blip>
          <a:srcRect b="0" l="0" r="15051" t="0"/>
          <a:stretch/>
        </p:blipFill>
        <p:spPr>
          <a:xfrm>
            <a:off x="4548188" y="0"/>
            <a:ext cx="4586287" cy="6699250"/>
          </a:xfrm>
          <a:prstGeom prst="rect">
            <a:avLst/>
          </a:prstGeom>
          <a:noFill/>
          <a:ln>
            <a:noFill/>
          </a:ln>
        </p:spPr>
      </p:pic>
      <p:sp>
        <p:nvSpPr>
          <p:cNvPr id="159" name="Google Shape;159;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1"/>
          <p:cNvSpPr txBox="1"/>
          <p:nvPr>
            <p:ph type="title"/>
          </p:nvPr>
        </p:nvSpPr>
        <p:spPr>
          <a:xfrm>
            <a:off x="358775" y="152400"/>
            <a:ext cx="8686800" cy="876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Negotiate the Trade-In</a:t>
            </a:r>
            <a:endParaRPr/>
          </a:p>
        </p:txBody>
      </p:sp>
      <p:sp>
        <p:nvSpPr>
          <p:cNvPr id="166" name="Google Shape;166;p21"/>
          <p:cNvSpPr/>
          <p:nvPr/>
        </p:nvSpPr>
        <p:spPr>
          <a:xfrm>
            <a:off x="152400" y="1380067"/>
            <a:ext cx="8839200" cy="5029200"/>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52400" lvl="1" marL="114300" marR="0" rtl="0" algn="l">
              <a:lnSpc>
                <a:spcPct val="75000"/>
              </a:lnSpc>
              <a:spcBef>
                <a:spcPts val="0"/>
              </a:spcBef>
              <a:spcAft>
                <a:spcPts val="0"/>
              </a:spcAft>
              <a:buClr>
                <a:schemeClr val="dk1"/>
              </a:buClr>
              <a:buSzPts val="2400"/>
              <a:buFont typeface="Source Sans Pro"/>
              <a:buChar char="•"/>
            </a:pPr>
            <a:r>
              <a:rPr b="0" i="0" lang="en-US" sz="2400" u="none" cap="none" strike="noStrike">
                <a:solidFill>
                  <a:schemeClr val="dk1"/>
                </a:solidFill>
                <a:latin typeface="Source Sans Pro"/>
                <a:ea typeface="Source Sans Pro"/>
                <a:cs typeface="Source Sans Pro"/>
                <a:sym typeface="Source Sans Pro"/>
              </a:rPr>
              <a:t>Trade-in vs. </a:t>
            </a:r>
            <a:br>
              <a:rPr b="0" i="0" lang="en-US" sz="2400" u="none" cap="none" strike="noStrike">
                <a:solidFill>
                  <a:schemeClr val="dk1"/>
                </a:solidFill>
                <a:latin typeface="Source Sans Pro"/>
                <a:ea typeface="Source Sans Pro"/>
                <a:cs typeface="Source Sans Pro"/>
                <a:sym typeface="Source Sans Pro"/>
              </a:rPr>
            </a:br>
            <a:r>
              <a:rPr b="0" i="0" lang="en-US" sz="2400" u="none" cap="none" strike="noStrike">
                <a:solidFill>
                  <a:schemeClr val="dk1"/>
                </a:solidFill>
                <a:latin typeface="Source Sans Pro"/>
                <a:ea typeface="Source Sans Pro"/>
                <a:cs typeface="Source Sans Pro"/>
                <a:sym typeface="Source Sans Pro"/>
              </a:rPr>
              <a:t>private sale</a:t>
            </a:r>
            <a:endParaRPr b="0" i="0" sz="2400" u="none" cap="none" strike="noStrike">
              <a:solidFill>
                <a:schemeClr val="dk1"/>
              </a:solidFill>
              <a:latin typeface="Source Sans Pro"/>
              <a:ea typeface="Source Sans Pro"/>
              <a:cs typeface="Source Sans Pro"/>
              <a:sym typeface="Source Sans Pro"/>
            </a:endParaRPr>
          </a:p>
          <a:p>
            <a:pPr indent="0" lvl="1" marL="114300" marR="0" rtl="0" algn="l">
              <a:lnSpc>
                <a:spcPct val="75000"/>
              </a:lnSpc>
              <a:spcBef>
                <a:spcPts val="24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52400" lvl="1" marL="114300" marR="0" rtl="0" algn="l">
              <a:lnSpc>
                <a:spcPct val="75000"/>
              </a:lnSpc>
              <a:spcBef>
                <a:spcPts val="180"/>
              </a:spcBef>
              <a:spcAft>
                <a:spcPts val="0"/>
              </a:spcAft>
              <a:buClr>
                <a:schemeClr val="dk1"/>
              </a:buClr>
              <a:buSzPts val="2400"/>
              <a:buFont typeface="Source Sans Pro"/>
              <a:buChar char="•"/>
            </a:pPr>
            <a:r>
              <a:rPr b="0" i="0" lang="en-US" sz="2400" u="none" cap="none" strike="noStrike">
                <a:solidFill>
                  <a:schemeClr val="dk1"/>
                </a:solidFill>
                <a:latin typeface="Source Sans Pro"/>
                <a:ea typeface="Source Sans Pro"/>
                <a:cs typeface="Source Sans Pro"/>
                <a:sym typeface="Source Sans Pro"/>
              </a:rPr>
              <a:t>Fair price of vehicle</a:t>
            </a:r>
            <a:endParaRPr b="0" i="0" sz="2400" u="none" cap="none" strike="noStrike">
              <a:solidFill>
                <a:schemeClr val="dk1"/>
              </a:solidFill>
              <a:latin typeface="Source Sans Pro"/>
              <a:ea typeface="Source Sans Pro"/>
              <a:cs typeface="Source Sans Pro"/>
              <a:sym typeface="Source Sans Pro"/>
            </a:endParaRPr>
          </a:p>
          <a:p>
            <a:pPr indent="-152400" lvl="1" marL="114300" marR="0" rtl="0" algn="l">
              <a:lnSpc>
                <a:spcPct val="75000"/>
              </a:lnSpc>
              <a:spcBef>
                <a:spcPts val="240"/>
              </a:spcBef>
              <a:spcAft>
                <a:spcPts val="0"/>
              </a:spcAft>
              <a:buClr>
                <a:schemeClr val="dk1"/>
              </a:buClr>
              <a:buSzPts val="2400"/>
              <a:buFont typeface="Source Sans Pro"/>
              <a:buChar char="•"/>
            </a:pPr>
            <a:r>
              <a:rPr b="0" i="0" lang="en-US" sz="2400" u="none" cap="none" strike="noStrike">
                <a:solidFill>
                  <a:schemeClr val="dk1"/>
                </a:solidFill>
                <a:latin typeface="Source Sans Pro"/>
                <a:ea typeface="Source Sans Pro"/>
                <a:cs typeface="Source Sans Pro"/>
                <a:sym typeface="Source Sans Pro"/>
              </a:rPr>
              <a:t>Dealer’s offer</a:t>
            </a:r>
            <a:endParaRPr b="0" i="0" sz="2400" u="none" cap="none" strike="noStrike">
              <a:solidFill>
                <a:schemeClr val="dk1"/>
              </a:solidFill>
              <a:latin typeface="Source Sans Pro"/>
              <a:ea typeface="Source Sans Pro"/>
              <a:cs typeface="Source Sans Pro"/>
              <a:sym typeface="Source Sans Pro"/>
            </a:endParaRPr>
          </a:p>
          <a:p>
            <a:pPr indent="-152400" lvl="1" marL="114300" marR="0" rtl="0" algn="l">
              <a:lnSpc>
                <a:spcPct val="75000"/>
              </a:lnSpc>
              <a:spcBef>
                <a:spcPts val="240"/>
              </a:spcBef>
              <a:spcAft>
                <a:spcPts val="0"/>
              </a:spcAft>
              <a:buClr>
                <a:schemeClr val="dk1"/>
              </a:buClr>
              <a:buSzPts val="2400"/>
              <a:buFont typeface="Source Sans Pro"/>
              <a:buChar char="•"/>
            </a:pPr>
            <a:r>
              <a:rPr b="0" i="0" lang="en-US" sz="2400" u="none" cap="none" strike="noStrike">
                <a:solidFill>
                  <a:schemeClr val="dk1"/>
                </a:solidFill>
                <a:latin typeface="Source Sans Pro"/>
                <a:ea typeface="Source Sans Pro"/>
                <a:cs typeface="Source Sans Pro"/>
                <a:sym typeface="Source Sans Pro"/>
              </a:rPr>
              <a:t>Owing more than your car is worth</a:t>
            </a:r>
            <a:endParaRPr b="0" i="0" sz="2400" u="none" cap="none" strike="noStrike">
              <a:solidFill>
                <a:schemeClr val="dk1"/>
              </a:solidFill>
              <a:latin typeface="Source Sans Pro"/>
              <a:ea typeface="Source Sans Pro"/>
              <a:cs typeface="Source Sans Pro"/>
              <a:sym typeface="Source Sans Pro"/>
            </a:endParaRPr>
          </a:p>
        </p:txBody>
      </p:sp>
      <p:sp>
        <p:nvSpPr>
          <p:cNvPr id="167" name="Google Shape;16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pic>
        <p:nvPicPr>
          <p:cNvPr descr="SLD 34 LEGAL RIGHTS.psd" id="173" name="Google Shape;173;p22"/>
          <p:cNvPicPr preferRelativeResize="0"/>
          <p:nvPr/>
        </p:nvPicPr>
        <p:blipFill rotWithShape="1">
          <a:blip r:embed="rId3">
            <a:alphaModFix/>
          </a:blip>
          <a:srcRect b="2398" l="0" r="0" t="0"/>
          <a:stretch/>
        </p:blipFill>
        <p:spPr>
          <a:xfrm>
            <a:off x="1588" y="12700"/>
            <a:ext cx="9140825" cy="6692900"/>
          </a:xfrm>
          <a:prstGeom prst="rect">
            <a:avLst/>
          </a:prstGeom>
          <a:noFill/>
          <a:ln>
            <a:noFill/>
          </a:ln>
        </p:spPr>
      </p:pic>
      <p:sp>
        <p:nvSpPr>
          <p:cNvPr id="174" name="Google Shape;174;p22"/>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Your Legal Rights</a:t>
            </a:r>
            <a:endParaRPr/>
          </a:p>
        </p:txBody>
      </p:sp>
      <p:sp>
        <p:nvSpPr>
          <p:cNvPr id="175" name="Google Shape;175;p22"/>
          <p:cNvSpPr txBox="1"/>
          <p:nvPr>
            <p:ph idx="1" type="body"/>
          </p:nvPr>
        </p:nvSpPr>
        <p:spPr>
          <a:xfrm>
            <a:off x="452438" y="992188"/>
            <a:ext cx="8375650" cy="4400550"/>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Service Members Civil Relief Act</a:t>
            </a:r>
            <a:endParaRPr/>
          </a:p>
          <a:p>
            <a:pPr indent="-438150" lvl="0" marL="438150" marR="0" rtl="0" algn="l">
              <a:lnSpc>
                <a:spcPct val="118750"/>
              </a:lnSpc>
              <a:spcBef>
                <a:spcPts val="12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State lemon laws</a:t>
            </a:r>
            <a:endParaRPr/>
          </a:p>
          <a:p>
            <a:pPr indent="-438150" lvl="0" marL="438150" marR="0" rtl="0" algn="l">
              <a:lnSpc>
                <a:spcPct val="118750"/>
              </a:lnSpc>
              <a:spcBef>
                <a:spcPts val="12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Consumer Leasing Act</a:t>
            </a:r>
            <a:endParaRPr/>
          </a:p>
          <a:p>
            <a:pPr indent="-438150" lvl="0" marL="438150" marR="0" rtl="0" algn="l">
              <a:lnSpc>
                <a:spcPct val="118750"/>
              </a:lnSpc>
              <a:spcBef>
                <a:spcPts val="12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Odometer reading</a:t>
            </a:r>
            <a:endParaRPr/>
          </a:p>
          <a:p>
            <a:pPr indent="-438150" lvl="0" marL="438150" marR="0" rtl="0" algn="l">
              <a:lnSpc>
                <a:spcPct val="118750"/>
              </a:lnSpc>
              <a:spcBef>
                <a:spcPts val="12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Used Car Rule Buyer’s Guide</a:t>
            </a:r>
            <a:endParaRPr/>
          </a:p>
          <a:p>
            <a:pPr indent="-438150" lvl="0" marL="438150" marR="0" rtl="0" algn="l">
              <a:lnSpc>
                <a:spcPct val="118750"/>
              </a:lnSpc>
              <a:spcBef>
                <a:spcPts val="12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Magnuson-Moss Warranty Act</a:t>
            </a:r>
            <a:endParaRPr/>
          </a:p>
          <a:p>
            <a:pPr indent="-438150" lvl="0" marL="438150" marR="0" rtl="0" algn="l">
              <a:lnSpc>
                <a:spcPct val="118750"/>
              </a:lnSpc>
              <a:spcBef>
                <a:spcPts val="12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State Auto Repair Facilities Act </a:t>
            </a:r>
            <a:endParaRPr/>
          </a:p>
          <a:p>
            <a:pPr indent="-285750" lvl="0" marL="438150" marR="0" rtl="0" algn="l">
              <a:lnSpc>
                <a:spcPct val="118750"/>
              </a:lnSpc>
              <a:spcBef>
                <a:spcPts val="1200"/>
              </a:spcBef>
              <a:spcAft>
                <a:spcPts val="0"/>
              </a:spcAft>
              <a:buClr>
                <a:schemeClr val="accent1"/>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p:txBody>
      </p:sp>
      <p:sp>
        <p:nvSpPr>
          <p:cNvPr id="176" name="Google Shape;176;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3"/>
          <p:cNvSpPr txBox="1"/>
          <p:nvPr>
            <p:ph type="title"/>
          </p:nvPr>
        </p:nvSpPr>
        <p:spPr>
          <a:xfrm>
            <a:off x="455613" y="130175"/>
            <a:ext cx="8688387" cy="9540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Resources</a:t>
            </a:r>
            <a:endParaRPr/>
          </a:p>
        </p:txBody>
      </p:sp>
      <p:sp>
        <p:nvSpPr>
          <p:cNvPr id="183" name="Google Shape;183;p23"/>
          <p:cNvSpPr txBox="1"/>
          <p:nvPr>
            <p:ph idx="1" type="body"/>
          </p:nvPr>
        </p:nvSpPr>
        <p:spPr>
          <a:xfrm>
            <a:off x="3556000" y="1101725"/>
            <a:ext cx="5292725" cy="4400550"/>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MCCS – PFM</a:t>
            </a:r>
            <a:endParaRPr/>
          </a:p>
          <a:p>
            <a:pPr indent="-438150" lvl="0" marL="438150" marR="0" rtl="0" algn="l">
              <a:lnSpc>
                <a:spcPct val="118750"/>
              </a:lnSpc>
              <a:spcBef>
                <a:spcPts val="12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CFS</a:t>
            </a:r>
            <a:endParaRPr/>
          </a:p>
          <a:p>
            <a:pPr indent="-438150" lvl="0" marL="438150" marR="0" rtl="0" algn="l">
              <a:lnSpc>
                <a:spcPct val="118750"/>
              </a:lnSpc>
              <a:spcBef>
                <a:spcPts val="12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Base Legal Services Office</a:t>
            </a:r>
            <a:endParaRPr/>
          </a:p>
          <a:p>
            <a:pPr indent="-438150" lvl="0" marL="438150" marR="0" rtl="0" algn="l">
              <a:lnSpc>
                <a:spcPct val="118750"/>
              </a:lnSpc>
              <a:spcBef>
                <a:spcPts val="12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Consumer Reports</a:t>
            </a:r>
            <a:endParaRPr/>
          </a:p>
          <a:p>
            <a:pPr indent="-438150" lvl="0" marL="438150" marR="0" rtl="0" algn="l">
              <a:lnSpc>
                <a:spcPct val="118750"/>
              </a:lnSpc>
              <a:spcBef>
                <a:spcPts val="12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Edmunds.com</a:t>
            </a:r>
            <a:endParaRPr/>
          </a:p>
          <a:p>
            <a:pPr indent="-438150" lvl="0" marL="438150" marR="0" rtl="0" algn="l">
              <a:lnSpc>
                <a:spcPct val="118750"/>
              </a:lnSpc>
              <a:spcBef>
                <a:spcPts val="12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KBB.com</a:t>
            </a:r>
            <a:endParaRPr/>
          </a:p>
          <a:p>
            <a:pPr indent="-438150" lvl="0" marL="438150" marR="0" rtl="0" algn="l">
              <a:lnSpc>
                <a:spcPct val="118750"/>
              </a:lnSpc>
              <a:spcBef>
                <a:spcPts val="12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NADA.com</a:t>
            </a:r>
            <a:endParaRPr/>
          </a:p>
        </p:txBody>
      </p:sp>
      <p:sp>
        <p:nvSpPr>
          <p:cNvPr id="184" name="Google Shape;184;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pic>
        <p:nvPicPr>
          <p:cNvPr descr="SLD 38 RESOURCES mod01_02_screen18.jpg" id="185" name="Google Shape;185;p23"/>
          <p:cNvPicPr preferRelativeResize="0"/>
          <p:nvPr/>
        </p:nvPicPr>
        <p:blipFill rotWithShape="1">
          <a:blip r:embed="rId3">
            <a:alphaModFix/>
          </a:blip>
          <a:srcRect b="0" l="0" r="9676" t="0"/>
          <a:stretch/>
        </p:blipFill>
        <p:spPr>
          <a:xfrm>
            <a:off x="515938" y="1054100"/>
            <a:ext cx="2773362" cy="4622800"/>
          </a:xfrm>
          <a:prstGeom prst="rect">
            <a:avLst/>
          </a:prstGeom>
          <a:noFill/>
          <a:ln cap="flat" cmpd="sng" w="9525">
            <a:solidFill>
              <a:srgbClr val="595959"/>
            </a:solidFill>
            <a:prstDash val="solid"/>
            <a:miter lim="800000"/>
            <a:headEnd len="sm" w="sm" type="none"/>
            <a:tailEnd len="sm" w="sm" type="none"/>
          </a:ln>
          <a:effectLst>
            <a:outerShdw rotWithShape="0" dir="2700000" dist="38100">
              <a:srgbClr val="808080">
                <a:alpha val="42745"/>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 name="Shape 45"/>
        <p:cNvGrpSpPr/>
        <p:nvPr/>
      </p:nvGrpSpPr>
      <p:grpSpPr>
        <a:xfrm>
          <a:off x="0" y="0"/>
          <a:ext cx="0" cy="0"/>
          <a:chOff x="0" y="0"/>
          <a:chExt cx="0" cy="0"/>
        </a:xfrm>
      </p:grpSpPr>
      <p:pic>
        <p:nvPicPr>
          <p:cNvPr descr="SLD 4 CAR EXPENSE.psd" id="46" name="Google Shape;46;p8"/>
          <p:cNvPicPr preferRelativeResize="0"/>
          <p:nvPr/>
        </p:nvPicPr>
        <p:blipFill rotWithShape="1">
          <a:blip r:embed="rId3">
            <a:alphaModFix/>
          </a:blip>
          <a:srcRect b="2398" l="0" r="0" t="0"/>
          <a:stretch/>
        </p:blipFill>
        <p:spPr>
          <a:xfrm>
            <a:off x="1588" y="17463"/>
            <a:ext cx="9140825" cy="6692900"/>
          </a:xfrm>
          <a:prstGeom prst="rect">
            <a:avLst/>
          </a:prstGeom>
          <a:noFill/>
          <a:ln>
            <a:noFill/>
          </a:ln>
        </p:spPr>
      </p:pic>
      <p:sp>
        <p:nvSpPr>
          <p:cNvPr id="47" name="Google Shape;47;p8"/>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How Much Car Can You Afford</a:t>
            </a:r>
            <a:endParaRPr/>
          </a:p>
        </p:txBody>
      </p:sp>
      <p:sp>
        <p:nvSpPr>
          <p:cNvPr id="48" name="Google Shape;48;p8"/>
          <p:cNvSpPr txBox="1"/>
          <p:nvPr/>
        </p:nvSpPr>
        <p:spPr>
          <a:xfrm>
            <a:off x="392112" y="1422400"/>
            <a:ext cx="7814909" cy="4921956"/>
          </a:xfrm>
          <a:prstGeom prst="rect">
            <a:avLst/>
          </a:prstGeom>
          <a:noFill/>
          <a:ln>
            <a:noFill/>
          </a:ln>
        </p:spPr>
        <p:txBody>
          <a:bodyPr anchorCtr="0" anchor="t" bIns="0" lIns="0" spcFirstLastPara="1" rIns="91425" wrap="square" tIns="0">
            <a:noAutofit/>
          </a:bodyPr>
          <a:lstStyle/>
          <a:p>
            <a:pPr indent="132080" lvl="0" marL="0" marR="0" rtl="0" algn="l">
              <a:lnSpc>
                <a:spcPct val="85562"/>
              </a:lnSpc>
              <a:spcBef>
                <a:spcPts val="0"/>
              </a:spcBef>
              <a:spcAft>
                <a:spcPts val="0"/>
              </a:spcAft>
              <a:buClr>
                <a:srgbClr val="1F3155"/>
              </a:buClr>
              <a:buSzPts val="208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a:p>
            <a:pPr indent="0" lvl="0" marL="0" marR="0" rtl="0" algn="l">
              <a:lnSpc>
                <a:spcPct val="85562"/>
              </a:lnSpc>
              <a:spcBef>
                <a:spcPts val="1800"/>
              </a:spcBef>
              <a:spcAft>
                <a:spcPts val="0"/>
              </a:spcAft>
              <a:buClr>
                <a:srgbClr val="1F3155"/>
              </a:buClr>
              <a:buSzPts val="2080"/>
              <a:buFont typeface="Noto Sans Symbols"/>
              <a:buChar char="◆"/>
            </a:pPr>
            <a:r>
              <a:rPr b="0" i="0" lang="en-US" sz="3200" u="none" cap="none" strike="noStrike">
                <a:solidFill>
                  <a:schemeClr val="dk1"/>
                </a:solidFill>
                <a:latin typeface="Source Sans Pro"/>
                <a:ea typeface="Source Sans Pro"/>
                <a:cs typeface="Source Sans Pro"/>
                <a:sym typeface="Source Sans Pro"/>
              </a:rPr>
              <a:t>Your total cost of a vehicle should not exceed more than 25% of your net income</a:t>
            </a:r>
            <a:endParaRPr/>
          </a:p>
          <a:p>
            <a:pPr indent="132080" lvl="0" marL="0" marR="0" rtl="0" algn="l">
              <a:lnSpc>
                <a:spcPct val="85562"/>
              </a:lnSpc>
              <a:spcBef>
                <a:spcPts val="1800"/>
              </a:spcBef>
              <a:spcAft>
                <a:spcPts val="0"/>
              </a:spcAft>
              <a:buClr>
                <a:srgbClr val="1F3155"/>
              </a:buClr>
              <a:buSzPts val="208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a:p>
            <a:pPr indent="0" lvl="0" marL="0" marR="0" rtl="0" algn="l">
              <a:lnSpc>
                <a:spcPct val="85562"/>
              </a:lnSpc>
              <a:spcBef>
                <a:spcPts val="1800"/>
              </a:spcBef>
              <a:spcAft>
                <a:spcPts val="0"/>
              </a:spcAft>
              <a:buClr>
                <a:srgbClr val="1F3155"/>
              </a:buClr>
              <a:buSzPts val="2080"/>
              <a:buFont typeface="Noto Sans Symbols"/>
              <a:buChar char="◆"/>
            </a:pPr>
            <a:r>
              <a:rPr b="0" i="0" lang="en-US" sz="3200" u="none" cap="none" strike="noStrike">
                <a:solidFill>
                  <a:schemeClr val="dk1"/>
                </a:solidFill>
                <a:latin typeface="Source Sans Pro"/>
                <a:ea typeface="Source Sans Pro"/>
                <a:cs typeface="Source Sans Pro"/>
                <a:sym typeface="Source Sans Pro"/>
              </a:rPr>
              <a:t>25% consist of 15% monthly car payment and 10% for Maintenance, Insurance, Operating expenses (fuel, oil, etc) and Taxes (MIOT)</a:t>
            </a:r>
            <a:endParaRPr/>
          </a:p>
          <a:p>
            <a:pPr indent="0" lvl="0" marL="0" marR="0" rtl="0" algn="l">
              <a:lnSpc>
                <a:spcPct val="85562"/>
              </a:lnSpc>
              <a:spcBef>
                <a:spcPts val="1800"/>
              </a:spcBef>
              <a:spcAft>
                <a:spcPts val="0"/>
              </a:spcAft>
              <a:buNone/>
            </a:pPr>
            <a:r>
              <a:t/>
            </a:r>
            <a:endParaRPr b="0" i="0" sz="3200" u="none" cap="none" strike="noStrike">
              <a:solidFill>
                <a:schemeClr val="dk1"/>
              </a:solidFill>
              <a:latin typeface="Source Sans Pro"/>
              <a:ea typeface="Source Sans Pro"/>
              <a:cs typeface="Source Sans Pro"/>
              <a:sym typeface="Source Sans Pro"/>
            </a:endParaRPr>
          </a:p>
        </p:txBody>
      </p:sp>
      <p:sp>
        <p:nvSpPr>
          <p:cNvPr id="49" name="Google Shape;49;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595959"/>
                </a:solidFill>
                <a:latin typeface="Source Sans Pro"/>
                <a:ea typeface="Source Sans Pro"/>
                <a:cs typeface="Source Sans Pro"/>
                <a:sym typeface="Source Sans Pro"/>
              </a:rPr>
              <a:t>‹#›</a:t>
            </a:fld>
            <a:endParaRPr b="0" i="0" sz="1200" u="none" cap="none" strike="noStrike">
              <a:solidFill>
                <a:srgbClr val="595959"/>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 name="Shape 54"/>
        <p:cNvGrpSpPr/>
        <p:nvPr/>
      </p:nvGrpSpPr>
      <p:grpSpPr>
        <a:xfrm>
          <a:off x="0" y="0"/>
          <a:ext cx="0" cy="0"/>
          <a:chOff x="0" y="0"/>
          <a:chExt cx="0" cy="0"/>
        </a:xfrm>
      </p:grpSpPr>
      <p:sp>
        <p:nvSpPr>
          <p:cNvPr id="55" name="Google Shape;55;p9"/>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Things to Consider</a:t>
            </a:r>
            <a:endParaRPr/>
          </a:p>
        </p:txBody>
      </p:sp>
      <p:sp>
        <p:nvSpPr>
          <p:cNvPr id="56" name="Google Shape;56;p9"/>
          <p:cNvSpPr txBox="1"/>
          <p:nvPr>
            <p:ph idx="1" type="body"/>
          </p:nvPr>
        </p:nvSpPr>
        <p:spPr>
          <a:xfrm>
            <a:off x="553155" y="1090612"/>
            <a:ext cx="8376355" cy="4903787"/>
          </a:xfrm>
          <a:prstGeom prst="rect">
            <a:avLst/>
          </a:prstGeom>
          <a:noFill/>
          <a:ln>
            <a:noFill/>
          </a:ln>
        </p:spPr>
        <p:txBody>
          <a:bodyPr anchorCtr="0" anchor="t" bIns="0" lIns="0" spcFirstLastPara="1" rIns="0" wrap="square" tIns="0">
            <a:noAutofit/>
          </a:bodyPr>
          <a:lstStyle/>
          <a:p>
            <a:pPr indent="-438150" lvl="0" marL="438150" marR="0" rtl="0" algn="l">
              <a:lnSpc>
                <a:spcPct val="110562"/>
              </a:lnSpc>
              <a:spcBef>
                <a:spcPts val="0"/>
              </a:spcBef>
              <a:spcAft>
                <a:spcPts val="0"/>
              </a:spcAft>
              <a:buClr>
                <a:srgbClr val="1F315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Test drive payment</a:t>
            </a:r>
            <a:endParaRPr/>
          </a:p>
          <a:p>
            <a:pPr indent="-438150" lvl="1" marL="742950" marR="0" rtl="0" algn="l">
              <a:lnSpc>
                <a:spcPct val="147416"/>
              </a:lnSpc>
              <a:spcBef>
                <a:spcPts val="1680"/>
              </a:spcBef>
              <a:spcAft>
                <a:spcPts val="0"/>
              </a:spcAft>
              <a:buClr>
                <a:srgbClr val="1F3155"/>
              </a:buClr>
              <a:buSzPts val="1800"/>
              <a:buFont typeface="Arial"/>
              <a:buChar char="–"/>
            </a:pPr>
            <a:r>
              <a:rPr b="0" i="0" lang="en-US" sz="2400" u="none" cap="none" strike="noStrike">
                <a:solidFill>
                  <a:schemeClr val="dk1"/>
                </a:solidFill>
                <a:latin typeface="Source Sans Pro"/>
                <a:ea typeface="Source Sans Pro"/>
                <a:cs typeface="Source Sans Pro"/>
                <a:sym typeface="Source Sans Pro"/>
              </a:rPr>
              <a:t>Put away monthly payment before purchase to see if you can afford it.</a:t>
            </a:r>
            <a:endParaRPr b="0" i="0" sz="3200" u="none" cap="none" strike="noStrike">
              <a:solidFill>
                <a:schemeClr val="dk1"/>
              </a:solidFill>
              <a:latin typeface="Source Sans Pro"/>
              <a:ea typeface="Source Sans Pro"/>
              <a:cs typeface="Source Sans Pro"/>
              <a:sym typeface="Source Sans Pro"/>
            </a:endParaRPr>
          </a:p>
          <a:p>
            <a:pPr indent="-438150" lvl="0" marL="438150" marR="0" rtl="0" algn="l">
              <a:lnSpc>
                <a:spcPct val="110562"/>
              </a:lnSpc>
              <a:spcBef>
                <a:spcPts val="1200"/>
              </a:spcBef>
              <a:spcAft>
                <a:spcPts val="0"/>
              </a:spcAft>
              <a:buClr>
                <a:srgbClr val="1F315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Know your debt-to-income ratio</a:t>
            </a:r>
            <a:endParaRPr/>
          </a:p>
          <a:p>
            <a:pPr indent="-438150" lvl="0" marL="438150" marR="0" rtl="0" algn="l">
              <a:lnSpc>
                <a:spcPct val="110562"/>
              </a:lnSpc>
              <a:spcBef>
                <a:spcPts val="1200"/>
              </a:spcBef>
              <a:spcAft>
                <a:spcPts val="0"/>
              </a:spcAft>
              <a:buClr>
                <a:srgbClr val="1F315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Request your latest credit report</a:t>
            </a:r>
            <a:br>
              <a:rPr b="0" i="0" lang="en-US" sz="3200" u="none" cap="none" strike="noStrike">
                <a:solidFill>
                  <a:schemeClr val="dk1"/>
                </a:solidFill>
                <a:latin typeface="Source Sans Pro"/>
                <a:ea typeface="Source Sans Pro"/>
                <a:cs typeface="Source Sans Pro"/>
                <a:sym typeface="Source Sans Pro"/>
              </a:rPr>
            </a:br>
            <a:endParaRPr b="0" i="0" sz="3200" u="none" cap="none" strike="noStrike">
              <a:solidFill>
                <a:schemeClr val="dk1"/>
              </a:solidFill>
              <a:latin typeface="Source Sans Pro"/>
              <a:ea typeface="Source Sans Pro"/>
              <a:cs typeface="Source Sans Pro"/>
              <a:sym typeface="Source Sans Pro"/>
            </a:endParaRPr>
          </a:p>
          <a:p>
            <a:pPr indent="-438150" lvl="0" marL="438150" marR="0" rtl="0" algn="l">
              <a:lnSpc>
                <a:spcPct val="110562"/>
              </a:lnSpc>
              <a:spcBef>
                <a:spcPts val="600"/>
              </a:spcBef>
              <a:spcAft>
                <a:spcPts val="0"/>
              </a:spcAft>
              <a:buClr>
                <a:srgbClr val="1F315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Get a pre-approved loan</a:t>
            </a:r>
            <a:endParaRPr/>
          </a:p>
          <a:p>
            <a:pPr indent="-438150" lvl="0" marL="438150" marR="0" rtl="0" algn="l">
              <a:lnSpc>
                <a:spcPct val="110562"/>
              </a:lnSpc>
              <a:spcBef>
                <a:spcPts val="1200"/>
              </a:spcBef>
              <a:spcAft>
                <a:spcPts val="0"/>
              </a:spcAft>
              <a:buClr>
                <a:srgbClr val="1F3155"/>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Know the current annual percentage rates (APR)</a:t>
            </a:r>
            <a:endParaRPr/>
          </a:p>
          <a:p>
            <a:pPr indent="-285750" lvl="0" marL="438150" marR="0" rtl="0" algn="l">
              <a:lnSpc>
                <a:spcPct val="118750"/>
              </a:lnSpc>
              <a:spcBef>
                <a:spcPts val="1200"/>
              </a:spcBef>
              <a:spcAft>
                <a:spcPts val="0"/>
              </a:spcAft>
              <a:buClr>
                <a:schemeClr val="accent1"/>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p:txBody>
      </p:sp>
      <p:sp>
        <p:nvSpPr>
          <p:cNvPr id="57" name="Google Shape;57;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595959"/>
                </a:solidFill>
                <a:latin typeface="Source Sans Pro"/>
                <a:ea typeface="Source Sans Pro"/>
                <a:cs typeface="Source Sans Pro"/>
                <a:sym typeface="Source Sans Pro"/>
              </a:rPr>
              <a:t>‹#›</a:t>
            </a:fld>
            <a:endParaRPr b="0" i="0" sz="1200" u="none" cap="none" strike="noStrike">
              <a:solidFill>
                <a:srgbClr val="595959"/>
              </a:solidFill>
              <a:latin typeface="Source Sans Pro"/>
              <a:ea typeface="Source Sans Pro"/>
              <a:cs typeface="Source Sans Pro"/>
              <a:sym typeface="Source Sans Pro"/>
            </a:endParaRPr>
          </a:p>
        </p:txBody>
      </p:sp>
      <p:pic>
        <p:nvPicPr>
          <p:cNvPr id="58" name="Google Shape;58;p9"/>
          <p:cNvPicPr preferRelativeResize="0"/>
          <p:nvPr/>
        </p:nvPicPr>
        <p:blipFill rotWithShape="1">
          <a:blip r:embed="rId3">
            <a:alphaModFix/>
          </a:blip>
          <a:srcRect b="0" l="0" r="0" t="0"/>
          <a:stretch/>
        </p:blipFill>
        <p:spPr>
          <a:xfrm>
            <a:off x="959558" y="3984978"/>
            <a:ext cx="4594575" cy="3499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0"/>
          <p:cNvSpPr txBox="1"/>
          <p:nvPr>
            <p:ph type="title"/>
          </p:nvPr>
        </p:nvSpPr>
        <p:spPr>
          <a:xfrm>
            <a:off x="358775" y="152400"/>
            <a:ext cx="8686800" cy="8651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Don’t Cross this Line</a:t>
            </a:r>
            <a:endParaRPr/>
          </a:p>
        </p:txBody>
      </p:sp>
      <p:sp>
        <p:nvSpPr>
          <p:cNvPr id="65" name="Google Shape;65;p10"/>
          <p:cNvSpPr txBox="1"/>
          <p:nvPr/>
        </p:nvSpPr>
        <p:spPr>
          <a:xfrm>
            <a:off x="417513" y="1228725"/>
            <a:ext cx="8461375" cy="5149497"/>
          </a:xfrm>
          <a:prstGeom prst="rect">
            <a:avLst/>
          </a:prstGeom>
          <a:noFill/>
          <a:ln>
            <a:noFill/>
          </a:ln>
        </p:spPr>
        <p:txBody>
          <a:bodyPr anchorCtr="0" anchor="t" bIns="0" lIns="0" spcFirstLastPara="1" rIns="0" wrap="square" tIns="0">
            <a:noAutofit/>
          </a:bodyPr>
          <a:lstStyle/>
          <a:p>
            <a:pPr indent="-3373438" lvl="0" marL="3373438" marR="0" rtl="0" algn="l">
              <a:spcBef>
                <a:spcPts val="0"/>
              </a:spcBef>
              <a:spcAft>
                <a:spcPts val="0"/>
              </a:spcAft>
              <a:buClr>
                <a:schemeClr val="dk1"/>
              </a:buClr>
              <a:buSzPts val="2400"/>
              <a:buFont typeface="Arial"/>
              <a:buNone/>
            </a:pPr>
            <a:r>
              <a:rPr b="0" i="0" lang="en-US" sz="3200" u="none" cap="none" strike="noStrike">
                <a:solidFill>
                  <a:schemeClr val="dk1"/>
                </a:solidFill>
                <a:latin typeface="Source Sans Pro"/>
                <a:ea typeface="Source Sans Pro"/>
                <a:cs typeface="Source Sans Pro"/>
                <a:sym typeface="Source Sans Pro"/>
              </a:rPr>
              <a:t>Net income x .25 = Total affordable amount</a:t>
            </a:r>
            <a:endParaRPr/>
          </a:p>
          <a:p>
            <a:pPr indent="-3373438" lvl="0" marL="3373438" marR="0" rtl="0" algn="l">
              <a:spcBef>
                <a:spcPts val="0"/>
              </a:spcBef>
              <a:spcAft>
                <a:spcPts val="0"/>
              </a:spcAft>
              <a:buClr>
                <a:schemeClr val="dk1"/>
              </a:buClr>
              <a:buSzPts val="2400"/>
              <a:buFont typeface="Arial"/>
              <a:buNone/>
            </a:pPr>
            <a:r>
              <a:rPr b="0" i="0" lang="en-US" sz="3200" u="none" cap="none" strike="noStrike">
                <a:solidFill>
                  <a:schemeClr val="dk1"/>
                </a:solidFill>
                <a:latin typeface="Source Sans Pro"/>
                <a:ea typeface="Source Sans Pro"/>
                <a:cs typeface="Source Sans Pro"/>
                <a:sym typeface="Source Sans Pro"/>
              </a:rPr>
              <a:t>$2,536 x .25 = $634</a:t>
            </a:r>
            <a:endParaRPr/>
          </a:p>
          <a:p>
            <a:pPr indent="-3373438" lvl="0" marL="3373438" marR="0" rtl="0" algn="l">
              <a:spcBef>
                <a:spcPts val="0"/>
              </a:spcBef>
              <a:spcAft>
                <a:spcPts val="0"/>
              </a:spcAft>
              <a:buClr>
                <a:schemeClr val="dk1"/>
              </a:buClr>
              <a:buSzPts val="2400"/>
              <a:buFont typeface="Arial"/>
              <a:buNone/>
            </a:pPr>
            <a:r>
              <a:t/>
            </a:r>
            <a:endParaRPr b="0" i="0" sz="3200" u="none" cap="none" strike="noStrike">
              <a:solidFill>
                <a:schemeClr val="dk1"/>
              </a:solidFill>
              <a:latin typeface="Source Sans Pro"/>
              <a:ea typeface="Source Sans Pro"/>
              <a:cs typeface="Source Sans Pro"/>
              <a:sym typeface="Source Sans Pro"/>
            </a:endParaRPr>
          </a:p>
          <a:p>
            <a:pPr indent="-3373438" lvl="0" marL="3373438" marR="0" rtl="0" algn="l">
              <a:spcBef>
                <a:spcPts val="0"/>
              </a:spcBef>
              <a:spcAft>
                <a:spcPts val="0"/>
              </a:spcAft>
              <a:buNone/>
            </a:pPr>
            <a:r>
              <a:rPr b="0" i="0" lang="en-US" sz="3200" u="none" cap="none" strike="noStrike">
                <a:solidFill>
                  <a:schemeClr val="dk1"/>
                </a:solidFill>
                <a:latin typeface="Source Sans Pro"/>
                <a:ea typeface="Source Sans Pro"/>
                <a:cs typeface="Source Sans Pro"/>
                <a:sym typeface="Source Sans Pro"/>
              </a:rPr>
              <a:t>Total affordable amount x .66 = Loan payment</a:t>
            </a:r>
            <a:endParaRPr/>
          </a:p>
          <a:p>
            <a:pPr indent="-3373438" lvl="0" marL="3373438" marR="0" rtl="0" algn="l">
              <a:spcBef>
                <a:spcPts val="0"/>
              </a:spcBef>
              <a:spcAft>
                <a:spcPts val="0"/>
              </a:spcAft>
              <a:buNone/>
            </a:pPr>
            <a:r>
              <a:rPr b="0" i="0" lang="en-US" sz="3200" u="none" cap="none" strike="noStrike">
                <a:solidFill>
                  <a:schemeClr val="dk1"/>
                </a:solidFill>
                <a:latin typeface="Source Sans Pro"/>
                <a:ea typeface="Source Sans Pro"/>
                <a:cs typeface="Source Sans Pro"/>
                <a:sym typeface="Source Sans Pro"/>
              </a:rPr>
              <a:t>$634 x .66 = $414.44</a:t>
            </a:r>
            <a:endParaRPr/>
          </a:p>
          <a:p>
            <a:pPr indent="-3373438" lvl="0" marL="3373438" marR="0" rtl="0" algn="l">
              <a:spcBef>
                <a:spcPts val="0"/>
              </a:spcBef>
              <a:spcAft>
                <a:spcPts val="0"/>
              </a:spcAft>
              <a:buNone/>
            </a:pPr>
            <a:r>
              <a:t/>
            </a:r>
            <a:endParaRPr b="0" i="0" sz="3200" u="none" cap="none" strike="noStrike">
              <a:solidFill>
                <a:schemeClr val="dk1"/>
              </a:solidFill>
              <a:latin typeface="Source Sans Pro"/>
              <a:ea typeface="Source Sans Pro"/>
              <a:cs typeface="Source Sans Pro"/>
              <a:sym typeface="Source Sans Pro"/>
            </a:endParaRPr>
          </a:p>
          <a:p>
            <a:pPr indent="-5311775" lvl="0" marL="5311775" marR="0" rtl="0" algn="l">
              <a:spcBef>
                <a:spcPts val="0"/>
              </a:spcBef>
              <a:spcAft>
                <a:spcPts val="0"/>
              </a:spcAft>
              <a:buNone/>
            </a:pPr>
            <a:r>
              <a:rPr b="0" i="0" lang="en-US" sz="3200" u="none" cap="none" strike="noStrike">
                <a:solidFill>
                  <a:schemeClr val="dk1"/>
                </a:solidFill>
                <a:latin typeface="Source Sans Pro"/>
                <a:ea typeface="Source Sans Pro"/>
                <a:cs typeface="Source Sans Pro"/>
                <a:sym typeface="Source Sans Pro"/>
              </a:rPr>
              <a:t>Net income - living expenses = Amount of income left for</a:t>
            </a:r>
            <a:endParaRPr/>
          </a:p>
          <a:p>
            <a:pPr indent="-5311775" lvl="0" marL="5311775" marR="0" rtl="0" algn="l">
              <a:spcBef>
                <a:spcPts val="0"/>
              </a:spcBef>
              <a:spcAft>
                <a:spcPts val="0"/>
              </a:spcAft>
              <a:buNone/>
            </a:pPr>
            <a:r>
              <a:rPr b="0" i="0" lang="en-US" sz="3200" u="none" cap="none" strike="noStrike">
                <a:solidFill>
                  <a:schemeClr val="dk1"/>
                </a:solidFill>
                <a:latin typeface="Source Sans Pro"/>
                <a:ea typeface="Source Sans Pro"/>
                <a:cs typeface="Source Sans Pro"/>
                <a:sym typeface="Source Sans Pro"/>
              </a:rPr>
              <a:t>$2,536 - $1,271 = 1,271</a:t>
            </a:r>
            <a:endParaRPr b="0" i="0" sz="3200" u="none" cap="none" strike="noStrike">
              <a:solidFill>
                <a:schemeClr val="dk1"/>
              </a:solidFill>
              <a:latin typeface="Source Sans Pro"/>
              <a:ea typeface="Source Sans Pro"/>
              <a:cs typeface="Source Sans Pro"/>
              <a:sym typeface="Source Sans Pro"/>
            </a:endParaRPr>
          </a:p>
          <a:p>
            <a:pPr indent="-3221038" lvl="0" marL="3373438" marR="0" rtl="0" algn="l">
              <a:spcBef>
                <a:spcPts val="0"/>
              </a:spcBef>
              <a:spcAft>
                <a:spcPts val="0"/>
              </a:spcAft>
              <a:buClr>
                <a:schemeClr val="dk1"/>
              </a:buClr>
              <a:buSzPts val="2400"/>
              <a:buFont typeface="Noto Sans Symbols"/>
              <a:buNone/>
            </a:pPr>
            <a:r>
              <a:t/>
            </a:r>
            <a:endParaRPr b="0" i="0" sz="3200" u="none" cap="none" strike="noStrike">
              <a:solidFill>
                <a:schemeClr val="dk2"/>
              </a:solidFill>
              <a:latin typeface="Source Sans Pro"/>
              <a:ea typeface="Source Sans Pro"/>
              <a:cs typeface="Source Sans Pro"/>
              <a:sym typeface="Source Sans Pro"/>
            </a:endParaRPr>
          </a:p>
        </p:txBody>
      </p:sp>
      <p:sp>
        <p:nvSpPr>
          <p:cNvPr id="66" name="Google Shape;66;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595959"/>
                </a:solidFill>
                <a:latin typeface="Source Sans Pro"/>
                <a:ea typeface="Source Sans Pro"/>
                <a:cs typeface="Source Sans Pro"/>
                <a:sym typeface="Source Sans Pro"/>
              </a:rPr>
              <a:t>‹#›</a:t>
            </a:fld>
            <a:endParaRPr b="0" i="0" sz="1200" u="none" cap="none" strike="noStrike">
              <a:solidFill>
                <a:srgbClr val="595959"/>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1"/>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New Car versus Used Car Considerations</a:t>
            </a:r>
            <a:br>
              <a:rPr b="0" i="0" lang="en-US" sz="6000" u="none" cap="none" strike="noStrike">
                <a:solidFill>
                  <a:srgbClr val="000000"/>
                </a:solidFill>
                <a:latin typeface="Source Sans Pro"/>
                <a:ea typeface="Source Sans Pro"/>
                <a:cs typeface="Source Sans Pro"/>
                <a:sym typeface="Source Sans Pro"/>
              </a:rPr>
            </a:br>
            <a:endParaRPr b="0" i="0" sz="6000" u="none" cap="none" strike="noStrike">
              <a:solidFill>
                <a:srgbClr val="000000"/>
              </a:solidFill>
              <a:latin typeface="Source Sans Pro"/>
              <a:ea typeface="Source Sans Pro"/>
              <a:cs typeface="Source Sans Pro"/>
              <a:sym typeface="Source Sans Pro"/>
            </a:endParaRPr>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595959"/>
                </a:solidFill>
                <a:latin typeface="Source Sans Pro"/>
                <a:ea typeface="Source Sans Pro"/>
                <a:cs typeface="Source Sans Pro"/>
                <a:sym typeface="Source Sans Pro"/>
              </a:rPr>
              <a:t>‹#›</a:t>
            </a:fld>
            <a:endParaRPr b="0" i="0" sz="1200" u="none" cap="none" strike="noStrike">
              <a:solidFill>
                <a:srgbClr val="595959"/>
              </a:solidFill>
              <a:latin typeface="Source Sans Pro"/>
              <a:ea typeface="Source Sans Pro"/>
              <a:cs typeface="Source Sans Pro"/>
              <a:sym typeface="Source Sans Pro"/>
            </a:endParaRPr>
          </a:p>
        </p:txBody>
      </p:sp>
      <p:grpSp>
        <p:nvGrpSpPr>
          <p:cNvPr id="74" name="Google Shape;74;p11"/>
          <p:cNvGrpSpPr/>
          <p:nvPr/>
        </p:nvGrpSpPr>
        <p:grpSpPr>
          <a:xfrm>
            <a:off x="3268278" y="1943834"/>
            <a:ext cx="2480443" cy="4365918"/>
            <a:chOff x="3446078" y="2145"/>
            <a:chExt cx="2480443" cy="4365918"/>
          </a:xfrm>
        </p:grpSpPr>
        <p:sp>
          <p:nvSpPr>
            <p:cNvPr id="75" name="Google Shape;75;p11"/>
            <p:cNvSpPr/>
            <p:nvPr/>
          </p:nvSpPr>
          <p:spPr>
            <a:xfrm>
              <a:off x="3446078" y="2145"/>
              <a:ext cx="2480443" cy="972671"/>
            </a:xfrm>
            <a:prstGeom prst="chevron">
              <a:avLst>
                <a:gd fmla="val 50000" name="adj"/>
              </a:avLst>
            </a:prstGeom>
            <a:gradFill>
              <a:gsLst>
                <a:gs pos="0">
                  <a:srgbClr val="4D6491"/>
                </a:gs>
                <a:gs pos="80000">
                  <a:srgbClr val="6583BF"/>
                </a:gs>
                <a:gs pos="100000">
                  <a:srgbClr val="6384C2"/>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txBox="1"/>
            <p:nvPr/>
          </p:nvSpPr>
          <p:spPr>
            <a:xfrm>
              <a:off x="3446078" y="2145"/>
              <a:ext cx="2480443" cy="972671"/>
            </a:xfrm>
            <a:prstGeom prst="rect">
              <a:avLst/>
            </a:prstGeom>
            <a:noFill/>
            <a:ln>
              <a:noFill/>
            </a:ln>
          </p:spPr>
          <p:txBody>
            <a:bodyPr anchorCtr="0" anchor="ctr" bIns="12700" lIns="25400" spcFirstLastPara="1" rIns="0" wrap="square" tIns="12700">
              <a:noAutofit/>
            </a:bodyPr>
            <a:lstStyle/>
            <a:p>
              <a:pPr indent="0" lvl="0" marL="0" marR="0" rtl="0" algn="ctr">
                <a:lnSpc>
                  <a:spcPct val="90000"/>
                </a:lnSpc>
                <a:spcBef>
                  <a:spcPts val="0"/>
                </a:spcBef>
                <a:spcAft>
                  <a:spcPts val="0"/>
                </a:spcAft>
                <a:buNone/>
              </a:pPr>
              <a:r>
                <a:rPr b="0" i="0" lang="en-US" sz="2000" u="none" cap="none" strike="noStrike">
                  <a:solidFill>
                    <a:schemeClr val="lt1"/>
                  </a:solidFill>
                  <a:latin typeface="Arial"/>
                  <a:ea typeface="Arial"/>
                  <a:cs typeface="Arial"/>
                  <a:sym typeface="Arial"/>
                </a:rPr>
                <a:t>Cost</a:t>
              </a:r>
              <a:endParaRPr b="0" i="0" sz="2000" u="none" cap="none" strike="noStrike">
                <a:solidFill>
                  <a:schemeClr val="lt1"/>
                </a:solidFill>
                <a:latin typeface="Arial"/>
                <a:ea typeface="Arial"/>
                <a:cs typeface="Arial"/>
                <a:sym typeface="Arial"/>
              </a:endParaRPr>
            </a:p>
          </p:txBody>
        </p:sp>
        <p:sp>
          <p:nvSpPr>
            <p:cNvPr id="77" name="Google Shape;77;p11"/>
            <p:cNvSpPr/>
            <p:nvPr/>
          </p:nvSpPr>
          <p:spPr>
            <a:xfrm>
              <a:off x="3446078" y="1113721"/>
              <a:ext cx="2480443" cy="992177"/>
            </a:xfrm>
            <a:prstGeom prst="chevron">
              <a:avLst>
                <a:gd fmla="val 50000" name="adj"/>
              </a:avLst>
            </a:prstGeom>
            <a:gradFill>
              <a:gsLst>
                <a:gs pos="0">
                  <a:srgbClr val="696459"/>
                </a:gs>
                <a:gs pos="80000">
                  <a:srgbClr val="8B8374"/>
                </a:gs>
                <a:gs pos="100000">
                  <a:srgbClr val="8D8574"/>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1"/>
            <p:cNvSpPr txBox="1"/>
            <p:nvPr/>
          </p:nvSpPr>
          <p:spPr>
            <a:xfrm>
              <a:off x="3446078" y="1113721"/>
              <a:ext cx="2480443" cy="992177"/>
            </a:xfrm>
            <a:prstGeom prst="rect">
              <a:avLst/>
            </a:prstGeom>
            <a:noFill/>
            <a:ln>
              <a:noFill/>
            </a:ln>
          </p:spPr>
          <p:txBody>
            <a:bodyPr anchorCtr="0" anchor="ctr" bIns="12700" lIns="25400" spcFirstLastPara="1" rIns="0" wrap="square" tIns="12700">
              <a:noAutofit/>
            </a:bodyPr>
            <a:lstStyle/>
            <a:p>
              <a:pPr indent="0" lvl="0" marL="0" marR="0" rtl="0" algn="ctr">
                <a:lnSpc>
                  <a:spcPct val="90000"/>
                </a:lnSpc>
                <a:spcBef>
                  <a:spcPts val="0"/>
                </a:spcBef>
                <a:spcAft>
                  <a:spcPts val="0"/>
                </a:spcAft>
                <a:buNone/>
              </a:pPr>
              <a:r>
                <a:rPr b="0" i="0" lang="en-US" sz="2000" u="none" cap="none" strike="noStrike">
                  <a:solidFill>
                    <a:schemeClr val="lt1"/>
                  </a:solidFill>
                  <a:latin typeface="Arial"/>
                  <a:ea typeface="Arial"/>
                  <a:cs typeface="Arial"/>
                  <a:sym typeface="Arial"/>
                </a:rPr>
                <a:t>Mechanical problems</a:t>
              </a:r>
              <a:endParaRPr b="0" i="0" sz="2000" u="none" cap="none" strike="noStrike">
                <a:solidFill>
                  <a:schemeClr val="lt1"/>
                </a:solidFill>
                <a:latin typeface="Arial"/>
                <a:ea typeface="Arial"/>
                <a:cs typeface="Arial"/>
                <a:sym typeface="Arial"/>
              </a:endParaRPr>
            </a:p>
          </p:txBody>
        </p:sp>
        <p:sp>
          <p:nvSpPr>
            <p:cNvPr id="79" name="Google Shape;79;p11"/>
            <p:cNvSpPr/>
            <p:nvPr/>
          </p:nvSpPr>
          <p:spPr>
            <a:xfrm>
              <a:off x="3446078" y="2244804"/>
              <a:ext cx="2480443" cy="992177"/>
            </a:xfrm>
            <a:prstGeom prst="chevron">
              <a:avLst>
                <a:gd fmla="val 50000" name="adj"/>
              </a:avLst>
            </a:prstGeom>
            <a:gradFill>
              <a:gsLst>
                <a:gs pos="0">
                  <a:srgbClr val="682D1C"/>
                </a:gs>
                <a:gs pos="80000">
                  <a:srgbClr val="893A25"/>
                </a:gs>
                <a:gs pos="100000">
                  <a:srgbClr val="8C3A23"/>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1"/>
            <p:cNvSpPr txBox="1"/>
            <p:nvPr/>
          </p:nvSpPr>
          <p:spPr>
            <a:xfrm>
              <a:off x="3446078" y="2244804"/>
              <a:ext cx="2480443" cy="992177"/>
            </a:xfrm>
            <a:prstGeom prst="rect">
              <a:avLst/>
            </a:prstGeom>
            <a:noFill/>
            <a:ln>
              <a:noFill/>
            </a:ln>
          </p:spPr>
          <p:txBody>
            <a:bodyPr anchorCtr="0" anchor="ctr" bIns="12700" lIns="25400" spcFirstLastPara="1" rIns="0" wrap="square" tIns="12700">
              <a:noAutofit/>
            </a:bodyPr>
            <a:lstStyle/>
            <a:p>
              <a:pPr indent="0" lvl="0" marL="0" marR="0" rtl="0" algn="ctr">
                <a:lnSpc>
                  <a:spcPct val="90000"/>
                </a:lnSpc>
                <a:spcBef>
                  <a:spcPts val="0"/>
                </a:spcBef>
                <a:spcAft>
                  <a:spcPts val="0"/>
                </a:spcAft>
                <a:buNone/>
              </a:pPr>
              <a:r>
                <a:rPr b="0" i="0" lang="en-US" sz="2000" u="none" cap="none" strike="noStrike">
                  <a:solidFill>
                    <a:schemeClr val="lt1"/>
                  </a:solidFill>
                  <a:latin typeface="Arial"/>
                  <a:ea typeface="Arial"/>
                  <a:cs typeface="Arial"/>
                  <a:sym typeface="Arial"/>
                </a:rPr>
                <a:t>Depreciation</a:t>
              </a:r>
              <a:endParaRPr b="0" i="0" sz="2000" u="none" cap="none" strike="noStrike">
                <a:solidFill>
                  <a:schemeClr val="lt1"/>
                </a:solidFill>
                <a:latin typeface="Arial"/>
                <a:ea typeface="Arial"/>
                <a:cs typeface="Arial"/>
                <a:sym typeface="Arial"/>
              </a:endParaRPr>
            </a:p>
          </p:txBody>
        </p:sp>
        <p:sp>
          <p:nvSpPr>
            <p:cNvPr id="81" name="Google Shape;81;p11"/>
            <p:cNvSpPr/>
            <p:nvPr/>
          </p:nvSpPr>
          <p:spPr>
            <a:xfrm>
              <a:off x="3446078" y="3375886"/>
              <a:ext cx="2480443" cy="992177"/>
            </a:xfrm>
            <a:prstGeom prst="chevron">
              <a:avLst>
                <a:gd fmla="val 50000" name="adj"/>
              </a:avLst>
            </a:prstGeom>
            <a:gradFill>
              <a:gsLst>
                <a:gs pos="0">
                  <a:srgbClr val="4A0A00"/>
                </a:gs>
                <a:gs pos="80000">
                  <a:srgbClr val="620F00"/>
                </a:gs>
                <a:gs pos="100000">
                  <a:srgbClr val="640E00"/>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1"/>
            <p:cNvSpPr txBox="1"/>
            <p:nvPr/>
          </p:nvSpPr>
          <p:spPr>
            <a:xfrm>
              <a:off x="3446078" y="3375886"/>
              <a:ext cx="2480443" cy="992177"/>
            </a:xfrm>
            <a:prstGeom prst="rect">
              <a:avLst/>
            </a:prstGeom>
            <a:noFill/>
            <a:ln>
              <a:noFill/>
            </a:ln>
          </p:spPr>
          <p:txBody>
            <a:bodyPr anchorCtr="0" anchor="ctr" bIns="12700" lIns="25400" spcFirstLastPara="1" rIns="0" wrap="square" tIns="12700">
              <a:noAutofit/>
            </a:bodyPr>
            <a:lstStyle/>
            <a:p>
              <a:pPr indent="0" lvl="0" marL="0" marR="0" rtl="0" algn="ctr">
                <a:lnSpc>
                  <a:spcPct val="90000"/>
                </a:lnSpc>
                <a:spcBef>
                  <a:spcPts val="0"/>
                </a:spcBef>
                <a:spcAft>
                  <a:spcPts val="0"/>
                </a:spcAft>
                <a:buNone/>
              </a:pPr>
              <a:r>
                <a:rPr b="0" i="0" lang="en-US" sz="2000" u="none" cap="none" strike="noStrike">
                  <a:solidFill>
                    <a:schemeClr val="lt1"/>
                  </a:solidFill>
                  <a:latin typeface="Arial"/>
                  <a:ea typeface="Arial"/>
                  <a:cs typeface="Arial"/>
                  <a:sym typeface="Arial"/>
                </a:rPr>
                <a:t>Warranty</a:t>
              </a:r>
              <a:endParaRPr b="0" i="0" sz="2000" u="none" cap="none" strike="noStrike">
                <a:solidFill>
                  <a:schemeClr val="lt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2"/>
          <p:cNvSpPr txBox="1"/>
          <p:nvPr>
            <p:ph type="title"/>
          </p:nvPr>
        </p:nvSpPr>
        <p:spPr>
          <a:xfrm>
            <a:off x="358775" y="152400"/>
            <a:ext cx="8686800" cy="79692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Depreciation</a:t>
            </a:r>
            <a:endParaRPr/>
          </a:p>
        </p:txBody>
      </p:sp>
      <p:sp>
        <p:nvSpPr>
          <p:cNvPr id="89" name="Google Shape;8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595959"/>
                </a:solidFill>
                <a:latin typeface="Source Sans Pro"/>
                <a:ea typeface="Source Sans Pro"/>
                <a:cs typeface="Source Sans Pro"/>
                <a:sym typeface="Source Sans Pro"/>
              </a:rPr>
              <a:t>‹#›</a:t>
            </a:fld>
            <a:endParaRPr b="0" i="0" sz="1200" u="none" cap="none" strike="noStrike">
              <a:solidFill>
                <a:srgbClr val="595959"/>
              </a:solidFill>
              <a:latin typeface="Source Sans Pro"/>
              <a:ea typeface="Source Sans Pro"/>
              <a:cs typeface="Source Sans Pro"/>
              <a:sym typeface="Source Sans Pro"/>
            </a:endParaRPr>
          </a:p>
        </p:txBody>
      </p:sp>
      <p:sp>
        <p:nvSpPr>
          <p:cNvPr id="90" name="Google Shape;90;p12"/>
          <p:cNvSpPr txBox="1"/>
          <p:nvPr/>
        </p:nvSpPr>
        <p:spPr>
          <a:xfrm>
            <a:off x="1444978" y="1535287"/>
            <a:ext cx="6683022"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3600" u="none" cap="none" strike="noStrike">
                <a:solidFill>
                  <a:schemeClr val="dk1"/>
                </a:solidFill>
                <a:latin typeface="Arial"/>
                <a:ea typeface="Arial"/>
                <a:cs typeface="Arial"/>
                <a:sym typeface="Arial"/>
              </a:rPr>
              <a:t>Not all care depreciate at the same rate. Compare the depreciation for the vehicle you are considering buying at www.edmunds.com/tco.html</a:t>
            </a:r>
            <a:endParaRPr sz="18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pic>
        <p:nvPicPr>
          <p:cNvPr descr="SLD 13 INSURANCE.psd" id="96" name="Google Shape;96;p13"/>
          <p:cNvPicPr preferRelativeResize="0"/>
          <p:nvPr/>
        </p:nvPicPr>
        <p:blipFill rotWithShape="1">
          <a:blip r:embed="rId3">
            <a:alphaModFix/>
          </a:blip>
          <a:srcRect b="2398" l="0" r="0" t="0"/>
          <a:stretch/>
        </p:blipFill>
        <p:spPr>
          <a:xfrm>
            <a:off x="3175" y="0"/>
            <a:ext cx="9140825" cy="6692900"/>
          </a:xfrm>
          <a:prstGeom prst="rect">
            <a:avLst/>
          </a:prstGeom>
          <a:noFill/>
          <a:ln>
            <a:noFill/>
          </a:ln>
        </p:spPr>
      </p:pic>
      <p:sp>
        <p:nvSpPr>
          <p:cNvPr id="97" name="Google Shape;97;p13"/>
          <p:cNvSpPr txBox="1"/>
          <p:nvPr>
            <p:ph type="title"/>
          </p:nvPr>
        </p:nvSpPr>
        <p:spPr>
          <a:xfrm>
            <a:off x="455613" y="130175"/>
            <a:ext cx="8688387" cy="842963"/>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Insurance</a:t>
            </a:r>
            <a:endParaRPr/>
          </a:p>
        </p:txBody>
      </p:sp>
      <p:sp>
        <p:nvSpPr>
          <p:cNvPr id="98" name="Google Shape;98;p13"/>
          <p:cNvSpPr txBox="1"/>
          <p:nvPr>
            <p:ph idx="1" type="body"/>
          </p:nvPr>
        </p:nvSpPr>
        <p:spPr>
          <a:xfrm>
            <a:off x="444500" y="1028700"/>
            <a:ext cx="7638344" cy="1504950"/>
          </a:xfrm>
          <a:prstGeom prst="rect">
            <a:avLst/>
          </a:prstGeom>
          <a:noFill/>
          <a:ln>
            <a:noFill/>
          </a:ln>
        </p:spPr>
        <p:txBody>
          <a:bodyPr anchorCtr="0" anchor="t" bIns="0" lIns="0" spcFirstLastPara="1" rIns="0" wrap="square" tIns="0">
            <a:noAutofit/>
          </a:bodyPr>
          <a:lstStyle/>
          <a:p>
            <a:pPr indent="-438150" lvl="0" marL="438150" marR="0" rtl="0" algn="l">
              <a:lnSpc>
                <a:spcPct val="116535"/>
              </a:lnSpc>
              <a:spcBef>
                <a:spcPts val="0"/>
              </a:spcBef>
              <a:spcAft>
                <a:spcPts val="0"/>
              </a:spcAft>
              <a:buClr>
                <a:schemeClr val="accent1"/>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Shop around</a:t>
            </a:r>
            <a:endParaRPr/>
          </a:p>
          <a:p>
            <a:pPr indent="-304800" lvl="0" marL="438150" marR="0" rtl="0" algn="l">
              <a:lnSpc>
                <a:spcPct val="116535"/>
              </a:lnSpc>
              <a:spcBef>
                <a:spcPts val="600"/>
              </a:spcBef>
              <a:spcAft>
                <a:spcPts val="0"/>
              </a:spcAft>
              <a:buClr>
                <a:schemeClr val="accent1"/>
              </a:buClr>
              <a:buSzPts val="2100"/>
              <a:buFont typeface="Noto Sans Symbols"/>
              <a:buNone/>
            </a:pPr>
            <a:r>
              <a:t/>
            </a:r>
            <a:endParaRPr b="0" i="0" sz="2800" u="none" cap="none" strike="noStrike">
              <a:solidFill>
                <a:schemeClr val="dk1"/>
              </a:solidFill>
              <a:latin typeface="Source Sans Pro"/>
              <a:ea typeface="Source Sans Pro"/>
              <a:cs typeface="Source Sans Pro"/>
              <a:sym typeface="Source Sans Pro"/>
            </a:endParaRPr>
          </a:p>
          <a:p>
            <a:pPr indent="-438150" lvl="0" marL="438150" marR="0" rtl="0" algn="l">
              <a:lnSpc>
                <a:spcPct val="116535"/>
              </a:lnSpc>
              <a:spcBef>
                <a:spcPts val="600"/>
              </a:spcBef>
              <a:spcAft>
                <a:spcPts val="0"/>
              </a:spcAft>
              <a:buClr>
                <a:schemeClr val="accent1"/>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Safety features on vehicle can give discounts</a:t>
            </a:r>
            <a:endParaRPr/>
          </a:p>
          <a:p>
            <a:pPr indent="-304800" lvl="0" marL="438150" marR="0" rtl="0" algn="l">
              <a:lnSpc>
                <a:spcPct val="116535"/>
              </a:lnSpc>
              <a:spcBef>
                <a:spcPts val="600"/>
              </a:spcBef>
              <a:spcAft>
                <a:spcPts val="0"/>
              </a:spcAft>
              <a:buClr>
                <a:schemeClr val="accent1"/>
              </a:buClr>
              <a:buSzPts val="2100"/>
              <a:buFont typeface="Noto Sans Symbols"/>
              <a:buNone/>
            </a:pPr>
            <a:r>
              <a:t/>
            </a:r>
            <a:endParaRPr b="0" i="0" sz="2800" u="none" cap="none" strike="noStrike">
              <a:solidFill>
                <a:schemeClr val="dk1"/>
              </a:solidFill>
              <a:latin typeface="Source Sans Pro"/>
              <a:ea typeface="Source Sans Pro"/>
              <a:cs typeface="Source Sans Pro"/>
              <a:sym typeface="Source Sans Pro"/>
            </a:endParaRPr>
          </a:p>
          <a:p>
            <a:pPr indent="-438150" lvl="0" marL="438150" marR="0" rtl="0" algn="l">
              <a:lnSpc>
                <a:spcPct val="116535"/>
              </a:lnSpc>
              <a:spcBef>
                <a:spcPts val="600"/>
              </a:spcBef>
              <a:spcAft>
                <a:spcPts val="0"/>
              </a:spcAft>
              <a:buClr>
                <a:schemeClr val="accent1"/>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Order credit report</a:t>
            </a:r>
            <a:endParaRPr/>
          </a:p>
          <a:p>
            <a:pPr indent="-304800" lvl="0" marL="438150" marR="0" rtl="0" algn="l">
              <a:lnSpc>
                <a:spcPct val="116535"/>
              </a:lnSpc>
              <a:spcBef>
                <a:spcPts val="600"/>
              </a:spcBef>
              <a:spcAft>
                <a:spcPts val="0"/>
              </a:spcAft>
              <a:buClr>
                <a:schemeClr val="accent1"/>
              </a:buClr>
              <a:buSzPts val="2100"/>
              <a:buFont typeface="Noto Sans Symbols"/>
              <a:buNone/>
            </a:pPr>
            <a:r>
              <a:t/>
            </a:r>
            <a:endParaRPr b="0" i="0" sz="2800" u="none" cap="none" strike="noStrike">
              <a:solidFill>
                <a:schemeClr val="dk1"/>
              </a:solidFill>
              <a:latin typeface="Source Sans Pro"/>
              <a:ea typeface="Source Sans Pro"/>
              <a:cs typeface="Source Sans Pro"/>
              <a:sym typeface="Source Sans Pro"/>
            </a:endParaRPr>
          </a:p>
          <a:p>
            <a:pPr indent="-438150" lvl="0" marL="438150" marR="0" rtl="0" algn="l">
              <a:lnSpc>
                <a:spcPct val="116535"/>
              </a:lnSpc>
              <a:spcBef>
                <a:spcPts val="600"/>
              </a:spcBef>
              <a:spcAft>
                <a:spcPts val="0"/>
              </a:spcAft>
              <a:buClr>
                <a:schemeClr val="accent1"/>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Being a safe driver is the best way to reasonable insurance coverage</a:t>
            </a:r>
            <a:endParaRPr/>
          </a:p>
          <a:p>
            <a:pPr indent="-438150" lvl="0" marL="438150" marR="0" rtl="0" algn="l">
              <a:lnSpc>
                <a:spcPct val="118750"/>
              </a:lnSpc>
              <a:spcBef>
                <a:spcPts val="600"/>
              </a:spcBef>
              <a:spcAft>
                <a:spcPts val="0"/>
              </a:spcAft>
              <a:buClr>
                <a:schemeClr val="accent1"/>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p:txBody>
      </p:sp>
      <p:sp>
        <p:nvSpPr>
          <p:cNvPr id="99" name="Google Shape;99;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pic>
        <p:nvPicPr>
          <p:cNvPr descr="SLD 14 PERFORMANCE.psd" id="105" name="Google Shape;105;p14"/>
          <p:cNvPicPr preferRelativeResize="0"/>
          <p:nvPr/>
        </p:nvPicPr>
        <p:blipFill rotWithShape="1">
          <a:blip r:embed="rId3">
            <a:alphaModFix/>
          </a:blip>
          <a:srcRect b="2398" l="0" r="0" t="0"/>
          <a:stretch/>
        </p:blipFill>
        <p:spPr>
          <a:xfrm>
            <a:off x="1588" y="12700"/>
            <a:ext cx="9140825" cy="6692900"/>
          </a:xfrm>
          <a:prstGeom prst="rect">
            <a:avLst/>
          </a:prstGeom>
          <a:noFill/>
          <a:ln>
            <a:noFill/>
          </a:ln>
        </p:spPr>
      </p:pic>
      <p:sp>
        <p:nvSpPr>
          <p:cNvPr id="106" name="Google Shape;106;p14"/>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Performance and</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Reliability</a:t>
            </a:r>
            <a:endParaRPr/>
          </a:p>
        </p:txBody>
      </p:sp>
      <p:sp>
        <p:nvSpPr>
          <p:cNvPr id="107" name="Google Shape;107;p14"/>
          <p:cNvSpPr txBox="1"/>
          <p:nvPr>
            <p:ph idx="1" type="body"/>
          </p:nvPr>
        </p:nvSpPr>
        <p:spPr>
          <a:xfrm>
            <a:off x="495300" y="1781175"/>
            <a:ext cx="8648700" cy="3717925"/>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Consumer Reports</a:t>
            </a:r>
            <a:endParaRPr/>
          </a:p>
          <a:p>
            <a:pPr indent="-438150" lvl="0" marL="438150" marR="0" rtl="0" algn="l">
              <a:lnSpc>
                <a:spcPct val="118750"/>
              </a:lnSpc>
              <a:spcBef>
                <a:spcPts val="12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CARFAX report</a:t>
            </a:r>
            <a:endParaRPr/>
          </a:p>
          <a:p>
            <a:pPr indent="-438150" lvl="0" marL="438150" marR="0" rtl="0" algn="l">
              <a:lnSpc>
                <a:spcPct val="118750"/>
              </a:lnSpc>
              <a:spcBef>
                <a:spcPts val="12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NHTSA – recalls</a:t>
            </a:r>
            <a:endParaRPr/>
          </a:p>
          <a:p>
            <a:pPr indent="-438150" lvl="0" marL="438150" marR="0" rtl="0" algn="l">
              <a:lnSpc>
                <a:spcPct val="118750"/>
              </a:lnSpc>
              <a:spcBef>
                <a:spcPts val="12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Technical service bulletins</a:t>
            </a:r>
            <a:endParaRPr/>
          </a:p>
          <a:p>
            <a:pPr indent="-438150" lvl="0" marL="438150" marR="0" rtl="0" algn="l">
              <a:lnSpc>
                <a:spcPct val="118750"/>
              </a:lnSpc>
              <a:spcBef>
                <a:spcPts val="12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Insurance Institute for Highway Safety</a:t>
            </a:r>
            <a:endParaRPr/>
          </a:p>
          <a:p>
            <a:pPr indent="-438150" lvl="0" marL="438150" marR="0" rtl="0" algn="l">
              <a:lnSpc>
                <a:spcPct val="118750"/>
              </a:lnSpc>
              <a:spcBef>
                <a:spcPts val="12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Obtain independent vehicle inspection prior to purchase</a:t>
            </a:r>
            <a:endParaRPr/>
          </a:p>
        </p:txBody>
      </p:sp>
      <p:sp>
        <p:nvSpPr>
          <p:cNvPr id="108" name="Google Shape;108;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5"/>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Investigate the Dealership</a:t>
            </a:r>
            <a:endParaRPr/>
          </a:p>
        </p:txBody>
      </p:sp>
      <p:sp>
        <p:nvSpPr>
          <p:cNvPr id="115" name="Google Shape;115;p15"/>
          <p:cNvSpPr txBox="1"/>
          <p:nvPr>
            <p:ph idx="1" type="body"/>
          </p:nvPr>
        </p:nvSpPr>
        <p:spPr>
          <a:xfrm>
            <a:off x="620890" y="1131888"/>
            <a:ext cx="8242124" cy="4400550"/>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Years in business</a:t>
            </a:r>
            <a:endParaRPr/>
          </a:p>
          <a:p>
            <a:pPr indent="-438150" lvl="0" marL="438150" marR="0" rtl="0" algn="l">
              <a:lnSpc>
                <a:spcPct val="118750"/>
              </a:lnSpc>
              <a:spcBef>
                <a:spcPts val="6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Complaints</a:t>
            </a:r>
            <a:endParaRPr/>
          </a:p>
          <a:p>
            <a:pPr indent="-438150" lvl="0" marL="438150" marR="0" rtl="0" algn="l">
              <a:lnSpc>
                <a:spcPct val="118750"/>
              </a:lnSpc>
              <a:spcBef>
                <a:spcPts val="6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References</a:t>
            </a:r>
            <a:endParaRPr/>
          </a:p>
          <a:p>
            <a:pPr indent="-438150" lvl="0" marL="438150" marR="0" rtl="0" algn="l">
              <a:lnSpc>
                <a:spcPct val="118750"/>
              </a:lnSpc>
              <a:spcBef>
                <a:spcPts val="6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Professional membership</a:t>
            </a:r>
            <a:endParaRPr/>
          </a:p>
          <a:p>
            <a:pPr indent="-438150" lvl="0" marL="438150" marR="0" rtl="0" algn="l">
              <a:lnSpc>
                <a:spcPct val="118750"/>
              </a:lnSpc>
              <a:spcBef>
                <a:spcPts val="600"/>
              </a:spcBef>
              <a:spcAft>
                <a:spcPts val="0"/>
              </a:spcAft>
              <a:buClr>
                <a:schemeClr val="accent1"/>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BBB</a:t>
            </a:r>
            <a:endParaRPr/>
          </a:p>
          <a:p>
            <a:pPr indent="-285750" lvl="0" marL="438150" marR="0" rtl="0" algn="l">
              <a:lnSpc>
                <a:spcPct val="118750"/>
              </a:lnSpc>
              <a:spcBef>
                <a:spcPts val="600"/>
              </a:spcBef>
              <a:spcAft>
                <a:spcPts val="0"/>
              </a:spcAft>
              <a:buClr>
                <a:schemeClr val="accent1"/>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a:p>
            <a:pPr indent="-285750" lvl="0" marL="438150" marR="0" rtl="0" algn="l">
              <a:lnSpc>
                <a:spcPct val="118750"/>
              </a:lnSpc>
              <a:spcBef>
                <a:spcPts val="600"/>
              </a:spcBef>
              <a:spcAft>
                <a:spcPts val="0"/>
              </a:spcAft>
              <a:buClr>
                <a:schemeClr val="accent1"/>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p:txBody>
      </p:sp>
      <p:sp>
        <p:nvSpPr>
          <p:cNvPr id="116" name="Google Shape;116;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olio">
      <a:dk1>
        <a:srgbClr val="000000"/>
      </a:dk1>
      <a:lt1>
        <a:srgbClr val="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