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27"/>
  </p:handoutMasterIdLst>
  <p:sldIdLst>
    <p:sldId id="256" r:id="rId2"/>
    <p:sldId id="265" r:id="rId3"/>
    <p:sldId id="257" r:id="rId4"/>
    <p:sldId id="271" r:id="rId5"/>
    <p:sldId id="264" r:id="rId6"/>
    <p:sldId id="259" r:id="rId7"/>
    <p:sldId id="279" r:id="rId8"/>
    <p:sldId id="261" r:id="rId9"/>
    <p:sldId id="258" r:id="rId10"/>
    <p:sldId id="273" r:id="rId11"/>
    <p:sldId id="275" r:id="rId12"/>
    <p:sldId id="263" r:id="rId13"/>
    <p:sldId id="276" r:id="rId14"/>
    <p:sldId id="280" r:id="rId15"/>
    <p:sldId id="281" r:id="rId16"/>
    <p:sldId id="274" r:id="rId17"/>
    <p:sldId id="278" r:id="rId18"/>
    <p:sldId id="282" r:id="rId19"/>
    <p:sldId id="283" r:id="rId20"/>
    <p:sldId id="266" r:id="rId21"/>
    <p:sldId id="267" r:id="rId22"/>
    <p:sldId id="268" r:id="rId23"/>
    <p:sldId id="270" r:id="rId24"/>
    <p:sldId id="272"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ie Black" initials="SB" lastIdx="1" clrIdx="0">
    <p:extLst>
      <p:ext uri="{19B8F6BF-5375-455C-9EA6-DF929625EA0E}">
        <p15:presenceInfo xmlns:p15="http://schemas.microsoft.com/office/powerpoint/2012/main" userId="47346ed431f756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1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81"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30T09:44:20.529" idx="1">
    <p:pos x="5077" y="515"/>
    <p:text>Invitations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8A9AAE-DE94-4D57-AD18-6833DDB9E4A3}" type="datetimeFigureOut">
              <a:rPr lang="en-US" smtClean="0"/>
              <a:t>10/23/2019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BB62EA-4B72-4392-BD4E-30BD1295D69A}" type="slidenum">
              <a:rPr lang="en-US" smtClean="0"/>
              <a:t>‹#›</a:t>
            </a:fld>
            <a:endParaRPr lang="en-US"/>
          </a:p>
        </p:txBody>
      </p:sp>
    </p:spTree>
    <p:extLst>
      <p:ext uri="{BB962C8B-B14F-4D97-AF65-F5344CB8AC3E}">
        <p14:creationId xmlns:p14="http://schemas.microsoft.com/office/powerpoint/2010/main" val="32399950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F7FE3F9-3DFE-4D83-89F7-833500A5010F}" type="datetimeFigureOut">
              <a:rPr lang="en-US" smtClean="0"/>
              <a:t>10/22/2019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3DBE814-2258-44A0-BBF5-0FFB8E8B69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FE3F9-3DFE-4D83-89F7-833500A5010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BE814-2258-44A0-BBF5-0FFB8E8B69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FE3F9-3DFE-4D83-89F7-833500A5010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BE814-2258-44A0-BBF5-0FFB8E8B69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FE3F9-3DFE-4D83-89F7-833500A5010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BE814-2258-44A0-BBF5-0FFB8E8B69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FE3F9-3DFE-4D83-89F7-833500A5010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BE814-2258-44A0-BBF5-0FFB8E8B69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F7FE3F9-3DFE-4D83-89F7-833500A5010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BE814-2258-44A0-BBF5-0FFB8E8B694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F7FE3F9-3DFE-4D83-89F7-833500A5010F}"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BE814-2258-44A0-BBF5-0FFB8E8B694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7FE3F9-3DFE-4D83-89F7-833500A5010F}"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BE814-2258-44A0-BBF5-0FFB8E8B69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FE3F9-3DFE-4D83-89F7-833500A5010F}"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BE814-2258-44A0-BBF5-0FFB8E8B69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F7FE3F9-3DFE-4D83-89F7-833500A5010F}" type="datetimeFigureOut">
              <a:rPr lang="en-US" smtClean="0"/>
              <a:t>10/22/2019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43DBE814-2258-44A0-BBF5-0FFB8E8B69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F7FE3F9-3DFE-4D83-89F7-833500A5010F}" type="datetimeFigureOut">
              <a:rPr lang="en-US" smtClean="0"/>
              <a:t>10/22/2019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3DBE814-2258-44A0-BBF5-0FFB8E8B69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F7FE3F9-3DFE-4D83-89F7-833500A5010F}" type="datetimeFigureOut">
              <a:rPr lang="en-US" smtClean="0"/>
              <a:t>10/22/2019</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3DBE814-2258-44A0-BBF5-0FFB8E8B69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0266" y="1447800"/>
            <a:ext cx="5723468" cy="1413225"/>
          </a:xfrm>
        </p:spPr>
        <p:txBody>
          <a:bodyPr>
            <a:noAutofit/>
          </a:bodyPr>
          <a:lstStyle/>
          <a:p>
            <a:r>
              <a:rPr lang="en-US" sz="4400">
                <a:latin typeface="Algerian" panose="04020705040A02060702" pitchFamily="82" charset="0"/>
              </a:rPr>
              <a:t>Etiquette and Protocol</a:t>
            </a:r>
            <a:endParaRPr lang="en-US" sz="4400" dirty="0">
              <a:latin typeface="Algerian" panose="04020705040A02060702" pitchFamily="82" charset="0"/>
            </a:endParaRPr>
          </a:p>
        </p:txBody>
      </p:sp>
      <p:sp>
        <p:nvSpPr>
          <p:cNvPr id="3" name="Subtitle 2"/>
          <p:cNvSpPr>
            <a:spLocks noGrp="1"/>
          </p:cNvSpPr>
          <p:nvPr>
            <p:ph type="subTitle" idx="1"/>
          </p:nvPr>
        </p:nvSpPr>
        <p:spPr>
          <a:xfrm>
            <a:off x="1444519" y="3073522"/>
            <a:ext cx="6400800" cy="1981200"/>
          </a:xfrm>
        </p:spPr>
        <p:txBody>
          <a:bodyPr>
            <a:noAutofit/>
          </a:bodyPr>
          <a:lstStyle/>
          <a:p>
            <a:r>
              <a:rPr lang="en-US" sz="2800" dirty="0">
                <a:latin typeface="Times New Roman" panose="02020603050405020304" pitchFamily="18" charset="0"/>
                <a:cs typeface="Times New Roman" panose="02020603050405020304" pitchFamily="18" charset="0"/>
              </a:rPr>
              <a:t>The rules and conventions governing correct or polite behavior in society in general, or in a particular social or professional group or situation.</a:t>
            </a:r>
          </a:p>
          <a:p>
            <a:r>
              <a:rPr lang="en-US" sz="28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Encarta World English Dictionary, St. Martin’s Press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7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362E-3E50-D448-891A-DF0D903C8DE4}"/>
              </a:ext>
            </a:extLst>
          </p:cNvPr>
          <p:cNvSpPr>
            <a:spLocks noGrp="1"/>
          </p:cNvSpPr>
          <p:nvPr>
            <p:ph type="title"/>
          </p:nvPr>
        </p:nvSpPr>
        <p:spPr/>
        <p:txBody>
          <a:bodyPr/>
          <a:lstStyle/>
          <a:p>
            <a:r>
              <a:rPr lang="en-US" b="1" i="1" dirty="0">
                <a:latin typeface="Lucida Sans" panose="020B0602030504020204" pitchFamily="34" charset="0"/>
              </a:rPr>
              <a:t>Invitation Basics </a:t>
            </a:r>
          </a:p>
        </p:txBody>
      </p:sp>
      <p:sp>
        <p:nvSpPr>
          <p:cNvPr id="3" name="Content Placeholder 2">
            <a:extLst>
              <a:ext uri="{FF2B5EF4-FFF2-40B4-BE49-F238E27FC236}">
                <a16:creationId xmlns:a16="http://schemas.microsoft.com/office/drawing/2014/main" id="{B47EE26A-EFBE-4242-94EF-DB279191EB31}"/>
              </a:ext>
            </a:extLst>
          </p:cNvPr>
          <p:cNvSpPr>
            <a:spLocks noGrp="1"/>
          </p:cNvSpPr>
          <p:nvPr>
            <p:ph idx="1"/>
          </p:nvPr>
        </p:nvSpPr>
        <p:spPr>
          <a:xfrm>
            <a:off x="1692553" y="1782006"/>
            <a:ext cx="6196405" cy="3869190"/>
          </a:xfrm>
        </p:spPr>
        <p:txBody>
          <a:bodyPr>
            <a:normAutofit fontScale="92500" lnSpcReduction="10000"/>
          </a:bodyPr>
          <a:lstStyle/>
          <a:p>
            <a:r>
              <a:rPr lang="en-US"/>
              <a:t>The invitation will establish the tone of the event. </a:t>
            </a:r>
          </a:p>
          <a:p>
            <a:r>
              <a:rPr lang="en-US"/>
              <a:t>What should an Invitation should include?</a:t>
            </a:r>
          </a:p>
          <a:p>
            <a:r>
              <a:rPr lang="en-US"/>
              <a:t>Mailing Invitation timelines:</a:t>
            </a:r>
          </a:p>
          <a:p>
            <a:pPr marL="0" indent="0">
              <a:buNone/>
            </a:pPr>
            <a:r>
              <a:rPr lang="en-US"/>
              <a:t>      - 4 weeks before a business or social dinner</a:t>
            </a:r>
          </a:p>
          <a:p>
            <a:pPr marL="0" indent="0">
              <a:buNone/>
            </a:pPr>
            <a:r>
              <a:rPr lang="en-US"/>
              <a:t>      - 3 weeks before an informal dinner</a:t>
            </a:r>
          </a:p>
          <a:p>
            <a:pPr marL="0" indent="0">
              <a:buNone/>
            </a:pPr>
            <a:r>
              <a:rPr lang="en-US"/>
              <a:t>      - 3 weeks before a cocktail party </a:t>
            </a:r>
          </a:p>
          <a:p>
            <a:pPr marL="0" indent="0">
              <a:buNone/>
            </a:pPr>
            <a:r>
              <a:rPr lang="en-US"/>
              <a:t>      - 2 to 3 weeks before a business or social        </a:t>
            </a:r>
          </a:p>
          <a:p>
            <a:pPr marL="0" indent="0">
              <a:buNone/>
            </a:pPr>
            <a:r>
              <a:rPr lang="en-US"/>
              <a:t>         luncheon </a:t>
            </a:r>
          </a:p>
          <a:p>
            <a:pPr marL="0" indent="0">
              <a:buNone/>
            </a:pPr>
            <a:r>
              <a:rPr lang="en-US"/>
              <a:t> * If event is during the Holiday season, allow for longer time. Or send a save the date card.</a:t>
            </a:r>
          </a:p>
          <a:p>
            <a:pPr marL="0" indent="0">
              <a:buNone/>
            </a:pPr>
            <a:endParaRPr lang="en-US"/>
          </a:p>
          <a:p>
            <a:pPr marL="0" indent="0">
              <a:buNone/>
            </a:pPr>
            <a:endParaRPr lang="en-US"/>
          </a:p>
        </p:txBody>
      </p:sp>
    </p:spTree>
    <p:extLst>
      <p:ext uri="{BB962C8B-B14F-4D97-AF65-F5344CB8AC3E}">
        <p14:creationId xmlns:p14="http://schemas.microsoft.com/office/powerpoint/2010/main" val="32940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C161-C3C9-6142-B5C0-74DF549C1927}"/>
              </a:ext>
            </a:extLst>
          </p:cNvPr>
          <p:cNvSpPr>
            <a:spLocks noGrp="1"/>
          </p:cNvSpPr>
          <p:nvPr>
            <p:ph type="title"/>
          </p:nvPr>
        </p:nvSpPr>
        <p:spPr/>
        <p:txBody>
          <a:bodyPr/>
          <a:lstStyle/>
          <a:p>
            <a:r>
              <a:rPr lang="en-US" b="1" i="1" dirty="0">
                <a:latin typeface="Lucida Sans" panose="020B0602030504020204" pitchFamily="34" charset="0"/>
              </a:rPr>
              <a:t>Invitations</a:t>
            </a:r>
            <a:r>
              <a:rPr lang="en-US" b="1" dirty="0"/>
              <a:t> </a:t>
            </a:r>
          </a:p>
        </p:txBody>
      </p:sp>
      <p:sp>
        <p:nvSpPr>
          <p:cNvPr id="3" name="Content Placeholder 2">
            <a:extLst>
              <a:ext uri="{FF2B5EF4-FFF2-40B4-BE49-F238E27FC236}">
                <a16:creationId xmlns:a16="http://schemas.microsoft.com/office/drawing/2014/main" id="{CA734624-EBC2-3148-8E8A-B5DE97F1BA78}"/>
              </a:ext>
            </a:extLst>
          </p:cNvPr>
          <p:cNvSpPr>
            <a:spLocks noGrp="1"/>
          </p:cNvSpPr>
          <p:nvPr>
            <p:ph idx="1"/>
          </p:nvPr>
        </p:nvSpPr>
        <p:spPr/>
        <p:txBody>
          <a:bodyPr>
            <a:normAutofit/>
          </a:bodyPr>
          <a:lstStyle/>
          <a:p>
            <a:r>
              <a:rPr lang="en-US" dirty="0"/>
              <a:t>Only those named on the invitation should attend. No children or houseguest should attend unless specifically invited.</a:t>
            </a:r>
          </a:p>
          <a:p>
            <a:r>
              <a:rPr lang="en-US" dirty="0"/>
              <a:t>When addressing a dual active military couple, the spouse being invited in their official capacity should be listed first. If both are invited in their official capacity,  the senior spouse is listed first. </a:t>
            </a:r>
          </a:p>
          <a:p>
            <a:r>
              <a:rPr lang="en-US" dirty="0"/>
              <a:t>Nametags and handshakes</a:t>
            </a:r>
          </a:p>
        </p:txBody>
      </p:sp>
    </p:spTree>
    <p:extLst>
      <p:ext uri="{BB962C8B-B14F-4D97-AF65-F5344CB8AC3E}">
        <p14:creationId xmlns:p14="http://schemas.microsoft.com/office/powerpoint/2010/main" val="411188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914400"/>
            <a:ext cx="7024991" cy="491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50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C49AA-1855-174E-82B0-9D6998D36636}"/>
              </a:ext>
            </a:extLst>
          </p:cNvPr>
          <p:cNvSpPr>
            <a:spLocks noGrp="1"/>
          </p:cNvSpPr>
          <p:nvPr>
            <p:ph type="title"/>
          </p:nvPr>
        </p:nvSpPr>
        <p:spPr/>
        <p:txBody>
          <a:bodyPr/>
          <a:lstStyle/>
          <a:p>
            <a:r>
              <a:rPr lang="en-US" b="1" dirty="0">
                <a:latin typeface="Lucida Sans" panose="020B0602030504020204" pitchFamily="34" charset="0"/>
                <a:cs typeface="Times New Roman" panose="02020603050405020304" pitchFamily="18" charset="0"/>
              </a:rPr>
              <a:t>RSVPs</a:t>
            </a:r>
          </a:p>
        </p:txBody>
      </p:sp>
      <p:sp>
        <p:nvSpPr>
          <p:cNvPr id="3" name="Content Placeholder 2">
            <a:extLst>
              <a:ext uri="{FF2B5EF4-FFF2-40B4-BE49-F238E27FC236}">
                <a16:creationId xmlns:a16="http://schemas.microsoft.com/office/drawing/2014/main" id="{EFFBECBF-9A9A-DD44-AF8D-52BD841800C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It’s always a compliment to be invited to a function so you should treat each invitation with the respect it deserves. </a:t>
            </a:r>
          </a:p>
          <a:p>
            <a:r>
              <a:rPr lang="en-US" dirty="0">
                <a:latin typeface="Times New Roman" panose="02020603050405020304" pitchFamily="18" charset="0"/>
                <a:cs typeface="Times New Roman" panose="02020603050405020304" pitchFamily="18" charset="0"/>
              </a:rPr>
              <a:t>Proper time to respond to an invitation is within 48-72 hours if possible, but definitely by the deadline.  </a:t>
            </a:r>
          </a:p>
          <a:p>
            <a:r>
              <a:rPr lang="en-US" dirty="0">
                <a:latin typeface="Times New Roman" panose="02020603050405020304" pitchFamily="18" charset="0"/>
                <a:cs typeface="Times New Roman" panose="02020603050405020304" pitchFamily="18" charset="0"/>
              </a:rPr>
              <a:t>There is no need for an explanation if you decline.</a:t>
            </a:r>
          </a:p>
          <a:p>
            <a:endParaRPr lang="en-US" dirty="0"/>
          </a:p>
        </p:txBody>
      </p:sp>
    </p:spTree>
    <p:extLst>
      <p:ext uri="{BB962C8B-B14F-4D97-AF65-F5344CB8AC3E}">
        <p14:creationId xmlns:p14="http://schemas.microsoft.com/office/powerpoint/2010/main" val="1520783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C75A-44FB-469E-A05B-EF59ACFEDD5C}"/>
              </a:ext>
            </a:extLst>
          </p:cNvPr>
          <p:cNvSpPr>
            <a:spLocks noGrp="1"/>
          </p:cNvSpPr>
          <p:nvPr>
            <p:ph type="title"/>
          </p:nvPr>
        </p:nvSpPr>
        <p:spPr/>
        <p:txBody>
          <a:bodyPr/>
          <a:lstStyle/>
          <a:p>
            <a:r>
              <a:rPr lang="en-US" b="1" dirty="0">
                <a:latin typeface="Lucida Sans" panose="020B0602030504020204" pitchFamily="34" charset="0"/>
              </a:rPr>
              <a:t>RSVPs</a:t>
            </a:r>
          </a:p>
        </p:txBody>
      </p:sp>
      <p:sp>
        <p:nvSpPr>
          <p:cNvPr id="3" name="Content Placeholder 2">
            <a:extLst>
              <a:ext uri="{FF2B5EF4-FFF2-40B4-BE49-F238E27FC236}">
                <a16:creationId xmlns:a16="http://schemas.microsoft.com/office/drawing/2014/main" id="{738FC8BE-A8D6-47C5-85BA-6A0221ABCBD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Respond to the point of contact given on the invitation. Don’t tell the host/hostess in person.</a:t>
            </a:r>
          </a:p>
          <a:p>
            <a:r>
              <a:rPr lang="en-US" dirty="0">
                <a:latin typeface="Times New Roman" panose="02020603050405020304" pitchFamily="18" charset="0"/>
                <a:cs typeface="Times New Roman" panose="02020603050405020304" pitchFamily="18" charset="0"/>
              </a:rPr>
              <a:t>Inform your host if you have any dietary restrictions or special needs when you RSVP.</a:t>
            </a:r>
          </a:p>
          <a:p>
            <a:r>
              <a:rPr lang="en-US" dirty="0">
                <a:latin typeface="Times New Roman" panose="02020603050405020304" pitchFamily="18" charset="0"/>
                <a:cs typeface="Times New Roman" panose="02020603050405020304" pitchFamily="18" charset="0"/>
              </a:rPr>
              <a:t>DO NOT attend the event if you failed to RSVP.</a:t>
            </a:r>
          </a:p>
          <a:p>
            <a:r>
              <a:rPr lang="en-US" dirty="0">
                <a:latin typeface="Times New Roman" panose="02020603050405020304" pitchFamily="18" charset="0"/>
                <a:cs typeface="Times New Roman" panose="02020603050405020304" pitchFamily="18" charset="0"/>
              </a:rPr>
              <a:t>Hostess gifts. When is one appropriate? What are some different ideas?</a:t>
            </a:r>
          </a:p>
        </p:txBody>
      </p:sp>
    </p:spTree>
    <p:extLst>
      <p:ext uri="{BB962C8B-B14F-4D97-AF65-F5344CB8AC3E}">
        <p14:creationId xmlns:p14="http://schemas.microsoft.com/office/powerpoint/2010/main" val="31583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EF3D-E2BD-4071-B9DB-97DA51B24716}"/>
              </a:ext>
            </a:extLst>
          </p:cNvPr>
          <p:cNvSpPr>
            <a:spLocks noGrp="1"/>
          </p:cNvSpPr>
          <p:nvPr>
            <p:ph type="title"/>
          </p:nvPr>
        </p:nvSpPr>
        <p:spPr/>
        <p:txBody>
          <a:bodyPr/>
          <a:lstStyle/>
          <a:p>
            <a:r>
              <a:rPr lang="en-US" dirty="0">
                <a:latin typeface="Algerian" panose="04020705040A02060702" pitchFamily="82" charset="0"/>
              </a:rPr>
              <a:t>Thank you notes</a:t>
            </a:r>
          </a:p>
        </p:txBody>
      </p:sp>
      <p:sp>
        <p:nvSpPr>
          <p:cNvPr id="3" name="Content Placeholder 2">
            <a:extLst>
              <a:ext uri="{FF2B5EF4-FFF2-40B4-BE49-F238E27FC236}">
                <a16:creationId xmlns:a16="http://schemas.microsoft.com/office/drawing/2014/main" id="{912E0FB9-40C2-4D51-B351-9AD8FD95102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Hand written notes are ALWAYS appropriate and shows your appreciation.</a:t>
            </a:r>
          </a:p>
          <a:p>
            <a:r>
              <a:rPr lang="en-US" dirty="0">
                <a:latin typeface="Times New Roman" panose="02020603050405020304" pitchFamily="18" charset="0"/>
                <a:cs typeface="Times New Roman" panose="02020603050405020304" pitchFamily="18" charset="0"/>
              </a:rPr>
              <a:t>An email thank you note may be appropriate if the invitation was extended by email.</a:t>
            </a:r>
          </a:p>
          <a:p>
            <a:r>
              <a:rPr lang="en-US" dirty="0">
                <a:latin typeface="Times New Roman" panose="02020603050405020304" pitchFamily="18" charset="0"/>
                <a:cs typeface="Times New Roman" panose="02020603050405020304" pitchFamily="18" charset="0"/>
              </a:rPr>
              <a:t>Formal receptions do not require a thank you note or call.</a:t>
            </a:r>
          </a:p>
          <a:p>
            <a:r>
              <a:rPr lang="en-US" dirty="0">
                <a:latin typeface="Times New Roman" panose="02020603050405020304" pitchFamily="18" charset="0"/>
                <a:cs typeface="Times New Roman" panose="02020603050405020304" pitchFamily="18" charset="0"/>
              </a:rPr>
              <a:t>What should be included in a Thank you note?</a:t>
            </a:r>
          </a:p>
        </p:txBody>
      </p:sp>
    </p:spTree>
    <p:extLst>
      <p:ext uri="{BB962C8B-B14F-4D97-AF65-F5344CB8AC3E}">
        <p14:creationId xmlns:p14="http://schemas.microsoft.com/office/powerpoint/2010/main" val="414692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3745-6549-4C4F-8355-470E7D39E833}"/>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Honors and Ceremonies </a:t>
            </a:r>
          </a:p>
        </p:txBody>
      </p:sp>
      <p:sp>
        <p:nvSpPr>
          <p:cNvPr id="3" name="Content Placeholder 2">
            <a:extLst>
              <a:ext uri="{FF2B5EF4-FFF2-40B4-BE49-F238E27FC236}">
                <a16:creationId xmlns:a16="http://schemas.microsoft.com/office/drawing/2014/main" id="{5FB79A75-158D-F847-AC61-41C1C6151CA3}"/>
              </a:ext>
            </a:extLst>
          </p:cNvPr>
          <p:cNvSpPr>
            <a:spLocks noGrp="1"/>
          </p:cNvSpPr>
          <p:nvPr>
            <p:ph idx="1"/>
          </p:nvPr>
        </p:nvSpPr>
        <p:spPr>
          <a:xfrm>
            <a:off x="1219200" y="2119257"/>
            <a:ext cx="6705600" cy="3603812"/>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most common ceremonies you will attend are </a:t>
            </a:r>
          </a:p>
          <a:p>
            <a:r>
              <a:rPr lang="en-US" b="1" dirty="0">
                <a:latin typeface="Times New Roman" panose="02020603050405020304" pitchFamily="18" charset="0"/>
                <a:cs typeface="Times New Roman" panose="02020603050405020304" pitchFamily="18" charset="0"/>
              </a:rPr>
              <a:t>Change of Command- </a:t>
            </a:r>
            <a:r>
              <a:rPr lang="en-US" dirty="0">
                <a:latin typeface="Times New Roman" panose="02020603050405020304" pitchFamily="18" charset="0"/>
                <a:cs typeface="Times New Roman" panose="02020603050405020304" pitchFamily="18" charset="0"/>
              </a:rPr>
              <a:t>Unit changes from one CO to another, a formal ceremony is held.</a:t>
            </a:r>
          </a:p>
          <a:p>
            <a:r>
              <a:rPr lang="en-US" b="1" dirty="0">
                <a:latin typeface="Times New Roman" panose="02020603050405020304" pitchFamily="18" charset="0"/>
                <a:cs typeface="Times New Roman" panose="02020603050405020304" pitchFamily="18" charset="0"/>
              </a:rPr>
              <a:t>Relief and Appointment- </a:t>
            </a:r>
            <a:r>
              <a:rPr lang="en-US" dirty="0">
                <a:latin typeface="Times New Roman" panose="02020603050405020304" pitchFamily="18" charset="0"/>
                <a:cs typeface="Times New Roman" panose="02020603050405020304" pitchFamily="18" charset="0"/>
              </a:rPr>
              <a:t>Unit changes from one SgtMaj to another.  </a:t>
            </a:r>
          </a:p>
          <a:p>
            <a:r>
              <a:rPr lang="en-US" b="1" dirty="0">
                <a:latin typeface="Times New Roman" panose="02020603050405020304" pitchFamily="18" charset="0"/>
                <a:cs typeface="Times New Roman" panose="02020603050405020304" pitchFamily="18" charset="0"/>
              </a:rPr>
              <a:t>Retirements</a:t>
            </a:r>
          </a:p>
          <a:p>
            <a:r>
              <a:rPr lang="en-US" b="1" dirty="0">
                <a:latin typeface="Times New Roman" panose="02020603050405020304" pitchFamily="18" charset="0"/>
                <a:cs typeface="Times New Roman" panose="02020603050405020304" pitchFamily="18" charset="0"/>
              </a:rPr>
              <a:t>Marine Corps Birthday Ball- </a:t>
            </a:r>
            <a:r>
              <a:rPr lang="en-US" dirty="0">
                <a:latin typeface="Times New Roman" panose="02020603050405020304" pitchFamily="18" charset="0"/>
                <a:cs typeface="Times New Roman" panose="02020603050405020304" pitchFamily="18" charset="0"/>
              </a:rPr>
              <a:t>Tradition for Marines. Family members are included. There is a formal ceremony, cake cutting, diner and dancing.</a:t>
            </a:r>
          </a:p>
        </p:txBody>
      </p:sp>
    </p:spTree>
    <p:extLst>
      <p:ext uri="{BB962C8B-B14F-4D97-AF65-F5344CB8AC3E}">
        <p14:creationId xmlns:p14="http://schemas.microsoft.com/office/powerpoint/2010/main" val="3811965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579B-D9A6-BC4B-A287-2CAE67A8A180}"/>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Unit and Social Functions </a:t>
            </a:r>
          </a:p>
        </p:txBody>
      </p:sp>
      <p:sp>
        <p:nvSpPr>
          <p:cNvPr id="3" name="Content Placeholder 2">
            <a:extLst>
              <a:ext uri="{FF2B5EF4-FFF2-40B4-BE49-F238E27FC236}">
                <a16:creationId xmlns:a16="http://schemas.microsoft.com/office/drawing/2014/main" id="{954C138E-2848-704D-B96D-DFFAA0123C7C}"/>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Mess Night- </a:t>
            </a:r>
            <a:r>
              <a:rPr lang="en-US" dirty="0">
                <a:latin typeface="Times New Roman" panose="02020603050405020304" pitchFamily="18" charset="0"/>
                <a:cs typeface="Times New Roman" panose="02020603050405020304" pitchFamily="18" charset="0"/>
              </a:rPr>
              <a:t>For Marines only. Promotes camaraderie. </a:t>
            </a:r>
          </a:p>
          <a:p>
            <a:r>
              <a:rPr lang="en-US" b="1" dirty="0">
                <a:latin typeface="Times New Roman" panose="02020603050405020304" pitchFamily="18" charset="0"/>
                <a:cs typeface="Times New Roman" panose="02020603050405020304" pitchFamily="18" charset="0"/>
              </a:rPr>
              <a:t>Dining In- </a:t>
            </a:r>
            <a:r>
              <a:rPr lang="en-US" dirty="0">
                <a:latin typeface="Times New Roman" panose="02020603050405020304" pitchFamily="18" charset="0"/>
                <a:cs typeface="Times New Roman" panose="02020603050405020304" pitchFamily="18" charset="0"/>
              </a:rPr>
              <a:t>Formal event that spouses can attend.  Army calls it a Dining Out</a:t>
            </a:r>
          </a:p>
          <a:p>
            <a:r>
              <a:rPr lang="en-US" b="1" dirty="0">
                <a:latin typeface="Times New Roman" panose="02020603050405020304" pitchFamily="18" charset="0"/>
                <a:cs typeface="Times New Roman" panose="02020603050405020304" pitchFamily="18" charset="0"/>
              </a:rPr>
              <a:t>Bosses night</a:t>
            </a:r>
            <a:r>
              <a:rPr lang="en-US" dirty="0">
                <a:latin typeface="Times New Roman" panose="02020603050405020304" pitchFamily="18" charset="0"/>
                <a:cs typeface="Times New Roman" panose="02020603050405020304" pitchFamily="18" charset="0"/>
              </a:rPr>
              <a:t>- For Marines only. Social evening where you get to know each other outside of work. </a:t>
            </a:r>
          </a:p>
          <a:p>
            <a:r>
              <a:rPr lang="en-US" b="1" dirty="0">
                <a:latin typeface="Times New Roman" panose="02020603050405020304" pitchFamily="18" charset="0"/>
                <a:cs typeface="Times New Roman" panose="02020603050405020304" pitchFamily="18" charset="0"/>
              </a:rPr>
              <a:t>Hail and Farewell- </a:t>
            </a:r>
            <a:r>
              <a:rPr lang="en-US" dirty="0">
                <a:latin typeface="Times New Roman" panose="02020603050405020304" pitchFamily="18" charset="0"/>
                <a:cs typeface="Times New Roman" panose="02020603050405020304" pitchFamily="18" charset="0"/>
              </a:rPr>
              <a:t>Can be for just unit or with families.   </a:t>
            </a:r>
          </a:p>
          <a:p>
            <a:pPr marL="0" indent="0">
              <a:buNone/>
            </a:pPr>
            <a:endParaRPr lang="en-US" dirty="0"/>
          </a:p>
        </p:txBody>
      </p:sp>
    </p:spTree>
    <p:extLst>
      <p:ext uri="{BB962C8B-B14F-4D97-AF65-F5344CB8AC3E}">
        <p14:creationId xmlns:p14="http://schemas.microsoft.com/office/powerpoint/2010/main" val="74353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9451-6534-42A3-8D3D-E770A8029D5A}"/>
              </a:ext>
            </a:extLst>
          </p:cNvPr>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Music for the ceremonies</a:t>
            </a:r>
          </a:p>
        </p:txBody>
      </p:sp>
      <p:sp>
        <p:nvSpPr>
          <p:cNvPr id="3" name="Content Placeholder 2">
            <a:extLst>
              <a:ext uri="{FF2B5EF4-FFF2-40B4-BE49-F238E27FC236}">
                <a16:creationId xmlns:a16="http://schemas.microsoft.com/office/drawing/2014/main" id="{88F684AE-ED52-43FD-AB89-98E4E29FC576}"/>
              </a:ext>
            </a:extLst>
          </p:cNvPr>
          <p:cNvSpPr>
            <a:spLocks noGrp="1"/>
          </p:cNvSpPr>
          <p:nvPr>
            <p:ph idx="1"/>
          </p:nvPr>
        </p:nvSpPr>
        <p:spPr>
          <a:xfrm>
            <a:off x="1463040" y="2020066"/>
            <a:ext cx="6196405" cy="4020351"/>
          </a:xfrm>
        </p:spPr>
        <p:txBody>
          <a:bodyPr>
            <a:normAutofit fontScale="85000" lnSpcReduction="20000"/>
          </a:bodyPr>
          <a:lstStyle/>
          <a:p>
            <a:r>
              <a:rPr lang="en-US" b="1" dirty="0">
                <a:latin typeface="Times New Roman" panose="02020603050405020304" pitchFamily="18" charset="0"/>
                <a:cs typeface="Times New Roman" panose="02020603050405020304" pitchFamily="18" charset="0"/>
              </a:rPr>
              <a:t>The National Anthem</a:t>
            </a:r>
          </a:p>
          <a:p>
            <a:pPr lvl="2"/>
            <a:r>
              <a:rPr lang="en-US" dirty="0">
                <a:latin typeface="Times New Roman" panose="02020603050405020304" pitchFamily="18" charset="0"/>
                <a:cs typeface="Times New Roman" panose="02020603050405020304" pitchFamily="18" charset="0"/>
              </a:rPr>
              <a:t>You should stand and face the flag with your hand over your heart.</a:t>
            </a:r>
          </a:p>
          <a:p>
            <a:pPr lvl="2"/>
            <a:r>
              <a:rPr lang="en-US" dirty="0">
                <a:latin typeface="Times New Roman" panose="02020603050405020304" pitchFamily="18" charset="0"/>
                <a:cs typeface="Times New Roman" panose="02020603050405020304" pitchFamily="18" charset="0"/>
              </a:rPr>
              <a:t> If in uniform, you will salute, only when covered. </a:t>
            </a:r>
          </a:p>
          <a:p>
            <a:pPr lvl="2"/>
            <a:r>
              <a:rPr lang="en-US" dirty="0">
                <a:latin typeface="Times New Roman" panose="02020603050405020304" pitchFamily="18" charset="0"/>
                <a:cs typeface="Times New Roman" panose="02020603050405020304" pitchFamily="18" charset="0"/>
              </a:rPr>
              <a:t>Children </a:t>
            </a:r>
          </a:p>
          <a:p>
            <a:r>
              <a:rPr lang="en-US" b="1" dirty="0">
                <a:latin typeface="Times New Roman" panose="02020603050405020304" pitchFamily="18" charset="0"/>
                <a:cs typeface="Times New Roman" panose="02020603050405020304" pitchFamily="18" charset="0"/>
              </a:rPr>
              <a:t>Service songs</a:t>
            </a:r>
            <a:r>
              <a:rPr lang="en-US" dirty="0">
                <a:latin typeface="Times New Roman" panose="02020603050405020304" pitchFamily="18" charset="0"/>
                <a:cs typeface="Times New Roman" panose="02020603050405020304" pitchFamily="18" charset="0"/>
              </a:rPr>
              <a:t>: </a:t>
            </a:r>
          </a:p>
          <a:p>
            <a:pPr lvl="2"/>
            <a:r>
              <a:rPr lang="en-US" dirty="0">
                <a:latin typeface="Times New Roman" panose="02020603050405020304" pitchFamily="18" charset="0"/>
                <a:cs typeface="Times New Roman" panose="02020603050405020304" pitchFamily="18" charset="0"/>
              </a:rPr>
              <a:t>Stand (military will be at attention)       </a:t>
            </a:r>
          </a:p>
          <a:p>
            <a:r>
              <a:rPr lang="en-US" b="1" dirty="0">
                <a:latin typeface="Times New Roman" panose="02020603050405020304" pitchFamily="18" charset="0"/>
                <a:cs typeface="Times New Roman" panose="02020603050405020304" pitchFamily="18" charset="0"/>
              </a:rPr>
              <a:t>Taps</a:t>
            </a:r>
          </a:p>
          <a:p>
            <a:pPr lvl="2"/>
            <a:r>
              <a:rPr lang="en-US" dirty="0">
                <a:latin typeface="Times New Roman" panose="02020603050405020304" pitchFamily="18" charset="0"/>
                <a:cs typeface="Times New Roman" panose="02020603050405020304" pitchFamily="18" charset="0"/>
              </a:rPr>
              <a:t>Stand and face the music. If in uniform, you will salute.</a:t>
            </a:r>
          </a:p>
          <a:p>
            <a:pPr lvl="2"/>
            <a:r>
              <a:rPr lang="en-US" dirty="0">
                <a:latin typeface="Times New Roman" panose="02020603050405020304" pitchFamily="18" charset="0"/>
                <a:cs typeface="Times New Roman" panose="02020603050405020304" pitchFamily="18" charset="0"/>
              </a:rPr>
              <a:t>Hand over heart is appropriate, if desired.</a:t>
            </a:r>
          </a:p>
          <a:p>
            <a:r>
              <a:rPr lang="en-US" b="1" dirty="0">
                <a:latin typeface="Times New Roman" panose="02020603050405020304" pitchFamily="18" charset="0"/>
                <a:cs typeface="Times New Roman" panose="02020603050405020304" pitchFamily="18" charset="0"/>
              </a:rPr>
              <a:t>Marines Hymn</a:t>
            </a:r>
          </a:p>
          <a:p>
            <a:pPr lvl="2"/>
            <a:r>
              <a:rPr lang="en-US" dirty="0">
                <a:latin typeface="Times New Roman" panose="02020603050405020304" pitchFamily="18" charset="0"/>
                <a:cs typeface="Times New Roman" panose="02020603050405020304" pitchFamily="18" charset="0"/>
              </a:rPr>
              <a:t>Marines will stand at attention and sing (when appropriate)</a:t>
            </a:r>
          </a:p>
          <a:p>
            <a:pPr marL="685800" lvl="2" indent="0">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66942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A553-6C70-4E58-88AF-9A5C88917843}"/>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Music for the Ceremonies and Honors</a:t>
            </a:r>
          </a:p>
        </p:txBody>
      </p:sp>
      <p:sp>
        <p:nvSpPr>
          <p:cNvPr id="3" name="Content Placeholder 2">
            <a:extLst>
              <a:ext uri="{FF2B5EF4-FFF2-40B4-BE49-F238E27FC236}">
                <a16:creationId xmlns:a16="http://schemas.microsoft.com/office/drawing/2014/main" id="{3C59EF61-4C9C-4EAD-BDD4-620034FBE01E}"/>
              </a:ext>
            </a:extLst>
          </p:cNvPr>
          <p:cNvSpPr>
            <a:spLocks noGrp="1"/>
          </p:cNvSpPr>
          <p:nvPr>
            <p:ph idx="1"/>
          </p:nvPr>
        </p:nvSpPr>
        <p:spPr>
          <a:xfrm>
            <a:off x="1463041" y="2020067"/>
            <a:ext cx="6156960" cy="3847333"/>
          </a:xfrm>
        </p:spPr>
        <p:txBody>
          <a:bodyPr>
            <a:normAutofit/>
          </a:bodyPr>
          <a:lstStyle/>
          <a:p>
            <a:pPr marL="0" indent="0" algn="ctr">
              <a:buNone/>
            </a:pPr>
            <a:endParaRPr lang="en-US" sz="3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Personal Honors</a:t>
            </a:r>
            <a:r>
              <a:rPr lang="en-US" sz="22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Ruffles and Flourishes</a:t>
            </a:r>
          </a:p>
          <a:p>
            <a:pPr lvl="1"/>
            <a:r>
              <a:rPr lang="en-US" sz="2000" dirty="0">
                <a:latin typeface="Times New Roman" panose="02020603050405020304" pitchFamily="18" charset="0"/>
                <a:cs typeface="Times New Roman" panose="02020603050405020304" pitchFamily="18" charset="0"/>
              </a:rPr>
              <a:t>Flag Officer’s March</a:t>
            </a:r>
          </a:p>
          <a:p>
            <a:pPr lvl="1"/>
            <a:r>
              <a:rPr lang="en-US" sz="2000" dirty="0">
                <a:latin typeface="Times New Roman" panose="02020603050405020304" pitchFamily="18" charset="0"/>
                <a:cs typeface="Times New Roman" panose="02020603050405020304" pitchFamily="18" charset="0"/>
              </a:rPr>
              <a:t>General Officer’s March</a:t>
            </a:r>
          </a:p>
          <a:p>
            <a:pPr lvl="2"/>
            <a:r>
              <a:rPr lang="en-US" sz="1800" dirty="0">
                <a:latin typeface="Times New Roman" panose="02020603050405020304" pitchFamily="18" charset="0"/>
                <a:cs typeface="Times New Roman" panose="02020603050405020304" pitchFamily="18" charset="0"/>
              </a:rPr>
              <a:t>Stand. If in uniform, you will salute.</a:t>
            </a:r>
          </a:p>
          <a:p>
            <a:r>
              <a:rPr lang="en-US" sz="2200" dirty="0">
                <a:latin typeface="Times New Roman" panose="02020603050405020304" pitchFamily="18" charset="0"/>
                <a:cs typeface="Times New Roman" panose="02020603050405020304" pitchFamily="18" charset="0"/>
              </a:rPr>
              <a:t>If a General, Dignitaries, Senators or Congressmen are presiding, Honors will be played. They all rate Ruffles and Flourishes.</a:t>
            </a:r>
          </a:p>
        </p:txBody>
      </p:sp>
    </p:spTree>
    <p:extLst>
      <p:ext uri="{BB962C8B-B14F-4D97-AF65-F5344CB8AC3E}">
        <p14:creationId xmlns:p14="http://schemas.microsoft.com/office/powerpoint/2010/main" val="318490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47914"/>
            <a:ext cx="6277366" cy="466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083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latin typeface="Lucida Calligraphy" panose="03010101010101010101" pitchFamily="66" charset="0"/>
              </a:rPr>
              <a:t>To stand or not to stand?</a:t>
            </a:r>
          </a:p>
        </p:txBody>
      </p:sp>
      <p:sp>
        <p:nvSpPr>
          <p:cNvPr id="3" name="Content Placeholder 2"/>
          <p:cNvSpPr>
            <a:spLocks noGrp="1"/>
          </p:cNvSpPr>
          <p:nvPr>
            <p:ph idx="1"/>
          </p:nvPr>
        </p:nvSpPr>
        <p:spPr>
          <a:xfrm>
            <a:off x="1473797" y="1752600"/>
            <a:ext cx="6196405" cy="4357582"/>
          </a:xfrm>
        </p:spPr>
        <p:txBody>
          <a:bodyPr>
            <a:normAutofit fontScale="92500"/>
          </a:bodyPr>
          <a:lstStyle/>
          <a:p>
            <a:pPr marL="0" indent="0" algn="ctr">
              <a:buNone/>
            </a:pPr>
            <a:r>
              <a:rPr lang="en-US" sz="2400" b="1" dirty="0">
                <a:latin typeface="Times New Roman" panose="02020603050405020304" pitchFamily="18" charset="0"/>
                <a:cs typeface="Times New Roman" panose="02020603050405020304" pitchFamily="18" charset="0"/>
              </a:rPr>
              <a:t>     HONORS AND CEREMONIES </a:t>
            </a:r>
          </a:p>
          <a:p>
            <a:r>
              <a:rPr lang="en-US" sz="2400" b="1" dirty="0">
                <a:latin typeface="Times New Roman" panose="02020603050405020304" pitchFamily="18" charset="0"/>
                <a:cs typeface="Times New Roman" panose="02020603050405020304" pitchFamily="18" charset="0"/>
              </a:rPr>
              <a:t>Do stand when</a:t>
            </a:r>
          </a:p>
          <a:p>
            <a:pPr lvl="1"/>
            <a:r>
              <a:rPr lang="en-US" sz="2800" dirty="0">
                <a:latin typeface="Times New Roman" panose="02020603050405020304" pitchFamily="18" charset="0"/>
                <a:cs typeface="Times New Roman" panose="02020603050405020304" pitchFamily="18" charset="0"/>
              </a:rPr>
              <a:t>The flag is passing (6-10 paces before and after)</a:t>
            </a:r>
          </a:p>
          <a:p>
            <a:pPr lvl="1"/>
            <a:r>
              <a:rPr lang="en-US" sz="2800" dirty="0">
                <a:latin typeface="Times New Roman" panose="02020603050405020304" pitchFamily="18" charset="0"/>
                <a:cs typeface="Times New Roman" panose="02020603050405020304" pitchFamily="18" charset="0"/>
              </a:rPr>
              <a:t>For the reading of awards, the narrator will indicate whether to or not. </a:t>
            </a:r>
          </a:p>
          <a:p>
            <a:pPr lvl="1"/>
            <a:r>
              <a:rPr lang="en-US" sz="2800" dirty="0">
                <a:latin typeface="Times New Roman" panose="02020603050405020304" pitchFamily="18" charset="0"/>
                <a:cs typeface="Times New Roman" panose="02020603050405020304" pitchFamily="18" charset="0"/>
              </a:rPr>
              <a:t>Attention to orders, or please rise</a:t>
            </a:r>
          </a:p>
          <a:p>
            <a:pPr lvl="1"/>
            <a:r>
              <a:rPr lang="en-US" sz="2800" dirty="0">
                <a:latin typeface="Times New Roman" panose="02020603050405020304" pitchFamily="18" charset="0"/>
                <a:cs typeface="Times New Roman" panose="02020603050405020304" pitchFamily="18" charset="0"/>
              </a:rPr>
              <a:t>When being introduced to ANYONE!</a:t>
            </a:r>
          </a:p>
          <a:p>
            <a:pPr lvl="1"/>
            <a:r>
              <a:rPr lang="en-US" sz="2800" dirty="0">
                <a:latin typeface="Times New Roman" panose="02020603050405020304" pitchFamily="18" charset="0"/>
                <a:cs typeface="Times New Roman" panose="02020603050405020304" pitchFamily="18" charset="0"/>
              </a:rPr>
              <a:t>Anytime the host indicates it</a:t>
            </a:r>
          </a:p>
          <a:p>
            <a:pPr marL="514350" lvl="1" indent="0">
              <a:buNone/>
            </a:pPr>
            <a:endParaRPr lang="en-US" sz="2400" dirty="0"/>
          </a:p>
          <a:p>
            <a:pPr marL="514350" lvl="1" indent="0">
              <a:buNone/>
            </a:pPr>
            <a:endParaRPr lang="en-US" dirty="0"/>
          </a:p>
        </p:txBody>
      </p:sp>
    </p:spTree>
    <p:extLst>
      <p:ext uri="{BB962C8B-B14F-4D97-AF65-F5344CB8AC3E}">
        <p14:creationId xmlns:p14="http://schemas.microsoft.com/office/powerpoint/2010/main" val="1391115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latin typeface="Lucida Calligraphy" panose="03010101010101010101" pitchFamily="66" charset="0"/>
              </a:rPr>
              <a:t>To stand or not to stand?</a:t>
            </a:r>
          </a:p>
        </p:txBody>
      </p:sp>
      <p:sp>
        <p:nvSpPr>
          <p:cNvPr id="3" name="Content Placeholder 2"/>
          <p:cNvSpPr>
            <a:spLocks noGrp="1"/>
          </p:cNvSpPr>
          <p:nvPr>
            <p:ph idx="1"/>
          </p:nvPr>
        </p:nvSpPr>
        <p:spPr/>
        <p:txBody>
          <a:bodyPr/>
          <a:lstStyle/>
          <a:p>
            <a:r>
              <a:rPr lang="en-US" sz="2800" b="1" dirty="0">
                <a:latin typeface="Times New Roman" panose="02020603050405020304" pitchFamily="18" charset="0"/>
                <a:cs typeface="Times New Roman" panose="02020603050405020304" pitchFamily="18" charset="0"/>
              </a:rPr>
              <a:t>Do not stand </a:t>
            </a:r>
          </a:p>
          <a:p>
            <a:pPr lvl="1"/>
            <a:r>
              <a:rPr lang="en-US" sz="2800" dirty="0">
                <a:latin typeface="Times New Roman" panose="02020603050405020304" pitchFamily="18" charset="0"/>
                <a:cs typeface="Times New Roman" panose="02020603050405020304" pitchFamily="18" charset="0"/>
              </a:rPr>
              <a:t>If you can’t see</a:t>
            </a:r>
          </a:p>
          <a:p>
            <a:pPr lvl="1"/>
            <a:r>
              <a:rPr lang="en-US" sz="2800" dirty="0">
                <a:latin typeface="Times New Roman" panose="02020603050405020304" pitchFamily="18" charset="0"/>
                <a:cs typeface="Times New Roman" panose="02020603050405020304" pitchFamily="18" charset="0"/>
              </a:rPr>
              <a:t>To take pictures during a ceremony</a:t>
            </a:r>
          </a:p>
          <a:p>
            <a:pPr lvl="1"/>
            <a:r>
              <a:rPr lang="en-US" sz="2800" dirty="0">
                <a:latin typeface="Times New Roman" panose="02020603050405020304" pitchFamily="18" charset="0"/>
                <a:cs typeface="Times New Roman" panose="02020603050405020304" pitchFamily="18" charset="0"/>
              </a:rPr>
              <a:t>To adjust your gown at table</a:t>
            </a:r>
          </a:p>
          <a:p>
            <a:pPr lvl="1"/>
            <a:r>
              <a:rPr lang="en-US" sz="2800" dirty="0">
                <a:latin typeface="Times New Roman" panose="02020603050405020304" pitchFamily="18" charset="0"/>
                <a:cs typeface="Times New Roman" panose="02020603050405020304" pitchFamily="18" charset="0"/>
              </a:rPr>
              <a:t>If you are not included in the group asked to stand</a:t>
            </a:r>
          </a:p>
          <a:p>
            <a:pPr marL="514350" lvl="1" indent="0">
              <a:buNone/>
            </a:pPr>
            <a:endParaRPr lang="en-US" dirty="0"/>
          </a:p>
        </p:txBody>
      </p:sp>
    </p:spTree>
    <p:extLst>
      <p:ext uri="{BB962C8B-B14F-4D97-AF65-F5344CB8AC3E}">
        <p14:creationId xmlns:p14="http://schemas.microsoft.com/office/powerpoint/2010/main" val="757925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650" y="906230"/>
            <a:ext cx="7078700" cy="504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37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Imprint MT Shadow" panose="04020605060303030202" pitchFamily="82" charset="0"/>
              </a:rPr>
              <a:t>The Shake</a:t>
            </a:r>
          </a:p>
        </p:txBody>
      </p:sp>
      <p:sp>
        <p:nvSpPr>
          <p:cNvPr id="3" name="Content Placeholder 2"/>
          <p:cNvSpPr>
            <a:spLocks noGrp="1"/>
          </p:cNvSpPr>
          <p:nvPr>
            <p:ph idx="1"/>
          </p:nvPr>
        </p:nvSpPr>
        <p:spPr>
          <a:xfrm>
            <a:off x="1473797" y="2082825"/>
            <a:ext cx="6196405" cy="3603812"/>
          </a:xfrm>
        </p:spPr>
        <p:txBody>
          <a:bodyPr>
            <a:normAutofit/>
          </a:bodyPr>
          <a:lstStyle/>
          <a:p>
            <a:pPr marL="0" indent="0">
              <a:buNone/>
            </a:pPr>
            <a:r>
              <a:rPr lang="en-US" dirty="0"/>
              <a:t>Handshakes are the physical greetings that go along with your words. The handshake developed from greetings in the middle ages. In order to be sure that the person you were meeting was a friend and not an enemy, you checked him for weapons. You held your hand open and so did he; then you shook hands to indicate that you were a friend. Today, we use this same greeting ritual to check whether a new person is open, confident, sincere, and friendly.</a:t>
            </a:r>
          </a:p>
        </p:txBody>
      </p:sp>
    </p:spTree>
    <p:extLst>
      <p:ext uri="{BB962C8B-B14F-4D97-AF65-F5344CB8AC3E}">
        <p14:creationId xmlns:p14="http://schemas.microsoft.com/office/powerpoint/2010/main" val="741359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609600"/>
            <a:ext cx="6965245" cy="1202485"/>
          </a:xfrm>
        </p:spPr>
        <p:txBody>
          <a:bodyPr>
            <a:normAutofit/>
          </a:bodyPr>
          <a:lstStyle/>
          <a:p>
            <a:r>
              <a:rPr lang="en-US" sz="5400" dirty="0">
                <a:latin typeface="Imprint MT Shadow" panose="04020605060303030202" pitchFamily="82" charset="0"/>
              </a:rPr>
              <a:t>The Shake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4419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038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AEFD-9AF0-904A-950F-E9F0010EACAF}"/>
              </a:ext>
            </a:extLst>
          </p:cNvPr>
          <p:cNvSpPr>
            <a:spLocks noGrp="1"/>
          </p:cNvSpPr>
          <p:nvPr>
            <p:ph type="title"/>
          </p:nvPr>
        </p:nvSpPr>
        <p:spPr/>
        <p:txBody>
          <a:bodyPr/>
          <a:lstStyle/>
          <a:p>
            <a:r>
              <a:rPr lang="en-US" b="1" dirty="0">
                <a:latin typeface="Algerian" panose="04020705040A02060702" pitchFamily="82" charset="0"/>
              </a:rPr>
              <a:t>In closing </a:t>
            </a:r>
          </a:p>
        </p:txBody>
      </p:sp>
      <p:sp>
        <p:nvSpPr>
          <p:cNvPr id="3" name="Content Placeholder 2">
            <a:extLst>
              <a:ext uri="{FF2B5EF4-FFF2-40B4-BE49-F238E27FC236}">
                <a16:creationId xmlns:a16="http://schemas.microsoft.com/office/drawing/2014/main" id="{808A6445-2369-8C41-9354-314DACDBB6CA}"/>
              </a:ext>
            </a:extLst>
          </p:cNvPr>
          <p:cNvSpPr>
            <a:spLocks noGrp="1"/>
          </p:cNvSpPr>
          <p:nvPr>
            <p:ph idx="1"/>
          </p:nvPr>
        </p:nvSpPr>
        <p:spPr>
          <a:xfrm>
            <a:off x="1473797" y="1447800"/>
            <a:ext cx="6196405" cy="4275269"/>
          </a:xfrm>
        </p:spPr>
        <p:txBody>
          <a:bodyPr/>
          <a:lstStyle/>
          <a:p>
            <a:endParaRPr lang="en-US" dirty="0"/>
          </a:p>
          <a:p>
            <a:endParaRPr lang="en-US" dirty="0"/>
          </a:p>
          <a:p>
            <a:pPr marL="0" indent="0" algn="ctr">
              <a:buNone/>
            </a:pPr>
            <a:r>
              <a:rPr lang="en-US" sz="3200" dirty="0">
                <a:latin typeface="Times New Roman" panose="02020603050405020304" pitchFamily="18" charset="0"/>
                <a:cs typeface="Times New Roman" panose="02020603050405020304" pitchFamily="18" charset="0"/>
              </a:rPr>
              <a:t>Respect the position your spouse holds. Everyone expects them to do everything perfectly.  </a:t>
            </a:r>
          </a:p>
          <a:p>
            <a:pPr marL="0" indent="0" algn="ctr">
              <a:buNone/>
            </a:pPr>
            <a:r>
              <a:rPr lang="en-US" sz="3200" dirty="0">
                <a:latin typeface="Times New Roman" panose="02020603050405020304" pitchFamily="18" charset="0"/>
                <a:cs typeface="Times New Roman" panose="02020603050405020304" pitchFamily="18" charset="0"/>
              </a:rPr>
              <a:t>Our actions are a direct reflection of them.</a:t>
            </a:r>
          </a:p>
        </p:txBody>
      </p:sp>
    </p:spTree>
    <p:extLst>
      <p:ext uri="{BB962C8B-B14F-4D97-AF65-F5344CB8AC3E}">
        <p14:creationId xmlns:p14="http://schemas.microsoft.com/office/powerpoint/2010/main" val="342667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1143000"/>
            <a:ext cx="2590800" cy="1015663"/>
          </a:xfrm>
          <a:prstGeom prst="rect">
            <a:avLst/>
          </a:prstGeom>
          <a:noFill/>
        </p:spPr>
        <p:txBody>
          <a:bodyPr wrap="square" rtlCol="0">
            <a:spAutoFit/>
          </a:bodyPr>
          <a:lstStyle/>
          <a:p>
            <a:pPr algn="ctr"/>
            <a:r>
              <a:rPr lang="en-US" sz="6000" dirty="0">
                <a:latin typeface="Algerian" panose="04020705040A02060702" pitchFamily="82" charset="0"/>
              </a:rPr>
              <a:t>Email</a:t>
            </a:r>
          </a:p>
        </p:txBody>
      </p:sp>
      <p:sp>
        <p:nvSpPr>
          <p:cNvPr id="10" name="Content Placeholder 9"/>
          <p:cNvSpPr txBox="1">
            <a:spLocks noGrp="1"/>
          </p:cNvSpPr>
          <p:nvPr>
            <p:ph idx="1"/>
          </p:nvPr>
        </p:nvSpPr>
        <p:spPr>
          <a:xfrm>
            <a:off x="876300" y="2158663"/>
            <a:ext cx="7391400" cy="4105739"/>
          </a:xfrm>
          <a:prstGeom prst="rect">
            <a:avLst/>
          </a:prstGeom>
          <a:noFill/>
        </p:spPr>
        <p:txBody>
          <a:bodyPr wrap="square" rtlCol="0">
            <a:spAutoFit/>
          </a:bodyPr>
          <a:lstStyle/>
          <a:p>
            <a:pPr marL="285750" indent="-285750" algn="l">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Appropriate </a:t>
            </a:r>
            <a:r>
              <a:rPr lang="en-US" sz="2200" dirty="0">
                <a:latin typeface="Times New Roman" panose="02020603050405020304" pitchFamily="18" charset="0"/>
                <a:cs typeface="Times New Roman" panose="02020603050405020304" pitchFamily="18" charset="0"/>
              </a:rPr>
              <a:t>email address for professional use.</a:t>
            </a:r>
          </a:p>
          <a:p>
            <a:pPr marL="285750" indent="-28575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Use greeting, closing and always complete subject line </a:t>
            </a:r>
          </a:p>
          <a:p>
            <a:pPr marL="285750" indent="-28575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Refrain from using all CAPS, emoticons, and patterned backgrounds or fancy fonts that are hard to read.</a:t>
            </a:r>
          </a:p>
          <a:p>
            <a:pPr marL="285750" indent="-28575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Only CC when necessary, always CC someone you mention in </a:t>
            </a:r>
            <a:r>
              <a:rPr lang="en-US" sz="2200">
                <a:latin typeface="Times New Roman" panose="02020603050405020304" pitchFamily="18" charset="0"/>
                <a:cs typeface="Times New Roman" panose="02020603050405020304" pitchFamily="18" charset="0"/>
              </a:rPr>
              <a:t>an email</a:t>
            </a:r>
            <a:endParaRPr lang="en-US" sz="22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Acknowledge receipt of an email, even if you don’t have time to respond right away</a:t>
            </a:r>
            <a:endParaRPr lang="en-US" sz="1600" dirty="0">
              <a:latin typeface="Lucida Fax" panose="02060602050505020204" pitchFamily="18" charset="0"/>
            </a:endParaRPr>
          </a:p>
          <a:p>
            <a:pPr marL="285750" indent="-285750" algn="ctr">
              <a:buFont typeface="Wingdings" panose="05000000000000000000" pitchFamily="2" charset="2"/>
              <a:buChar char="v"/>
            </a:pPr>
            <a:endParaRPr lang="en-US" sz="1600" dirty="0">
              <a:latin typeface="Lucida Fax" panose="02060602050505020204" pitchFamily="18" charset="0"/>
            </a:endParaRPr>
          </a:p>
          <a:p>
            <a:pPr algn="ctr"/>
            <a:endParaRPr lang="en-US" sz="1600" dirty="0">
              <a:latin typeface="Lucida Fax" panose="02060602050505020204" pitchFamily="18" charset="0"/>
            </a:endParaRPr>
          </a:p>
          <a:p>
            <a:pPr algn="ctr"/>
            <a:endParaRPr lang="en-US" sz="2400" dirty="0">
              <a:latin typeface="Monotype Corsiva" panose="03010101010201010101" pitchFamily="66" charset="0"/>
            </a:endParaRPr>
          </a:p>
        </p:txBody>
      </p:sp>
    </p:spTree>
    <p:extLst>
      <p:ext uri="{BB962C8B-B14F-4D97-AF65-F5344CB8AC3E}">
        <p14:creationId xmlns:p14="http://schemas.microsoft.com/office/powerpoint/2010/main" val="81331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6965245" cy="1202485"/>
          </a:xfrm>
        </p:spPr>
        <p:txBody>
          <a:bodyPr>
            <a:noAutofit/>
          </a:bodyPr>
          <a:lstStyle/>
          <a:p>
            <a:r>
              <a:rPr lang="en-US" sz="6600" dirty="0">
                <a:latin typeface="Algerian" panose="04020705040A02060702" pitchFamily="82" charset="0"/>
              </a:rPr>
              <a:t>Email</a:t>
            </a:r>
            <a:br>
              <a:rPr lang="en-US" sz="6600" dirty="0">
                <a:latin typeface="Algerian" panose="04020705040A02060702" pitchFamily="82" charset="0"/>
              </a:rPr>
            </a:br>
            <a:endParaRPr lang="en-US" sz="6600"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Use a signature- it is nice to include your email address so others can copy and paste if needed.</a:t>
            </a:r>
          </a:p>
          <a:p>
            <a:r>
              <a:rPr lang="en-US" dirty="0">
                <a:latin typeface="Times New Roman" panose="02020603050405020304" pitchFamily="18" charset="0"/>
                <a:cs typeface="Times New Roman" panose="02020603050405020304" pitchFamily="18" charset="0"/>
              </a:rPr>
              <a:t>Especially military spouses- Try not to use acronyms or abbreviations</a:t>
            </a:r>
          </a:p>
          <a:p>
            <a:r>
              <a:rPr lang="en-US" dirty="0">
                <a:latin typeface="Times New Roman" panose="02020603050405020304" pitchFamily="18" charset="0"/>
                <a:cs typeface="Times New Roman" panose="02020603050405020304" pitchFamily="18" charset="0"/>
              </a:rPr>
              <a:t>Confidential information should NOT be shared via email, Facebook, Twitter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Once you hit send, you can’t take it back. </a:t>
            </a:r>
          </a:p>
          <a:p>
            <a:pPr lvl="3"/>
            <a:endParaRPr lang="en-US" dirty="0"/>
          </a:p>
        </p:txBody>
      </p:sp>
    </p:spTree>
    <p:extLst>
      <p:ext uri="{BB962C8B-B14F-4D97-AF65-F5344CB8AC3E}">
        <p14:creationId xmlns:p14="http://schemas.microsoft.com/office/powerpoint/2010/main" val="228997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09267"/>
            <a:ext cx="5105400" cy="444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86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800" b="1" dirty="0">
                <a:latin typeface="Lucida Bright" panose="02040602050505020304" pitchFamily="18" charset="0"/>
              </a:rPr>
              <a:t>SOCIAL MEDIA ETIQUETTE</a:t>
            </a:r>
          </a:p>
        </p:txBody>
      </p:sp>
      <p:sp>
        <p:nvSpPr>
          <p:cNvPr id="5" name="Content Placeholder 4"/>
          <p:cNvSpPr>
            <a:spLocks noGrp="1"/>
          </p:cNvSpPr>
          <p:nvPr>
            <p:ph sz="quarter" idx="13"/>
          </p:nvPr>
        </p:nvSpPr>
        <p:spPr>
          <a:xfrm>
            <a:off x="1066800" y="1905000"/>
            <a:ext cx="3200400" cy="4267200"/>
          </a:xfrm>
        </p:spPr>
        <p:txBody>
          <a:bodyPr>
            <a:normAutofit/>
          </a:bodyPr>
          <a:lstStyle/>
          <a:p>
            <a:r>
              <a:rPr lang="en-US" b="1" dirty="0">
                <a:latin typeface="Times New Roman" panose="02020603050405020304" pitchFamily="18" charset="0"/>
                <a:cs typeface="Times New Roman" panose="02020603050405020304" pitchFamily="18" charset="0"/>
              </a:rPr>
              <a:t>Try not to</a:t>
            </a:r>
            <a:r>
              <a:rPr lang="en-US" dirty="0">
                <a:latin typeface="Times New Roman" panose="02020603050405020304" pitchFamily="18" charset="0"/>
                <a:cs typeface="Times New Roman" panose="02020603050405020304" pitchFamily="18" charset="0"/>
              </a:rPr>
              <a:t>:</a:t>
            </a:r>
          </a:p>
          <a:p>
            <a:pPr marL="617220" indent="-34290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Use foul language or offensive images</a:t>
            </a:r>
          </a:p>
          <a:p>
            <a:pPr marL="617220" indent="-34290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Use your professional groups to advertise your business or personal ventures</a:t>
            </a:r>
          </a:p>
          <a:p>
            <a:pPr indent="0">
              <a:buNone/>
            </a:pPr>
            <a:endParaRPr lang="en-US" dirty="0"/>
          </a:p>
          <a:p>
            <a:pPr indent="0">
              <a:buNone/>
            </a:pPr>
            <a:endParaRPr lang="en-US" dirty="0"/>
          </a:p>
        </p:txBody>
      </p:sp>
      <p:sp>
        <p:nvSpPr>
          <p:cNvPr id="4" name="Content Placeholder 3"/>
          <p:cNvSpPr>
            <a:spLocks noGrp="1"/>
          </p:cNvSpPr>
          <p:nvPr>
            <p:ph sz="quarter" idx="14"/>
          </p:nvPr>
        </p:nvSpPr>
        <p:spPr>
          <a:xfrm>
            <a:off x="4419600" y="1828800"/>
            <a:ext cx="3520440" cy="4343400"/>
          </a:xfrm>
        </p:spPr>
        <p:txBody>
          <a:bodyPr>
            <a:noAutofit/>
          </a:bodyPr>
          <a:lstStyle/>
          <a:p>
            <a:r>
              <a:rPr lang="en-US" b="1" dirty="0">
                <a:latin typeface="Times New Roman" panose="02020603050405020304" pitchFamily="18" charset="0"/>
                <a:cs typeface="Times New Roman" panose="02020603050405020304" pitchFamily="18" charset="0"/>
              </a:rPr>
              <a:t>It’s ok to</a:t>
            </a:r>
            <a:r>
              <a:rPr lang="en-US" b="1" dirty="0"/>
              <a:t>: </a:t>
            </a:r>
          </a:p>
          <a:p>
            <a:pPr marL="617220"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Ignore a friend request</a:t>
            </a:r>
          </a:p>
          <a:p>
            <a:pPr marL="617220"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Un-tag yourself or ask someone to delete photos of your self</a:t>
            </a:r>
          </a:p>
          <a:p>
            <a:pPr marL="617220"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Unfriend someone who makes you uncomfortable</a:t>
            </a:r>
          </a:p>
          <a:p>
            <a:pPr marL="617220"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Ignore quizzes, groups and event requests</a:t>
            </a:r>
          </a:p>
        </p:txBody>
      </p:sp>
    </p:spTree>
    <p:extLst>
      <p:ext uri="{BB962C8B-B14F-4D97-AF65-F5344CB8AC3E}">
        <p14:creationId xmlns:p14="http://schemas.microsoft.com/office/powerpoint/2010/main" val="108374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1000"/>
                                        <p:tgtEl>
                                          <p:spTgt spid="4">
                                            <p:txEl>
                                              <p:pRg st="4" end="4"/>
                                            </p:txEl>
                                          </p:spTgt>
                                        </p:tgtEl>
                                      </p:cBhvr>
                                    </p:animEffect>
                                    <p:anim calcmode="lin" valueType="num">
                                      <p:cBhvr>
                                        <p:cTn id="5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5643-562F-40AF-B867-549BA60D17C5}"/>
              </a:ext>
            </a:extLst>
          </p:cNvPr>
          <p:cNvSpPr>
            <a:spLocks noGrp="1"/>
          </p:cNvSpPr>
          <p:nvPr>
            <p:ph type="title"/>
          </p:nvPr>
        </p:nvSpPr>
        <p:spPr>
          <a:xfrm>
            <a:off x="1089377" y="762000"/>
            <a:ext cx="6965245" cy="1202485"/>
          </a:xfrm>
        </p:spPr>
        <p:txBody>
          <a:bodyPr>
            <a:normAutofit/>
          </a:bodyPr>
          <a:lstStyle/>
          <a:p>
            <a:r>
              <a:rPr lang="en-US" sz="3800" b="1" dirty="0">
                <a:latin typeface="Lucida Bright" panose="02040602050505020304" pitchFamily="18" charset="0"/>
              </a:rPr>
              <a:t>SOCIAL MEDIA ETIQUETTE</a:t>
            </a:r>
          </a:p>
        </p:txBody>
      </p:sp>
      <p:sp>
        <p:nvSpPr>
          <p:cNvPr id="3" name="Content Placeholder 2">
            <a:extLst>
              <a:ext uri="{FF2B5EF4-FFF2-40B4-BE49-F238E27FC236}">
                <a16:creationId xmlns:a16="http://schemas.microsoft.com/office/drawing/2014/main" id="{463D71C5-CE76-417E-B3CF-066A39E9884F}"/>
              </a:ext>
            </a:extLst>
          </p:cNvPr>
          <p:cNvSpPr>
            <a:spLocks noGrp="1"/>
          </p:cNvSpPr>
          <p:nvPr>
            <p:ph sz="quarter" idx="13"/>
          </p:nvPr>
        </p:nvSpPr>
        <p:spPr/>
        <p:txBody>
          <a:bodyPr/>
          <a:lstStyle/>
          <a:p>
            <a:r>
              <a:rPr lang="en-US" dirty="0">
                <a:latin typeface="Times New Roman" panose="02020603050405020304" pitchFamily="18" charset="0"/>
                <a:cs typeface="Times New Roman" panose="02020603050405020304" pitchFamily="18" charset="0"/>
              </a:rPr>
              <a:t>Keep it classy. Once it’s out there, you can’t take it back.</a:t>
            </a:r>
          </a:p>
          <a:p>
            <a:r>
              <a:rPr lang="en-US" dirty="0">
                <a:latin typeface="Times New Roman" panose="02020603050405020304" pitchFamily="18" charset="0"/>
                <a:cs typeface="Times New Roman" panose="02020603050405020304" pitchFamily="18" charset="0"/>
              </a:rPr>
              <a:t>Avoid negative comments and foul language.</a:t>
            </a:r>
          </a:p>
        </p:txBody>
      </p:sp>
      <p:sp>
        <p:nvSpPr>
          <p:cNvPr id="4" name="Content Placeholder 3">
            <a:extLst>
              <a:ext uri="{FF2B5EF4-FFF2-40B4-BE49-F238E27FC236}">
                <a16:creationId xmlns:a16="http://schemas.microsoft.com/office/drawing/2014/main" id="{461A8515-8A7F-4641-98AB-0638A8958BBD}"/>
              </a:ext>
            </a:extLst>
          </p:cNvPr>
          <p:cNvSpPr>
            <a:spLocks noGrp="1"/>
          </p:cNvSpPr>
          <p:nvPr>
            <p:ph sz="quarter" idx="14"/>
          </p:nvPr>
        </p:nvSpPr>
        <p:spPr/>
        <p:txBody>
          <a:bodyPr/>
          <a:lstStyle/>
          <a:p>
            <a:r>
              <a:rPr lang="en-US" dirty="0">
                <a:latin typeface="Times New Roman" panose="02020603050405020304" pitchFamily="18" charset="0"/>
                <a:cs typeface="Times New Roman" panose="02020603050405020304" pitchFamily="18" charset="0"/>
              </a:rPr>
              <a:t>Remember- Your social media post ALWAYS represents any organization that you are tied to.</a:t>
            </a:r>
          </a:p>
          <a:p>
            <a:r>
              <a:rPr lang="en-US" dirty="0">
                <a:latin typeface="Times New Roman" panose="02020603050405020304" pitchFamily="18" charset="0"/>
                <a:cs typeface="Times New Roman" panose="02020603050405020304" pitchFamily="18" charset="0"/>
              </a:rPr>
              <a:t>Refer to Social Media </a:t>
            </a:r>
            <a:r>
              <a:rPr lang="en-US" dirty="0" err="1">
                <a:latin typeface="Times New Roman" panose="02020603050405020304" pitchFamily="18" charset="0"/>
                <a:cs typeface="Times New Roman" panose="02020603050405020304" pitchFamily="18" charset="0"/>
              </a:rPr>
              <a:t>Almar</a:t>
            </a:r>
            <a:r>
              <a:rPr lang="en-US" dirty="0">
                <a:latin typeface="Times New Roman" panose="02020603050405020304" pitchFamily="18" charset="0"/>
                <a:cs typeface="Times New Roman" panose="02020603050405020304" pitchFamily="18" charset="0"/>
              </a:rPr>
              <a:t> 008/17 for more information. </a:t>
            </a:r>
          </a:p>
        </p:txBody>
      </p:sp>
    </p:spTree>
    <p:extLst>
      <p:ext uri="{BB962C8B-B14F-4D97-AF65-F5344CB8AC3E}">
        <p14:creationId xmlns:p14="http://schemas.microsoft.com/office/powerpoint/2010/main" val="95199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858000" cy="685800"/>
          </a:xfrm>
        </p:spPr>
        <p:txBody>
          <a:bodyPr>
            <a:noAutofit/>
          </a:bodyPr>
          <a:lstStyle/>
          <a:p>
            <a:r>
              <a:rPr lang="en-US" sz="2800" dirty="0"/>
              <a:t>How to behave…anywhere!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47056" y="2125663"/>
            <a:ext cx="54292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52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762000"/>
          </a:xfrm>
        </p:spPr>
        <p:txBody>
          <a:bodyPr>
            <a:normAutofit fontScale="90000"/>
          </a:bodyPr>
          <a:lstStyle/>
          <a:p>
            <a:br>
              <a:rPr lang="en-US" sz="2800" dirty="0">
                <a:latin typeface="Lucida Calligraphy" panose="03010101010101010101" pitchFamily="66" charset="0"/>
              </a:rPr>
            </a:br>
            <a:r>
              <a:rPr lang="en-US" sz="6000" b="1" u="sng" dirty="0">
                <a:latin typeface="Lucida Calligraphy" panose="03010101010101010101" pitchFamily="66" charset="0"/>
              </a:rPr>
              <a:t>The Invitation</a:t>
            </a:r>
            <a:r>
              <a:rPr lang="en-US" sz="7300" b="1" u="sng" dirty="0">
                <a:latin typeface="Lucida Calligraphy" panose="03010101010101010101" pitchFamily="66" charset="0"/>
              </a:rPr>
              <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9036" y="2400300"/>
            <a:ext cx="3886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384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30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5686</TotalTime>
  <Words>1055</Words>
  <Application>Microsoft Office PowerPoint</Application>
  <PresentationFormat>On-screen Show (4:3)</PresentationFormat>
  <Paragraphs>113</Paragraphs>
  <Slides>25</Slides>
  <Notes>0</Notes>
  <HiddenSlides>3</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Algerian</vt:lpstr>
      <vt:lpstr>Arial Narrow</vt:lpstr>
      <vt:lpstr>Brush Script MT</vt:lpstr>
      <vt:lpstr>Calibri</vt:lpstr>
      <vt:lpstr>Courier New</vt:lpstr>
      <vt:lpstr>Imprint MT Shadow</vt:lpstr>
      <vt:lpstr>Lucida Bright</vt:lpstr>
      <vt:lpstr>Lucida Calligraphy</vt:lpstr>
      <vt:lpstr>Lucida Fax</vt:lpstr>
      <vt:lpstr>Lucida Sans</vt:lpstr>
      <vt:lpstr>Monotype Corsiva</vt:lpstr>
      <vt:lpstr>Rage Italic</vt:lpstr>
      <vt:lpstr>Times New Roman</vt:lpstr>
      <vt:lpstr>Wingdings</vt:lpstr>
      <vt:lpstr>Pushpin</vt:lpstr>
      <vt:lpstr>Etiquette and Protocol</vt:lpstr>
      <vt:lpstr>PowerPoint Presentation</vt:lpstr>
      <vt:lpstr>PowerPoint Presentation</vt:lpstr>
      <vt:lpstr>Email </vt:lpstr>
      <vt:lpstr>PowerPoint Presentation</vt:lpstr>
      <vt:lpstr>SOCIAL MEDIA ETIQUETTE</vt:lpstr>
      <vt:lpstr>SOCIAL MEDIA ETIQUETTE</vt:lpstr>
      <vt:lpstr>How to behave…anywhere!</vt:lpstr>
      <vt:lpstr> The Invitation!</vt:lpstr>
      <vt:lpstr>Invitation Basics </vt:lpstr>
      <vt:lpstr>Invitations </vt:lpstr>
      <vt:lpstr>PowerPoint Presentation</vt:lpstr>
      <vt:lpstr>RSVPs</vt:lpstr>
      <vt:lpstr>RSVPs</vt:lpstr>
      <vt:lpstr>Thank you notes</vt:lpstr>
      <vt:lpstr>Honors and Ceremonies </vt:lpstr>
      <vt:lpstr>Unit and Social Functions </vt:lpstr>
      <vt:lpstr>Music for the ceremonies</vt:lpstr>
      <vt:lpstr>Music for the Ceremonies and Honors</vt:lpstr>
      <vt:lpstr>To stand or not to stand?</vt:lpstr>
      <vt:lpstr>To stand or not to stand?</vt:lpstr>
      <vt:lpstr>PowerPoint Presentation</vt:lpstr>
      <vt:lpstr>The Shake</vt:lpstr>
      <vt:lpstr>The Shake</vt:lpstr>
      <vt:lpstr>In 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Reynolds</dc:creator>
  <cp:lastModifiedBy>Troy Black</cp:lastModifiedBy>
  <cp:revision>83</cp:revision>
  <dcterms:created xsi:type="dcterms:W3CDTF">2016-05-19T20:29:06Z</dcterms:created>
  <dcterms:modified xsi:type="dcterms:W3CDTF">2019-10-23T16:00:27Z</dcterms:modified>
</cp:coreProperties>
</file>