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  <p:sldMasterId id="2147484144" r:id="rId5"/>
  </p:sldMasterIdLst>
  <p:notesMasterIdLst>
    <p:notesMasterId r:id="rId9"/>
  </p:notesMasterIdLst>
  <p:handoutMasterIdLst>
    <p:handoutMasterId r:id="rId10"/>
  </p:handoutMasterIdLst>
  <p:sldIdLst>
    <p:sldId id="742" r:id="rId6"/>
    <p:sldId id="760" r:id="rId7"/>
    <p:sldId id="757" r:id="rId8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413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CC"/>
    <a:srgbClr val="CCFFFF"/>
    <a:srgbClr val="CC0000"/>
    <a:srgbClr val="CCFF99"/>
    <a:srgbClr val="0058B0"/>
    <a:srgbClr val="00458A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70" autoAdjust="0"/>
    <p:restoredTop sz="93712" autoAdjust="0"/>
  </p:normalViewPr>
  <p:slideViewPr>
    <p:cSldViewPr snapToGrid="0">
      <p:cViewPr varScale="1">
        <p:scale>
          <a:sx n="103" d="100"/>
          <a:sy n="103" d="100"/>
        </p:scale>
        <p:origin x="1332" y="72"/>
      </p:cViewPr>
      <p:guideLst>
        <p:guide orient="horz" pos="2413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-1950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03762" cy="460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0" tIns="46319" rIns="92640" bIns="4631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06639" y="0"/>
            <a:ext cx="3003761" cy="460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0" tIns="46319" rIns="92640" bIns="4631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62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21834"/>
            <a:ext cx="3003762" cy="46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0" tIns="46319" rIns="92640" bIns="4631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62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06639" y="8821834"/>
            <a:ext cx="3003761" cy="46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0" tIns="46319" rIns="92640" bIns="4631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404D764-3328-46AE-999B-6A4EAD6A29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16267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30" tIns="46765" rIns="93530" bIns="46765" numCol="1" anchor="t" anchorCtr="0" compatLnSpc="1">
            <a:prstTxWarp prst="textNoShape">
              <a:avLst/>
            </a:prstTxWarp>
          </a:bodyPr>
          <a:lstStyle>
            <a:lvl1pPr defTabSz="936121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30" tIns="46765" rIns="93530" bIns="46765" numCol="1" anchor="t" anchorCtr="0" compatLnSpc="1">
            <a:prstTxWarp prst="textNoShape">
              <a:avLst/>
            </a:prstTxWarp>
          </a:bodyPr>
          <a:lstStyle>
            <a:lvl1pPr algn="r" defTabSz="936121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6509"/>
            <a:ext cx="5608320" cy="4181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30" tIns="46765" rIns="93530" bIns="467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823"/>
            <a:ext cx="3037840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30" tIns="46765" rIns="93530" bIns="46765" numCol="1" anchor="b" anchorCtr="0" compatLnSpc="1">
            <a:prstTxWarp prst="textNoShape">
              <a:avLst/>
            </a:prstTxWarp>
          </a:bodyPr>
          <a:lstStyle>
            <a:lvl1pPr defTabSz="936121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823"/>
            <a:ext cx="3037840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30" tIns="46765" rIns="93530" bIns="46765" numCol="1" anchor="b" anchorCtr="0" compatLnSpc="1">
            <a:prstTxWarp prst="textNoShape">
              <a:avLst/>
            </a:prstTxWarp>
          </a:bodyPr>
          <a:lstStyle>
            <a:lvl1pPr algn="r" defTabSz="936121" eaLnBrk="1" hangingPunct="1">
              <a:defRPr sz="1200"/>
            </a:lvl1pPr>
          </a:lstStyle>
          <a:p>
            <a:pPr>
              <a:defRPr/>
            </a:pPr>
            <a:fld id="{7FAC0E5E-E58C-439F-8537-67DEDC1C0B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00824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121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2757" indent="-289522" defTabSz="936121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58088" indent="-231618" defTabSz="936121">
              <a:spcBef>
                <a:spcPct val="30000"/>
              </a:spcBef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21323" indent="-231618" defTabSz="936121">
              <a:spcBef>
                <a:spcPct val="30000"/>
              </a:spcBef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84558" indent="-231618" defTabSz="936121">
              <a:spcBef>
                <a:spcPct val="30000"/>
              </a:spcBef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47793" indent="-231618" defTabSz="936121" eaLnBrk="0" fontAlgn="base" hangingPunct="0">
              <a:spcBef>
                <a:spcPct val="3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11028" indent="-231618" defTabSz="936121" eaLnBrk="0" fontAlgn="base" hangingPunct="0">
              <a:spcBef>
                <a:spcPct val="3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74263" indent="-231618" defTabSz="936121" eaLnBrk="0" fontAlgn="base" hangingPunct="0">
              <a:spcBef>
                <a:spcPct val="3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37498" indent="-231618" defTabSz="936121" eaLnBrk="0" fontAlgn="base" hangingPunct="0">
              <a:spcBef>
                <a:spcPct val="3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BCA6A060-1CD5-4AD3-8292-4E52D3524391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Emphasize the changes and progress that has been made during the last 4 years across EPME.  Professionalized faculty (screening, selection, training, faculty development program) and qualified curriculum developers.  </a:t>
            </a:r>
          </a:p>
          <a:p>
            <a:r>
              <a:rPr lang="en-US" altLang="en-US" smtClean="0"/>
              <a:t>Shift from training to education.  Adoption of adult learning strategies.  OPME model of Faculty Advisors teaching/mentoring small break out groups.  Infusion of a “Teach, Coach, Mentor” ethos within the faculty.  Modeling an example of what positive leadership looks like for our students.</a:t>
            </a:r>
          </a:p>
          <a:p>
            <a:r>
              <a:rPr lang="en-US" altLang="en-US" smtClean="0"/>
              <a:t>	- Momentum moving in the right direction.  Capitalizing on that  with continued improvements.  The most important &gt; reorg and expansion of  our Leadership Curriculum begun a couple of months ago and is ongoing.  Based on guidance from CG EDCOM, input of the CCRB and my experience as a battalion commander.</a:t>
            </a:r>
          </a:p>
        </p:txBody>
      </p:sp>
    </p:spTree>
    <p:extLst>
      <p:ext uri="{BB962C8B-B14F-4D97-AF65-F5344CB8AC3E}">
        <p14:creationId xmlns:p14="http://schemas.microsoft.com/office/powerpoint/2010/main" val="21414143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296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7932" indent="-287914" defTabSz="931296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51654" indent="-230010" defTabSz="931296">
              <a:spcBef>
                <a:spcPct val="30000"/>
              </a:spcBef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13281" indent="-230010" defTabSz="931296">
              <a:spcBef>
                <a:spcPct val="30000"/>
              </a:spcBef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74907" indent="-230010" defTabSz="931296">
              <a:spcBef>
                <a:spcPct val="30000"/>
              </a:spcBef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38142" indent="-230010" defTabSz="931296" eaLnBrk="0" fontAlgn="base" hangingPunct="0">
              <a:spcBef>
                <a:spcPct val="3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01377" indent="-230010" defTabSz="931296" eaLnBrk="0" fontAlgn="base" hangingPunct="0">
              <a:spcBef>
                <a:spcPct val="3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64612" indent="-230010" defTabSz="931296" eaLnBrk="0" fontAlgn="base" hangingPunct="0">
              <a:spcBef>
                <a:spcPct val="3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27847" indent="-230010" defTabSz="931296" eaLnBrk="0" fontAlgn="base" hangingPunct="0">
              <a:spcBef>
                <a:spcPct val="3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0DF0413C-514A-4A18-A83A-45A1B550AC1A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526833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9A791-34CA-4C04-84A8-4E770C62238F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433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81091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74867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348927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450028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6894548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1F2BD-66F4-46F6-8858-2E4377C0130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DRAFT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E19C23-6D74-4C57-9AFF-C86473B0C1F9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7899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A997A-EAB1-4F41-937C-90CF30036B6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DRAFT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4166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9D7D4BC6-6381-4676-841C-81FF810948A8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4800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DF2F5-A388-4C9B-986A-FB0596E56F5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DRAFT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E19C23-6D74-4C57-9AFF-C86473B0C1F9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975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4A580-33AE-43F1-B473-CE847BDF127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DRAFT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E19C23-6D74-4C57-9AFF-C86473B0C1F9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7547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CB38-61BE-4FE0-ADF1-9684A35C4F1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DRAFT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E19C23-6D74-4C57-9AFF-C86473B0C1F9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1726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42EB-A629-4B85-8C23-DC434BDBA53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DRAFT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E19C23-6D74-4C57-9AFF-C86473B0C1F9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559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289777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1E160-63F1-48F5-9023-94BA39E59FA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DRAFT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E19C23-6D74-4C57-9AFF-C86473B0C1F9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3086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51102-1655-4999-8FC4-7DD60F6D65F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DRAFT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E19C23-6D74-4C57-9AFF-C86473B0C1F9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39013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3A5A9-3C6E-4889-84D2-409996871D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DRAFT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E19C23-6D74-4C57-9AFF-C86473B0C1F9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5875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AD910-B209-465C-BB47-31351BFA409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DRAFT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E19C23-6D74-4C57-9AFF-C86473B0C1F9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16276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0CB52-E232-4804-8675-C9F4AC606B0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DRAFT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E19C23-6D74-4C57-9AFF-C86473B0C1F9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9529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523760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86525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43143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56039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756964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5998659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6732041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mcuemb"/>
          <p:cNvPicPr>
            <a:picLocks noChangeAspect="1" noChangeArrowheads="1"/>
          </p:cNvPicPr>
          <p:nvPr userDrawn="1"/>
        </p:nvPicPr>
        <p:blipFill>
          <a:blip r:embed="rId15">
            <a:clrChange>
              <a:clrFrom>
                <a:srgbClr val="FFFCFC"/>
              </a:clrFrom>
              <a:clrTo>
                <a:srgbClr val="FFFC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07315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ext Box 10"/>
          <p:cNvSpPr txBox="1">
            <a:spLocks noChangeArrowheads="1"/>
          </p:cNvSpPr>
          <p:nvPr userDrawn="1"/>
        </p:nvSpPr>
        <p:spPr bwMode="auto">
          <a:xfrm>
            <a:off x="8686800" y="6553200"/>
            <a:ext cx="381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fld id="{404D3F8C-8FA1-4478-8827-C26C09E0D093}" type="slidenum">
              <a:rPr lang="en-US" altLang="en-US" sz="1000" smtClean="0"/>
              <a:pPr algn="ctr" eaLnBrk="1" hangingPunct="1">
                <a:spcBef>
                  <a:spcPct val="50000"/>
                </a:spcBef>
                <a:defRPr/>
              </a:pPr>
              <a:t>‹#›</a:t>
            </a:fld>
            <a:endParaRPr lang="en-US" altLang="en-US" sz="1000" smtClean="0"/>
          </a:p>
        </p:txBody>
      </p:sp>
      <p:pic>
        <p:nvPicPr>
          <p:cNvPr id="1028" name="Picture 5" descr="mcu_pic"/>
          <p:cNvPicPr>
            <a:picLocks noChangeAspect="1" noChangeArrowheads="1"/>
          </p:cNvPicPr>
          <p:nvPr userDrawn="1"/>
        </p:nvPicPr>
        <p:blipFill>
          <a:blip r:embed="rId16">
            <a:lum bright="6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08" b="6277"/>
          <a:stretch>
            <a:fillRect/>
          </a:stretch>
        </p:blipFill>
        <p:spPr bwMode="auto">
          <a:xfrm>
            <a:off x="28575" y="1371600"/>
            <a:ext cx="9115425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28" r:id="rId1"/>
    <p:sldLayoutId id="2147484129" r:id="rId2"/>
    <p:sldLayoutId id="2147484130" r:id="rId3"/>
    <p:sldLayoutId id="2147484131" r:id="rId4"/>
    <p:sldLayoutId id="2147484132" r:id="rId5"/>
    <p:sldLayoutId id="2147484133" r:id="rId6"/>
    <p:sldLayoutId id="2147484134" r:id="rId7"/>
    <p:sldLayoutId id="2147484135" r:id="rId8"/>
    <p:sldLayoutId id="2147484136" r:id="rId9"/>
    <p:sldLayoutId id="2147484137" r:id="rId10"/>
    <p:sldLayoutId id="2147484138" r:id="rId11"/>
    <p:sldLayoutId id="2147484139" r:id="rId12"/>
    <p:sldLayoutId id="2147484142" r:id="rId13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 i="1" u="sng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 i="1" u="sng">
          <a:solidFill>
            <a:schemeClr val="tx2"/>
          </a:solidFill>
          <a:latin typeface="Lucida Sans Unicode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 i="1" u="sng">
          <a:solidFill>
            <a:schemeClr val="tx2"/>
          </a:solidFill>
          <a:latin typeface="Lucida Sans Unicode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 i="1" u="sng">
          <a:solidFill>
            <a:schemeClr val="tx2"/>
          </a:solidFill>
          <a:latin typeface="Lucida Sans Unicode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 i="1" u="sng">
          <a:solidFill>
            <a:schemeClr val="tx2"/>
          </a:solidFill>
          <a:latin typeface="Lucida Sans Unicode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 i="1" u="sng">
          <a:solidFill>
            <a:schemeClr val="tx2"/>
          </a:solidFill>
          <a:latin typeface="Lucida Sans Unicode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 i="1" u="sng">
          <a:solidFill>
            <a:schemeClr val="tx2"/>
          </a:solidFill>
          <a:latin typeface="Lucida Sans Unicode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 i="1" u="sng">
          <a:solidFill>
            <a:schemeClr val="tx2"/>
          </a:solidFill>
          <a:latin typeface="Lucida Sans Unicode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 i="1" u="sng">
          <a:solidFill>
            <a:schemeClr val="tx2"/>
          </a:solidFill>
          <a:latin typeface="Lucida Sans Unicode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Lucida Sans Unicode" pitchFamily="34" charset="0"/>
        <a:buChar char="∙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Lucida Sans Unicode" pitchFamily="34" charset="0"/>
        <a:buChar char="◉"/>
        <a:defRPr sz="20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Lucida Sans Unicode" pitchFamily="34" charset="0"/>
        <a:buChar char="‣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▪"/>
        <a:defRPr sz="16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30130825-182B-4113-9A74-B50C715B882C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5/1/2019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t>DRAFT</a:t>
            </a:r>
            <a:endParaRPr lang="en-US" dirty="0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pic>
        <p:nvPicPr>
          <p:cNvPr id="7" name="Picture 6" descr="EPMELogoNewLR"/>
          <p:cNvPicPr/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87912"/>
            <a:ext cx="762000" cy="914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C:\Users\christopher.j.willia\Desktop\MCU Logo.pn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152400"/>
            <a:ext cx="8640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1295400" y="1041399"/>
            <a:ext cx="67056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5C1E49E9-C5FB-45EB-B88B-372F9CBF7AD7}" type="slidenum">
              <a:rPr lang="en-US" smtClean="0">
                <a:solidFill>
                  <a:prstClr val="white">
                    <a:lumMod val="50000"/>
                  </a:prstClr>
                </a:solidFill>
                <a:latin typeface="Calibri"/>
                <a:cs typeface="+mn-cs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white">
                  <a:lumMod val="50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0963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5" r:id="rId1"/>
    <p:sldLayoutId id="2147484146" r:id="rId2"/>
    <p:sldLayoutId id="2147484147" r:id="rId3"/>
    <p:sldLayoutId id="2147484148" r:id="rId4"/>
    <p:sldLayoutId id="2147484149" r:id="rId5"/>
    <p:sldLayoutId id="2147484150" r:id="rId6"/>
    <p:sldLayoutId id="2147484151" r:id="rId7"/>
    <p:sldLayoutId id="2147484152" r:id="rId8"/>
    <p:sldLayoutId id="2147484153" r:id="rId9"/>
    <p:sldLayoutId id="2147484154" r:id="rId10"/>
    <p:sldLayoutId id="214748415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-1499616" y="-420624"/>
            <a:ext cx="7408291" cy="710946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6" name="Picture 4" descr="MCU logo antiqu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630" y="1497481"/>
            <a:ext cx="2705590" cy="2699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7838" y="1684911"/>
            <a:ext cx="2324795" cy="2324795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62855" y="372022"/>
            <a:ext cx="8229600" cy="857476"/>
          </a:xfrm>
        </p:spPr>
        <p:txBody>
          <a:bodyPr/>
          <a:lstStyle/>
          <a:p>
            <a:r>
              <a:rPr lang="en-US" dirty="0" smtClean="0"/>
              <a:t>Enlisted Education</a:t>
            </a:r>
            <a:endParaRPr lang="en-US" dirty="0"/>
          </a:p>
        </p:txBody>
      </p:sp>
      <p:sp>
        <p:nvSpPr>
          <p:cNvPr id="10" name="Title 4"/>
          <p:cNvSpPr txBox="1">
            <a:spLocks/>
          </p:cNvSpPr>
          <p:nvPr/>
        </p:nvSpPr>
        <p:spPr>
          <a:xfrm>
            <a:off x="130627" y="4920533"/>
            <a:ext cx="8694056" cy="85747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 i="1" u="sng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 i="1" u="sng">
                <a:solidFill>
                  <a:schemeClr val="tx2"/>
                </a:solidFill>
                <a:latin typeface="Lucida Sans Unicode" pitchFamily="34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 i="1" u="sng">
                <a:solidFill>
                  <a:schemeClr val="tx2"/>
                </a:solidFill>
                <a:latin typeface="Lucida Sans Unicode" pitchFamily="34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 i="1" u="sng">
                <a:solidFill>
                  <a:schemeClr val="tx2"/>
                </a:solidFill>
                <a:latin typeface="Lucida Sans Unicode" pitchFamily="34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 i="1" u="sng">
                <a:solidFill>
                  <a:schemeClr val="tx2"/>
                </a:solidFill>
                <a:latin typeface="Lucida Sans Unicode" pitchFamily="34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000" b="1" i="1" u="sng">
                <a:solidFill>
                  <a:schemeClr val="tx2"/>
                </a:solidFill>
                <a:latin typeface="Lucida Sans Unicode" pitchFamily="34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000" b="1" i="1" u="sng">
                <a:solidFill>
                  <a:schemeClr val="tx2"/>
                </a:solidFill>
                <a:latin typeface="Lucida Sans Unicode" pitchFamily="34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000" b="1" i="1" u="sng">
                <a:solidFill>
                  <a:schemeClr val="tx2"/>
                </a:solidFill>
                <a:latin typeface="Lucida Sans Unicode" pitchFamily="34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000" b="1" i="1" u="sng">
                <a:solidFill>
                  <a:schemeClr val="tx2"/>
                </a:solidFill>
                <a:latin typeface="Lucida Sans Unicode" pitchFamily="34" charset="0"/>
                <a:cs typeface="Arial" charset="0"/>
              </a:defRPr>
            </a:lvl9pPr>
          </a:lstStyle>
          <a:p>
            <a:r>
              <a:rPr lang="en-US" sz="2000" i="0" u="none" kern="0" dirty="0"/>
              <a:t>Colonel CJ </a:t>
            </a:r>
            <a:r>
              <a:rPr lang="en-US" sz="2000" i="0" u="none" kern="0" dirty="0" smtClean="0"/>
              <a:t>Williams &amp; SgtMaj Eric Cayson</a:t>
            </a:r>
          </a:p>
          <a:p>
            <a:r>
              <a:rPr lang="en-US" sz="2000" i="0" u="none" kern="0" dirty="0" smtClean="0"/>
              <a:t>Cornerstone Presentation</a:t>
            </a:r>
          </a:p>
          <a:p>
            <a:r>
              <a:rPr lang="en-US" sz="2000" i="0" u="none" kern="0" dirty="0" smtClean="0"/>
              <a:t>May 2019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 txBox="1">
            <a:spLocks noGrp="1" noChangeArrowheads="1"/>
          </p:cNvSpPr>
          <p:nvPr/>
        </p:nvSpPr>
        <p:spPr bwMode="auto">
          <a:xfrm>
            <a:off x="6553200" y="5955138"/>
            <a:ext cx="1869737" cy="192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>
              <a:defRPr/>
            </a:pPr>
            <a:endParaRPr lang="en-US" sz="7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Times New Roman" pitchFamily="1" charset="0"/>
            </a:endParaRPr>
          </a:p>
        </p:txBody>
      </p:sp>
      <p:sp>
        <p:nvSpPr>
          <p:cNvPr id="4" name="AutoShape 17"/>
          <p:cNvSpPr>
            <a:spLocks noChangeArrowheads="1"/>
          </p:cNvSpPr>
          <p:nvPr/>
        </p:nvSpPr>
        <p:spPr bwMode="auto">
          <a:xfrm>
            <a:off x="28474" y="5752898"/>
            <a:ext cx="8993344" cy="394584"/>
          </a:xfrm>
          <a:prstGeom prst="rightArrow">
            <a:avLst>
              <a:gd name="adj1" fmla="val 44148"/>
              <a:gd name="adj2" fmla="val 571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600" b="1" dirty="0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pitchFamily="1" charset="0"/>
              <a:ea typeface="Times New Roman" charset="0"/>
              <a:cs typeface="Times New Roman" charset="0"/>
            </a:endParaRPr>
          </a:p>
        </p:txBody>
      </p:sp>
      <p:grpSp>
        <p:nvGrpSpPr>
          <p:cNvPr id="8196" name="Group 24"/>
          <p:cNvGrpSpPr>
            <a:grpSpLocks/>
          </p:cNvGrpSpPr>
          <p:nvPr/>
        </p:nvGrpSpPr>
        <p:grpSpPr bwMode="auto">
          <a:xfrm>
            <a:off x="152400" y="5314455"/>
            <a:ext cx="1047053" cy="730395"/>
            <a:chOff x="109538" y="5105400"/>
            <a:chExt cx="1066800" cy="1733846"/>
          </a:xfrm>
        </p:grpSpPr>
        <p:sp>
          <p:nvSpPr>
            <p:cNvPr id="6" name="Rectangle 2"/>
            <p:cNvSpPr>
              <a:spLocks noChangeArrowheads="1"/>
            </p:cNvSpPr>
            <p:nvPr/>
          </p:nvSpPr>
          <p:spPr bwMode="auto">
            <a:xfrm>
              <a:off x="109538" y="5105400"/>
              <a:ext cx="1066800" cy="700088"/>
            </a:xfrm>
            <a:prstGeom prst="rect">
              <a:avLst/>
            </a:prstGeom>
            <a:solidFill>
              <a:srgbClr val="B4E18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perspectiveFront"/>
              <a:lightRig rig="threePt" dir="t"/>
            </a:scene3d>
            <a:sp3d extrusionH="889000">
              <a:bevelT prst="relaxedInset"/>
              <a:bevelB/>
            </a:sp3d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6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Arial" pitchFamily="1" charset="0"/>
                  <a:cs typeface="Times New Roman" pitchFamily="1" charset="0"/>
                </a:rPr>
                <a:t>Leading</a:t>
              </a:r>
            </a:p>
            <a:p>
              <a:pPr algn="ctr" eaLnBrk="1" hangingPunct="1">
                <a:defRPr/>
              </a:pPr>
              <a:r>
                <a:rPr lang="en-US" sz="6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Arial" pitchFamily="1" charset="0"/>
                  <a:cs typeface="Times New Roman" pitchFamily="1" charset="0"/>
                </a:rPr>
                <a:t>Marines</a:t>
              </a:r>
            </a:p>
            <a:p>
              <a:pPr algn="ctr" eaLnBrk="1" hangingPunct="1">
                <a:defRPr/>
              </a:pPr>
              <a:r>
                <a:rPr lang="en-US" sz="600" b="1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Arial" pitchFamily="1" charset="0"/>
                  <a:cs typeface="Times New Roman" pitchFamily="1" charset="0"/>
                </a:rPr>
                <a:t>DEP</a:t>
              </a:r>
              <a:endParaRPr lang="en-US" sz="6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pitchFamily="1" charset="0"/>
                <a:cs typeface="Times New Roman" pitchFamily="1" charset="0"/>
              </a:endParaRPr>
            </a:p>
          </p:txBody>
        </p:sp>
        <p:sp>
          <p:nvSpPr>
            <p:cNvPr id="7" name="Text Box 13"/>
            <p:cNvSpPr txBox="1">
              <a:spLocks noChangeArrowheads="1"/>
            </p:cNvSpPr>
            <p:nvPr/>
          </p:nvSpPr>
          <p:spPr bwMode="auto">
            <a:xfrm>
              <a:off x="513668" y="6400877"/>
              <a:ext cx="361272" cy="438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eaLnBrk="1" hangingPunct="1">
                <a:defRPr/>
              </a:pPr>
              <a:r>
                <a:rPr lang="en-US" sz="600" b="1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Times New Roman" pitchFamily="1" charset="0"/>
                </a:rPr>
                <a:t>LCpl</a:t>
              </a:r>
              <a:endParaRPr lang="en-US" sz="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Times New Roman" pitchFamily="1" charset="0"/>
              </a:endParaRPr>
            </a:p>
          </p:txBody>
        </p:sp>
      </p:grpSp>
      <p:grpSp>
        <p:nvGrpSpPr>
          <p:cNvPr id="8197" name="Group 23"/>
          <p:cNvGrpSpPr>
            <a:grpSpLocks/>
          </p:cNvGrpSpPr>
          <p:nvPr/>
        </p:nvGrpSpPr>
        <p:grpSpPr bwMode="auto">
          <a:xfrm>
            <a:off x="6091589" y="4305959"/>
            <a:ext cx="1297249" cy="1729587"/>
            <a:chOff x="6306221" y="2725673"/>
            <a:chExt cx="1321185" cy="4105111"/>
          </a:xfrm>
        </p:grpSpPr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6335618" y="5021263"/>
              <a:ext cx="1290827" cy="796925"/>
            </a:xfrm>
            <a:prstGeom prst="rect">
              <a:avLst/>
            </a:prstGeom>
            <a:solidFill>
              <a:srgbClr val="3333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perspectiveFront"/>
              <a:lightRig rig="threePt" dir="t"/>
            </a:scene3d>
            <a:sp3d extrusionH="889000">
              <a:bevelT prst="relaxedInset"/>
              <a:bevelB/>
            </a:sp3d>
          </p:spPr>
          <p:txBody>
            <a:bodyPr wrap="none" anchor="ctr">
              <a:flatTx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6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1" charset="0"/>
                  <a:ea typeface="Times New Roman" charset="0"/>
                  <a:cs typeface="Times New Roman" charset="0"/>
                </a:rPr>
                <a:t>E8 </a:t>
              </a:r>
              <a:r>
                <a:rPr lang="en-US" sz="6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1" charset="0"/>
                  <a:ea typeface="Times New Roman" charset="0"/>
                  <a:cs typeface="Times New Roman" charset="0"/>
                </a:rPr>
                <a:t>Seminar</a:t>
              </a:r>
              <a:endParaRPr lang="en-US" sz="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1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6335618" y="4240213"/>
              <a:ext cx="1290827" cy="796925"/>
            </a:xfrm>
            <a:prstGeom prst="rect">
              <a:avLst/>
            </a:prstGeom>
            <a:solidFill>
              <a:srgbClr val="3333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perspectiveFront"/>
              <a:lightRig rig="threePt" dir="t"/>
            </a:scene3d>
            <a:sp3d extrusionH="889000">
              <a:bevelT prst="relaxedInset"/>
              <a:bevelB/>
            </a:sp3d>
          </p:spPr>
          <p:txBody>
            <a:bodyPr wrap="none" anchor="ctr">
              <a:flatTx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6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1" charset="0"/>
                  <a:ea typeface="Times New Roman" charset="0"/>
                  <a:cs typeface="Times New Roman" charset="0"/>
                </a:rPr>
                <a:t>1stSgts 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6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1" charset="0"/>
                  <a:ea typeface="Times New Roman" charset="0"/>
                  <a:cs typeface="Times New Roman" charset="0"/>
                </a:rPr>
                <a:t>Course</a:t>
              </a:r>
              <a:endParaRPr lang="en-US" sz="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1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11" name="Rectangle 4"/>
            <p:cNvSpPr>
              <a:spLocks noChangeArrowheads="1"/>
            </p:cNvSpPr>
            <p:nvPr/>
          </p:nvSpPr>
          <p:spPr bwMode="auto">
            <a:xfrm>
              <a:off x="6334658" y="3522598"/>
              <a:ext cx="1292748" cy="727075"/>
            </a:xfrm>
            <a:prstGeom prst="rect">
              <a:avLst/>
            </a:prstGeom>
            <a:solidFill>
              <a:srgbClr val="B4E18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perspectiveFront"/>
              <a:lightRig rig="threePt" dir="t"/>
            </a:scene3d>
            <a:sp3d extrusionH="889000">
              <a:bevelT prst="relaxedInset"/>
              <a:bevelB/>
            </a:sp3d>
          </p:spPr>
          <p:txBody>
            <a:bodyPr wrap="none" anchor="ctr">
              <a:flatTx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6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1" charset="0"/>
                  <a:ea typeface="Times New Roman" charset="0"/>
                  <a:cs typeface="Times New Roman" charset="0"/>
                </a:rPr>
                <a:t>SEJPME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1" charset="0"/>
                  <a:ea typeface="Times New Roman" charset="0"/>
                  <a:cs typeface="Times New Roman" charset="0"/>
                </a:rPr>
                <a:t>(Rec)</a:t>
              </a: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6335618" y="2725673"/>
              <a:ext cx="1290827" cy="796925"/>
            </a:xfrm>
            <a:prstGeom prst="rect">
              <a:avLst/>
            </a:prstGeom>
            <a:solidFill>
              <a:srgbClr val="3333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perspectiveFront"/>
              <a:lightRig rig="threePt" dir="t"/>
            </a:scene3d>
            <a:sp3d extrusionH="889000">
              <a:bevelT prst="relaxedInset"/>
              <a:bevelB/>
            </a:sp3d>
          </p:spPr>
          <p:txBody>
            <a:bodyPr wrap="none" anchor="ctr">
              <a:flatTx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6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1" charset="0"/>
                  <a:ea typeface="Times New Roman" charset="0"/>
                  <a:cs typeface="Times New Roman" charset="0"/>
                </a:rPr>
                <a:t>SEPME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6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1" charset="0"/>
                  <a:ea typeface="Times New Roman" charset="0"/>
                  <a:cs typeface="Times New Roman" charset="0"/>
                </a:rPr>
                <a:t>Course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6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1" charset="0"/>
                  <a:ea typeface="Times New Roman" charset="0"/>
                  <a:cs typeface="Times New Roman" charset="0"/>
                </a:rPr>
                <a:t>(Rec)</a:t>
              </a:r>
            </a:p>
          </p:txBody>
        </p:sp>
        <p:sp>
          <p:nvSpPr>
            <p:cNvPr id="13" name="Text Box 16"/>
            <p:cNvSpPr txBox="1">
              <a:spLocks noChangeArrowheads="1"/>
            </p:cNvSpPr>
            <p:nvPr/>
          </p:nvSpPr>
          <p:spPr bwMode="auto">
            <a:xfrm>
              <a:off x="6306221" y="6392486"/>
              <a:ext cx="1296468" cy="438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defRPr/>
              </a:pPr>
              <a:r>
                <a:rPr lang="en-US" sz="600" b="1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Times New Roman" pitchFamily="1" charset="0"/>
                </a:rPr>
                <a:t>1stSgt/MSgt</a:t>
              </a:r>
              <a:endParaRPr lang="en-US" sz="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Times New Roman" pitchFamily="1" charset="0"/>
              </a:endParaRPr>
            </a:p>
          </p:txBody>
        </p:sp>
      </p:grpSp>
      <p:grpSp>
        <p:nvGrpSpPr>
          <p:cNvPr id="8198" name="Group 21"/>
          <p:cNvGrpSpPr>
            <a:grpSpLocks/>
          </p:cNvGrpSpPr>
          <p:nvPr/>
        </p:nvGrpSpPr>
        <p:grpSpPr bwMode="auto">
          <a:xfrm>
            <a:off x="2280856" y="4861948"/>
            <a:ext cx="3055767" cy="1171753"/>
            <a:chOff x="2365064" y="4046630"/>
            <a:chExt cx="3113399" cy="2781476"/>
          </a:xfrm>
        </p:grpSpPr>
        <p:grpSp>
          <p:nvGrpSpPr>
            <p:cNvPr id="8254" name="Group 3"/>
            <p:cNvGrpSpPr>
              <a:grpSpLocks/>
            </p:cNvGrpSpPr>
            <p:nvPr/>
          </p:nvGrpSpPr>
          <p:grpSpPr bwMode="auto">
            <a:xfrm>
              <a:off x="2365064" y="4046630"/>
              <a:ext cx="1238972" cy="2781476"/>
              <a:chOff x="2521367" y="4074895"/>
              <a:chExt cx="1239146" cy="2781821"/>
            </a:xfrm>
          </p:grpSpPr>
          <p:sp>
            <p:nvSpPr>
              <p:cNvPr id="22" name="Rectangle 4"/>
              <p:cNvSpPr>
                <a:spLocks noChangeArrowheads="1"/>
              </p:cNvSpPr>
              <p:nvPr/>
            </p:nvSpPr>
            <p:spPr bwMode="auto">
              <a:xfrm>
                <a:off x="2521367" y="5004620"/>
                <a:ext cx="1239146" cy="838200"/>
              </a:xfrm>
              <a:prstGeom prst="rect">
                <a:avLst/>
              </a:prstGeom>
              <a:solidFill>
                <a:srgbClr val="B4E18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scene3d>
                <a:camera prst="perspectiveFront"/>
                <a:lightRig rig="threePt" dir="t"/>
              </a:scene3d>
              <a:sp3d extrusionH="889000">
                <a:bevelT prst="relaxedInset"/>
                <a:bevelB/>
              </a:sp3d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r>
                  <a:rPr lang="en-US" sz="600" b="1" dirty="0" smtClean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DDDDDD"/>
                      </a:outerShdw>
                    </a:effectLst>
                    <a:latin typeface="Arial" pitchFamily="1" charset="0"/>
                    <a:cs typeface="Times New Roman" pitchFamily="1" charset="0"/>
                  </a:rPr>
                  <a:t>Sergeants School</a:t>
                </a:r>
                <a:endParaRPr lang="en-US" sz="6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Arial" pitchFamily="1" charset="0"/>
                  <a:cs typeface="Times New Roman" pitchFamily="1" charset="0"/>
                </a:endParaRPr>
              </a:p>
              <a:p>
                <a:pPr algn="ctr" eaLnBrk="1" hangingPunct="1">
                  <a:defRPr/>
                </a:pPr>
                <a:r>
                  <a:rPr lang="en-US" sz="600" b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DDDDDD"/>
                      </a:outerShdw>
                    </a:effectLst>
                    <a:latin typeface="Arial" pitchFamily="1" charset="0"/>
                    <a:cs typeface="Times New Roman" pitchFamily="1" charset="0"/>
                  </a:rPr>
                  <a:t>DEP </a:t>
                </a:r>
                <a:r>
                  <a:rPr lang="en-US" sz="600" b="1" dirty="0" smtClean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DDDDDD"/>
                      </a:outerShdw>
                    </a:effectLst>
                    <a:latin typeface="Arial" pitchFamily="1" charset="0"/>
                    <a:cs typeface="Times New Roman" pitchFamily="1" charset="0"/>
                  </a:rPr>
                  <a:t>Pre-work</a:t>
                </a:r>
                <a:endParaRPr lang="en-US" sz="6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Arial" pitchFamily="1" charset="0"/>
                  <a:cs typeface="Times New Roman" pitchFamily="1" charset="0"/>
                </a:endParaRPr>
              </a:p>
            </p:txBody>
          </p:sp>
          <p:sp>
            <p:nvSpPr>
              <p:cNvPr id="23" name="Rectangle 5"/>
              <p:cNvSpPr>
                <a:spLocks noChangeArrowheads="1"/>
              </p:cNvSpPr>
              <p:nvPr/>
            </p:nvSpPr>
            <p:spPr bwMode="auto">
              <a:xfrm>
                <a:off x="3121987" y="4074895"/>
                <a:ext cx="638526" cy="946184"/>
              </a:xfrm>
              <a:prstGeom prst="rect">
                <a:avLst/>
              </a:prstGeom>
              <a:solidFill>
                <a:srgbClr val="3333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scene3d>
                <a:camera prst="perspectiveFront"/>
                <a:lightRig rig="threePt" dir="t"/>
              </a:scene3d>
              <a:sp3d extrusionH="889000">
                <a:bevelT prst="relaxedInset"/>
                <a:bevelB/>
              </a:sp3d>
            </p:spPr>
            <p:txBody>
              <a:bodyPr wrap="none" anchor="ctr">
                <a:flatTx/>
              </a:bodyPr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600" b="1" dirty="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1" charset="0"/>
                    <a:ea typeface="Times New Roman" charset="0"/>
                    <a:cs typeface="Times New Roman" charset="0"/>
                  </a:rPr>
                  <a:t>Sergeants </a:t>
                </a:r>
              </a:p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600" b="1" dirty="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1" charset="0"/>
                    <a:ea typeface="Times New Roman" charset="0"/>
                    <a:cs typeface="Times New Roman" charset="0"/>
                  </a:rPr>
                  <a:t>School</a:t>
                </a:r>
                <a:endParaRPr lang="en-US" sz="6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1" charset="0"/>
                  <a:ea typeface="Times New Roman" charset="0"/>
                  <a:cs typeface="Times New Roman" charset="0"/>
                </a:endParaRPr>
              </a:p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600" b="1" dirty="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1" charset="0"/>
                    <a:ea typeface="Times New Roman" charset="0"/>
                    <a:cs typeface="Times New Roman" charset="0"/>
                  </a:rPr>
                  <a:t>Res</a:t>
                </a:r>
                <a:endParaRPr lang="en-US" sz="6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1" charset="0"/>
                  <a:ea typeface="Times New Roman" charset="0"/>
                  <a:cs typeface="Times New Roman" charset="0"/>
                </a:endParaRPr>
              </a:p>
            </p:txBody>
          </p:sp>
          <p:sp>
            <p:nvSpPr>
              <p:cNvPr id="24" name="Text Box 14"/>
              <p:cNvSpPr txBox="1">
                <a:spLocks noChangeArrowheads="1"/>
              </p:cNvSpPr>
              <p:nvPr/>
            </p:nvSpPr>
            <p:spPr bwMode="auto">
              <a:xfrm>
                <a:off x="2965358" y="6418306"/>
                <a:ext cx="313953" cy="4384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 eaLnBrk="1" hangingPunct="1">
                  <a:defRPr/>
                </a:pPr>
                <a:r>
                  <a:rPr lang="en-US" sz="600" b="1" dirty="0" smtClean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Times New Roman" pitchFamily="1" charset="0"/>
                  </a:rPr>
                  <a:t>Sgt</a:t>
                </a:r>
                <a:endParaRPr lang="en-US" sz="6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Times New Roman" pitchFamily="1" charset="0"/>
                </a:endParaRPr>
              </a:p>
            </p:txBody>
          </p:sp>
        </p:grpSp>
        <p:sp>
          <p:nvSpPr>
            <p:cNvPr id="21" name="TextBox 20"/>
            <p:cNvSpPr txBox="1"/>
            <p:nvPr/>
          </p:nvSpPr>
          <p:spPr bwMode="auto">
            <a:xfrm>
              <a:off x="4724400" y="5051446"/>
              <a:ext cx="754063" cy="36529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hangingPunct="1">
                <a:defRPr/>
              </a:pPr>
              <a:endParaRPr lang="en-US" sz="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1" charset="0"/>
                <a:cs typeface="Times New Roman" pitchFamily="1" charset="0"/>
              </a:endParaRPr>
            </a:p>
          </p:txBody>
        </p:sp>
      </p:grpSp>
      <p:grpSp>
        <p:nvGrpSpPr>
          <p:cNvPr id="8199" name="Group 20"/>
          <p:cNvGrpSpPr>
            <a:grpSpLocks/>
          </p:cNvGrpSpPr>
          <p:nvPr/>
        </p:nvGrpSpPr>
        <p:grpSpPr bwMode="auto">
          <a:xfrm>
            <a:off x="3569442" y="4674256"/>
            <a:ext cx="1230910" cy="1359475"/>
            <a:chOff x="3681413" y="3601033"/>
            <a:chExt cx="1254125" cy="3226732"/>
          </a:xfrm>
        </p:grpSpPr>
        <p:grpSp>
          <p:nvGrpSpPr>
            <p:cNvPr id="8247" name="Group 4"/>
            <p:cNvGrpSpPr>
              <a:grpSpLocks/>
            </p:cNvGrpSpPr>
            <p:nvPr/>
          </p:nvGrpSpPr>
          <p:grpSpPr bwMode="auto">
            <a:xfrm>
              <a:off x="3681413" y="3601033"/>
              <a:ext cx="1254125" cy="3226732"/>
              <a:chOff x="3886200" y="3658183"/>
              <a:chExt cx="1253384" cy="3226732"/>
            </a:xfrm>
          </p:grpSpPr>
          <p:sp>
            <p:nvSpPr>
              <p:cNvPr id="28" name="Rectangle 6"/>
              <p:cNvSpPr>
                <a:spLocks noChangeArrowheads="1"/>
              </p:cNvSpPr>
              <p:nvPr/>
            </p:nvSpPr>
            <p:spPr bwMode="auto">
              <a:xfrm>
                <a:off x="3886200" y="4876800"/>
                <a:ext cx="1252680" cy="990600"/>
              </a:xfrm>
              <a:prstGeom prst="rect">
                <a:avLst/>
              </a:prstGeom>
              <a:solidFill>
                <a:srgbClr val="B4E18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scene3d>
                <a:camera prst="perspectiveFront"/>
                <a:lightRig rig="threePt" dir="t"/>
              </a:scene3d>
              <a:sp3d extrusionH="889000">
                <a:bevelT prst="relaxedInset"/>
                <a:bevelB/>
              </a:sp3d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r>
                  <a:rPr lang="en-US" sz="600" b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DDDDDD"/>
                      </a:outerShdw>
                    </a:effectLst>
                    <a:latin typeface="Arial" pitchFamily="1" charset="0"/>
                    <a:cs typeface="Times New Roman" pitchFamily="1" charset="0"/>
                  </a:rPr>
                  <a:t>SNCO </a:t>
                </a:r>
              </a:p>
              <a:p>
                <a:pPr algn="ctr" eaLnBrk="1" hangingPunct="1">
                  <a:defRPr/>
                </a:pPr>
                <a:r>
                  <a:rPr lang="en-US" sz="600" b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DDDDDD"/>
                      </a:outerShdw>
                    </a:effectLst>
                    <a:latin typeface="Arial" pitchFamily="1" charset="0"/>
                    <a:cs typeface="Times New Roman" pitchFamily="1" charset="0"/>
                  </a:rPr>
                  <a:t>Career </a:t>
                </a:r>
                <a:r>
                  <a:rPr lang="en-US" sz="600" b="1" dirty="0" smtClean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DDDDDD"/>
                      </a:outerShdw>
                    </a:effectLst>
                    <a:latin typeface="Arial" pitchFamily="1" charset="0"/>
                    <a:cs typeface="Times New Roman" pitchFamily="1" charset="0"/>
                  </a:rPr>
                  <a:t>School</a:t>
                </a:r>
                <a:endParaRPr lang="en-US" sz="6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Arial" pitchFamily="1" charset="0"/>
                  <a:cs typeface="Times New Roman" pitchFamily="1" charset="0"/>
                </a:endParaRPr>
              </a:p>
              <a:p>
                <a:pPr algn="ctr" eaLnBrk="1" hangingPunct="1">
                  <a:defRPr/>
                </a:pPr>
                <a:r>
                  <a:rPr lang="en-US" sz="600" b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DDDDDD"/>
                      </a:outerShdw>
                    </a:effectLst>
                    <a:latin typeface="Arial" pitchFamily="1" charset="0"/>
                    <a:cs typeface="Times New Roman" pitchFamily="1" charset="0"/>
                  </a:rPr>
                  <a:t>DEP </a:t>
                </a:r>
                <a:r>
                  <a:rPr lang="en-US" sz="600" b="1" dirty="0" smtClean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DDDDDD"/>
                      </a:outerShdw>
                    </a:effectLst>
                    <a:latin typeface="Arial" pitchFamily="1" charset="0"/>
                    <a:cs typeface="Times New Roman" pitchFamily="1" charset="0"/>
                  </a:rPr>
                  <a:t>Pre-work</a:t>
                </a:r>
                <a:endParaRPr lang="en-US" sz="6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Arial" pitchFamily="1" charset="0"/>
                  <a:cs typeface="Times New Roman" pitchFamily="1" charset="0"/>
                </a:endParaRPr>
              </a:p>
            </p:txBody>
          </p:sp>
          <p:sp>
            <p:nvSpPr>
              <p:cNvPr id="29" name="Rectangle 10"/>
              <p:cNvSpPr>
                <a:spLocks noChangeArrowheads="1"/>
              </p:cNvSpPr>
              <p:nvPr/>
            </p:nvSpPr>
            <p:spPr bwMode="auto">
              <a:xfrm>
                <a:off x="4489109" y="3658183"/>
                <a:ext cx="650475" cy="1219200"/>
              </a:xfrm>
              <a:prstGeom prst="rect">
                <a:avLst/>
              </a:prstGeom>
              <a:solidFill>
                <a:srgbClr val="3333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scene3d>
                <a:camera prst="perspectiveFront"/>
                <a:lightRig rig="threePt" dir="t"/>
              </a:scene3d>
              <a:sp3d extrusionH="889000">
                <a:bevelT prst="relaxedInset"/>
                <a:bevelB/>
              </a:sp3d>
            </p:spPr>
            <p:txBody>
              <a:bodyPr wrap="none" anchor="ctr">
                <a:flatTx/>
              </a:bodyPr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600" b="1" dirty="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1" charset="0"/>
                    <a:ea typeface="Times New Roman" charset="0"/>
                    <a:cs typeface="Times New Roman" charset="0"/>
                  </a:rPr>
                  <a:t>Career </a:t>
                </a:r>
                <a:endParaRPr lang="en-US" sz="6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1" charset="0"/>
                  <a:ea typeface="Times New Roman" charset="0"/>
                  <a:cs typeface="Times New Roman" charset="0"/>
                </a:endParaRPr>
              </a:p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600" b="1" dirty="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1" charset="0"/>
                    <a:ea typeface="Times New Roman" charset="0"/>
                    <a:cs typeface="Times New Roman" charset="0"/>
                  </a:rPr>
                  <a:t>School</a:t>
                </a:r>
                <a:endParaRPr lang="en-US" sz="6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1" charset="0"/>
                  <a:ea typeface="Times New Roman" charset="0"/>
                  <a:cs typeface="Times New Roman" charset="0"/>
                </a:endParaRPr>
              </a:p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600" b="1" dirty="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1" charset="0"/>
                    <a:ea typeface="Times New Roman" charset="0"/>
                    <a:cs typeface="Times New Roman" charset="0"/>
                  </a:rPr>
                  <a:t>Res</a:t>
                </a:r>
                <a:endParaRPr lang="en-US" sz="6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1" charset="0"/>
                  <a:ea typeface="Times New Roman" charset="0"/>
                  <a:cs typeface="Times New Roman" charset="0"/>
                </a:endParaRPr>
              </a:p>
            </p:txBody>
          </p:sp>
          <p:sp>
            <p:nvSpPr>
              <p:cNvPr id="30" name="Text Box 15"/>
              <p:cNvSpPr txBox="1">
                <a:spLocks noChangeArrowheads="1"/>
              </p:cNvSpPr>
              <p:nvPr/>
            </p:nvSpPr>
            <p:spPr bwMode="auto">
              <a:xfrm>
                <a:off x="4312472" y="6446608"/>
                <a:ext cx="365956" cy="4383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>
                  <a:defRPr/>
                </a:pPr>
                <a:r>
                  <a:rPr lang="en-US" sz="600" b="1" dirty="0" smtClean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Times New Roman" pitchFamily="1" charset="0"/>
                  </a:rPr>
                  <a:t>SSgt</a:t>
                </a:r>
                <a:endParaRPr lang="en-US" sz="6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Times New Roman" pitchFamily="1" charset="0"/>
                </a:endParaRPr>
              </a:p>
            </p:txBody>
          </p:sp>
        </p:grpSp>
        <p:sp>
          <p:nvSpPr>
            <p:cNvPr id="27" name="TextBox 26"/>
            <p:cNvSpPr txBox="1"/>
            <p:nvPr/>
          </p:nvSpPr>
          <p:spPr bwMode="auto">
            <a:xfrm>
              <a:off x="3930650" y="4586205"/>
              <a:ext cx="754063" cy="32872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hangingPunct="1">
                <a:defRPr/>
              </a:pPr>
              <a:endParaRPr lang="en-US" sz="3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1" charset="0"/>
                <a:cs typeface="Times New Roman" pitchFamily="1" charset="0"/>
              </a:endParaRPr>
            </a:p>
          </p:txBody>
        </p:sp>
      </p:grpSp>
      <p:grpSp>
        <p:nvGrpSpPr>
          <p:cNvPr id="8200" name="Group 19"/>
          <p:cNvGrpSpPr>
            <a:grpSpLocks/>
          </p:cNvGrpSpPr>
          <p:nvPr/>
        </p:nvGrpSpPr>
        <p:grpSpPr bwMode="auto">
          <a:xfrm>
            <a:off x="4865507" y="4465781"/>
            <a:ext cx="1177706" cy="1565811"/>
            <a:chOff x="5041272" y="3083898"/>
            <a:chExt cx="1185530" cy="3717100"/>
          </a:xfrm>
        </p:grpSpPr>
        <p:grpSp>
          <p:nvGrpSpPr>
            <p:cNvPr id="8240" name="Group 5"/>
            <p:cNvGrpSpPr>
              <a:grpSpLocks/>
            </p:cNvGrpSpPr>
            <p:nvPr/>
          </p:nvGrpSpPr>
          <p:grpSpPr bwMode="auto">
            <a:xfrm>
              <a:off x="5041272" y="3083898"/>
              <a:ext cx="1185530" cy="3717100"/>
              <a:chOff x="5298447" y="3126464"/>
              <a:chExt cx="1185530" cy="3717429"/>
            </a:xfrm>
          </p:grpSpPr>
          <p:sp>
            <p:nvSpPr>
              <p:cNvPr id="34" name="Rectangle 9"/>
              <p:cNvSpPr>
                <a:spLocks noChangeArrowheads="1"/>
              </p:cNvSpPr>
              <p:nvPr/>
            </p:nvSpPr>
            <p:spPr bwMode="auto">
              <a:xfrm>
                <a:off x="5298447" y="4638674"/>
                <a:ext cx="1185530" cy="1188674"/>
              </a:xfrm>
              <a:prstGeom prst="rect">
                <a:avLst/>
              </a:prstGeom>
              <a:solidFill>
                <a:srgbClr val="B4E18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scene3d>
                <a:camera prst="perspectiveFront"/>
                <a:lightRig rig="threePt" dir="t"/>
              </a:scene3d>
              <a:sp3d extrusionH="889000">
                <a:bevelT prst="relaxedInset"/>
                <a:bevelB/>
              </a:sp3d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r>
                  <a:rPr lang="en-US" sz="600" b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DDDDDD"/>
                      </a:outerShdw>
                    </a:effectLst>
                    <a:latin typeface="Arial" pitchFamily="1" charset="0"/>
                    <a:cs typeface="Times New Roman" pitchFamily="1" charset="0"/>
                  </a:rPr>
                  <a:t>SNCO</a:t>
                </a:r>
              </a:p>
              <a:p>
                <a:pPr algn="ctr" eaLnBrk="1" hangingPunct="1">
                  <a:defRPr/>
                </a:pPr>
                <a:r>
                  <a:rPr lang="en-US" sz="600" b="1" dirty="0" smtClean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DDDDDD"/>
                      </a:outerShdw>
                    </a:effectLst>
                    <a:latin typeface="Arial" pitchFamily="1" charset="0"/>
                    <a:cs typeface="Times New Roman" pitchFamily="1" charset="0"/>
                  </a:rPr>
                  <a:t>Advanced School </a:t>
                </a:r>
              </a:p>
              <a:p>
                <a:pPr algn="ctr" eaLnBrk="1" hangingPunct="1">
                  <a:defRPr/>
                </a:pPr>
                <a:r>
                  <a:rPr lang="en-US" sz="600" b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DDDDDD"/>
                      </a:outerShdw>
                    </a:effectLst>
                    <a:latin typeface="Arial" pitchFamily="1" charset="0"/>
                    <a:cs typeface="Times New Roman" pitchFamily="1" charset="0"/>
                  </a:rPr>
                  <a:t> </a:t>
                </a:r>
                <a:r>
                  <a:rPr lang="en-US" sz="600" b="1" dirty="0" smtClean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DDDDDD"/>
                      </a:outerShdw>
                    </a:effectLst>
                    <a:latin typeface="Arial" pitchFamily="1" charset="0"/>
                    <a:cs typeface="Times New Roman" pitchFamily="1" charset="0"/>
                  </a:rPr>
                  <a:t>DEP Pre-work</a:t>
                </a:r>
                <a:endParaRPr lang="en-US" sz="6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Arial" pitchFamily="1" charset="0"/>
                  <a:cs typeface="Times New Roman" pitchFamily="1" charset="0"/>
                </a:endParaRPr>
              </a:p>
            </p:txBody>
          </p:sp>
          <p:sp>
            <p:nvSpPr>
              <p:cNvPr id="35" name="Rectangle 10"/>
              <p:cNvSpPr>
                <a:spLocks noChangeArrowheads="1"/>
              </p:cNvSpPr>
              <p:nvPr/>
            </p:nvSpPr>
            <p:spPr bwMode="auto">
              <a:xfrm>
                <a:off x="5897418" y="3126464"/>
                <a:ext cx="586559" cy="1511932"/>
              </a:xfrm>
              <a:prstGeom prst="rect">
                <a:avLst/>
              </a:prstGeom>
              <a:solidFill>
                <a:srgbClr val="3333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scene3d>
                <a:camera prst="perspectiveFront"/>
                <a:lightRig rig="threePt" dir="t"/>
              </a:scene3d>
              <a:sp3d extrusionH="889000">
                <a:bevelT prst="relaxedInset"/>
                <a:bevelB/>
              </a:sp3d>
            </p:spPr>
            <p:txBody>
              <a:bodyPr wrap="none" anchor="ctr">
                <a:flatTx/>
              </a:bodyPr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600" b="1" dirty="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1" charset="0"/>
                    <a:ea typeface="Times New Roman" charset="0"/>
                    <a:cs typeface="Times New Roman" charset="0"/>
                  </a:rPr>
                  <a:t>Advanced </a:t>
                </a:r>
                <a:endParaRPr lang="en-US" sz="6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1" charset="0"/>
                  <a:ea typeface="Times New Roman" charset="0"/>
                  <a:cs typeface="Times New Roman" charset="0"/>
                </a:endParaRPr>
              </a:p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600" b="1" dirty="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1" charset="0"/>
                    <a:ea typeface="Times New Roman" charset="0"/>
                    <a:cs typeface="Times New Roman" charset="0"/>
                  </a:rPr>
                  <a:t>School</a:t>
                </a:r>
                <a:r>
                  <a:rPr lang="en-US" sz="600" b="1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1" charset="0"/>
                    <a:ea typeface="Times New Roman" charset="0"/>
                    <a:cs typeface="Times New Roman" charset="0"/>
                  </a:rPr>
                  <a:t> </a:t>
                </a:r>
                <a:endParaRPr lang="en-US" sz="6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1" charset="0"/>
                  <a:ea typeface="Times New Roman" charset="0"/>
                  <a:cs typeface="Times New Roman" charset="0"/>
                </a:endParaRPr>
              </a:p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600" b="1" dirty="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1" charset="0"/>
                    <a:ea typeface="Times New Roman" charset="0"/>
                    <a:cs typeface="Times New Roman" charset="0"/>
                  </a:rPr>
                  <a:t>Resident</a:t>
                </a:r>
                <a:endParaRPr lang="en-US" sz="6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1" charset="0"/>
                  <a:ea typeface="Times New Roman" charset="0"/>
                  <a:cs typeface="Times New Roman" charset="0"/>
                </a:endParaRPr>
              </a:p>
            </p:txBody>
          </p:sp>
          <p:sp>
            <p:nvSpPr>
              <p:cNvPr id="36" name="Text Box 16"/>
              <p:cNvSpPr txBox="1">
                <a:spLocks noChangeArrowheads="1"/>
              </p:cNvSpPr>
              <p:nvPr/>
            </p:nvSpPr>
            <p:spPr bwMode="auto">
              <a:xfrm>
                <a:off x="5696161" y="6405473"/>
                <a:ext cx="418435" cy="4384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>
                  <a:defRPr/>
                </a:pPr>
                <a:r>
                  <a:rPr lang="en-US" sz="600" b="1" dirty="0" smtClean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Times New Roman" pitchFamily="1" charset="0"/>
                  </a:rPr>
                  <a:t>GySgt</a:t>
                </a:r>
                <a:endParaRPr lang="en-US" sz="6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Times New Roman" pitchFamily="1" charset="0"/>
                </a:endParaRPr>
              </a:p>
            </p:txBody>
          </p:sp>
        </p:grpSp>
        <p:sp>
          <p:nvSpPr>
            <p:cNvPr id="33" name="TextBox 32"/>
            <p:cNvSpPr txBox="1"/>
            <p:nvPr/>
          </p:nvSpPr>
          <p:spPr bwMode="auto">
            <a:xfrm>
              <a:off x="5256213" y="4343501"/>
              <a:ext cx="755650" cy="32878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hangingPunct="1">
                <a:defRPr/>
              </a:pPr>
              <a:endParaRPr lang="en-US" sz="3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1" charset="0"/>
                <a:cs typeface="Times New Roman" pitchFamily="1" charset="0"/>
              </a:endParaRPr>
            </a:p>
          </p:txBody>
        </p:sp>
      </p:grpSp>
      <p:grpSp>
        <p:nvGrpSpPr>
          <p:cNvPr id="8201" name="Group 18"/>
          <p:cNvGrpSpPr>
            <a:grpSpLocks/>
          </p:cNvGrpSpPr>
          <p:nvPr/>
        </p:nvGrpSpPr>
        <p:grpSpPr bwMode="auto">
          <a:xfrm>
            <a:off x="1239026" y="4949112"/>
            <a:ext cx="990961" cy="1087800"/>
            <a:chOff x="1276924" y="4249090"/>
            <a:chExt cx="1009078" cy="2581684"/>
          </a:xfrm>
        </p:grpSpPr>
        <p:grpSp>
          <p:nvGrpSpPr>
            <p:cNvPr id="8232" name="Group 8"/>
            <p:cNvGrpSpPr>
              <a:grpSpLocks/>
            </p:cNvGrpSpPr>
            <p:nvPr/>
          </p:nvGrpSpPr>
          <p:grpSpPr bwMode="auto">
            <a:xfrm>
              <a:off x="1276926" y="4249090"/>
              <a:ext cx="1009076" cy="2581684"/>
              <a:chOff x="1406873" y="4248662"/>
              <a:chExt cx="1009304" cy="2581684"/>
            </a:xfrm>
          </p:grpSpPr>
          <p:grpSp>
            <p:nvGrpSpPr>
              <p:cNvPr id="8236" name="Group 1"/>
              <p:cNvGrpSpPr>
                <a:grpSpLocks/>
              </p:cNvGrpSpPr>
              <p:nvPr/>
            </p:nvGrpSpPr>
            <p:grpSpPr bwMode="auto">
              <a:xfrm>
                <a:off x="1406873" y="4248662"/>
                <a:ext cx="1009304" cy="2581684"/>
                <a:chOff x="1389411" y="4291952"/>
                <a:chExt cx="1009304" cy="2581684"/>
              </a:xfrm>
            </p:grpSpPr>
            <p:sp>
              <p:nvSpPr>
                <p:cNvPr id="47" name="Rectangle 3"/>
                <p:cNvSpPr>
                  <a:spLocks noChangeArrowheads="1"/>
                </p:cNvSpPr>
                <p:nvPr/>
              </p:nvSpPr>
              <p:spPr bwMode="auto">
                <a:xfrm>
                  <a:off x="1389411" y="4291952"/>
                  <a:ext cx="1009304" cy="768350"/>
                </a:xfrm>
                <a:prstGeom prst="rect">
                  <a:avLst/>
                </a:prstGeom>
                <a:solidFill>
                  <a:srgbClr val="3333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scene3d>
                  <a:camera prst="perspectiveFront"/>
                  <a:lightRig rig="threePt" dir="t"/>
                </a:scene3d>
                <a:sp3d extrusionH="889000">
                  <a:bevelT prst="relaxedInset"/>
                  <a:bevelB/>
                </a:sp3d>
              </p:spPr>
              <p:txBody>
                <a:bodyPr wrap="none"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600" b="1" dirty="0"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1" charset="0"/>
                      <a:ea typeface="Times New Roman" charset="0"/>
                      <a:cs typeface="Times New Roman" charset="0"/>
                    </a:rPr>
                    <a:t>CS </a:t>
                  </a:r>
                  <a:r>
                    <a:rPr lang="en-US" sz="600" b="1" dirty="0" smtClean="0"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1" charset="0"/>
                      <a:ea typeface="Times New Roman" charset="0"/>
                      <a:cs typeface="Times New Roman" charset="0"/>
                    </a:rPr>
                    <a:t>Corporals</a:t>
                  </a:r>
                </a:p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600" b="1" dirty="0" smtClean="0"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1" charset="0"/>
                      <a:ea typeface="Times New Roman" charset="0"/>
                      <a:cs typeface="Times New Roman" charset="0"/>
                    </a:rPr>
                    <a:t>Course</a:t>
                  </a:r>
                  <a:endParaRPr lang="en-US" sz="600" b="1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1" charset="0"/>
                    <a:ea typeface="Times New Roman" charset="0"/>
                    <a:cs typeface="Times New Roman" charset="0"/>
                  </a:endParaRPr>
                </a:p>
              </p:txBody>
            </p:sp>
            <p:sp>
              <p:nvSpPr>
                <p:cNvPr id="48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1742274" y="6435367"/>
                  <a:ext cx="313802" cy="43826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r" eaLnBrk="1" hangingPunct="1">
                    <a:defRPr/>
                  </a:pPr>
                  <a:r>
                    <a:rPr lang="en-US" sz="600" b="1" dirty="0" err="1" smtClean="0">
                      <a:solidFill>
                        <a:srgbClr val="0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anose="020B0604020202020204" pitchFamily="34" charset="0"/>
                      <a:cs typeface="Times New Roman" pitchFamily="1" charset="0"/>
                    </a:rPr>
                    <a:t>Cpl</a:t>
                  </a:r>
                  <a:endParaRPr lang="en-US" sz="600" b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Times New Roman" pitchFamily="1" charset="0"/>
                  </a:endParaRPr>
                </a:p>
              </p:txBody>
            </p:sp>
          </p:grpSp>
          <p:sp>
            <p:nvSpPr>
              <p:cNvPr id="46" name="TextBox 45"/>
              <p:cNvSpPr txBox="1"/>
              <p:nvPr/>
            </p:nvSpPr>
            <p:spPr>
              <a:xfrm>
                <a:off x="1517958" y="5676235"/>
                <a:ext cx="753806" cy="328701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eaLnBrk="1" hangingPunct="1">
                  <a:defRPr/>
                </a:pPr>
                <a:endParaRPr lang="en-US" sz="3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1" charset="0"/>
                  <a:cs typeface="Times New Roman" pitchFamily="1" charset="0"/>
                </a:endParaRPr>
              </a:p>
            </p:txBody>
          </p:sp>
        </p:grpSp>
        <p:sp>
          <p:nvSpPr>
            <p:cNvPr id="39" name="Rectangle 3"/>
            <p:cNvSpPr>
              <a:spLocks noChangeArrowheads="1"/>
            </p:cNvSpPr>
            <p:nvPr/>
          </p:nvSpPr>
          <p:spPr bwMode="auto">
            <a:xfrm>
              <a:off x="1276924" y="5021263"/>
              <a:ext cx="1009076" cy="778669"/>
            </a:xfrm>
            <a:prstGeom prst="rect">
              <a:avLst/>
            </a:prstGeom>
            <a:solidFill>
              <a:srgbClr val="B4E18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perspectiveFront"/>
              <a:lightRig rig="threePt" dir="t"/>
            </a:scene3d>
            <a:sp3d extrusionH="889000">
              <a:bevelT prst="relaxedInset"/>
              <a:bevelB/>
            </a:sp3d>
          </p:spPr>
          <p:txBody>
            <a:bodyPr wrap="none" anchor="ctr">
              <a:flatTx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6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1" charset="0"/>
                  <a:ea typeface="Times New Roman" charset="0"/>
                  <a:cs typeface="Times New Roman" charset="0"/>
                </a:rPr>
                <a:t>CC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600" b="1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1" charset="0"/>
                  <a:ea typeface="Times New Roman" charset="0"/>
                  <a:cs typeface="Times New Roman" charset="0"/>
                </a:rPr>
                <a:t>DEP</a:t>
              </a:r>
              <a:endParaRPr lang="en-US" sz="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1" charset="0"/>
                <a:ea typeface="Times New Roman" charset="0"/>
                <a:cs typeface="Times New Roman" charset="0"/>
              </a:endParaRPr>
            </a:p>
          </p:txBody>
        </p:sp>
      </p:grpSp>
      <p:sp>
        <p:nvSpPr>
          <p:cNvPr id="49" name="Rectangle 10"/>
          <p:cNvSpPr>
            <a:spLocks noChangeArrowheads="1"/>
          </p:cNvSpPr>
          <p:nvPr/>
        </p:nvSpPr>
        <p:spPr bwMode="auto">
          <a:xfrm>
            <a:off x="3574490" y="4670484"/>
            <a:ext cx="580395" cy="514077"/>
          </a:xfrm>
          <a:prstGeom prst="rect">
            <a:avLst/>
          </a:prstGeom>
          <a:solidFill>
            <a:srgbClr val="B4E18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perspectiveFront"/>
            <a:lightRig rig="threePt" dir="t"/>
          </a:scene3d>
          <a:sp3d extrusionH="889000">
            <a:bevelT prst="relaxedInset"/>
            <a:bevelB/>
          </a:sp3d>
        </p:spPr>
        <p:txBody>
          <a:bodyPr wrap="none" anchor="ctr">
            <a:flatTx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1" charset="0"/>
                <a:ea typeface="Times New Roman" charset="0"/>
                <a:cs typeface="Times New Roman" charset="0"/>
              </a:rPr>
              <a:t> Career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1" charset="0"/>
                <a:ea typeface="Times New Roman" charset="0"/>
                <a:cs typeface="Times New Roman" charset="0"/>
              </a:rPr>
              <a:t>School</a:t>
            </a:r>
            <a:endParaRPr lang="en-US" sz="6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1" charset="0"/>
              <a:ea typeface="Times New Roman" charset="0"/>
              <a:cs typeface="Times New Roman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1" charset="0"/>
                <a:ea typeface="Times New Roman" charset="0"/>
                <a:cs typeface="Times New Roman" charset="0"/>
              </a:rPr>
              <a:t>Sem</a:t>
            </a:r>
            <a:endParaRPr lang="en-US" sz="6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1" charset="0"/>
              <a:ea typeface="Times New Roman" charset="0"/>
              <a:cs typeface="Times New Roman" charset="0"/>
            </a:endParaRPr>
          </a:p>
        </p:txBody>
      </p:sp>
      <p:grpSp>
        <p:nvGrpSpPr>
          <p:cNvPr id="8205" name="Group 16"/>
          <p:cNvGrpSpPr>
            <a:grpSpLocks/>
          </p:cNvGrpSpPr>
          <p:nvPr/>
        </p:nvGrpSpPr>
        <p:grpSpPr bwMode="auto">
          <a:xfrm>
            <a:off x="128589" y="6353879"/>
            <a:ext cx="1375814" cy="394584"/>
            <a:chOff x="261939" y="1566863"/>
            <a:chExt cx="1421605" cy="1136650"/>
          </a:xfrm>
        </p:grpSpPr>
        <p:sp>
          <p:nvSpPr>
            <p:cNvPr id="54" name="Rectangle 19"/>
            <p:cNvSpPr>
              <a:spLocks noChangeArrowheads="1"/>
            </p:cNvSpPr>
            <p:nvPr/>
          </p:nvSpPr>
          <p:spPr bwMode="auto">
            <a:xfrm>
              <a:off x="428195" y="2214989"/>
              <a:ext cx="260350" cy="304800"/>
            </a:xfrm>
            <a:prstGeom prst="rect">
              <a:avLst/>
            </a:prstGeom>
            <a:solidFill>
              <a:srgbClr val="B4E18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perspectiveFront"/>
              <a:lightRig rig="threePt" dir="t"/>
            </a:scene3d>
            <a:sp3d extrusionH="889000">
              <a:bevelT prst="relaxedInset"/>
              <a:bevelB/>
            </a:sp3d>
          </p:spPr>
          <p:txBody>
            <a:bodyPr wrap="none" anchor="ctr">
              <a:flatTx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1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55" name="Rectangle 21"/>
            <p:cNvSpPr>
              <a:spLocks noChangeArrowheads="1"/>
            </p:cNvSpPr>
            <p:nvPr/>
          </p:nvSpPr>
          <p:spPr bwMode="auto">
            <a:xfrm>
              <a:off x="428195" y="1795889"/>
              <a:ext cx="260350" cy="304800"/>
            </a:xfrm>
            <a:prstGeom prst="rect">
              <a:avLst/>
            </a:prstGeom>
            <a:solidFill>
              <a:srgbClr val="3333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perspectiveFront"/>
              <a:lightRig rig="threePt" dir="t"/>
            </a:scene3d>
            <a:sp3d extrusionH="889000">
              <a:bevelT prst="relaxedInset"/>
              <a:bevelB/>
            </a:sp3d>
          </p:spPr>
          <p:txBody>
            <a:bodyPr wrap="none" anchor="ctr">
              <a:flatTx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1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56" name="Text Box 22"/>
            <p:cNvSpPr txBox="1">
              <a:spLocks noChangeArrowheads="1"/>
            </p:cNvSpPr>
            <p:nvPr/>
          </p:nvSpPr>
          <p:spPr bwMode="auto">
            <a:xfrm>
              <a:off x="719170" y="1632734"/>
              <a:ext cx="669499" cy="6560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fontAlgn="auto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8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1" charset="0"/>
                  <a:cs typeface="Times New Roman" pitchFamily="1" charset="0"/>
                </a:rPr>
                <a:t>Resident </a:t>
              </a:r>
            </a:p>
          </p:txBody>
        </p:sp>
        <p:sp>
          <p:nvSpPr>
            <p:cNvPr id="57" name="Rectangle 23"/>
            <p:cNvSpPr>
              <a:spLocks noChangeArrowheads="1"/>
            </p:cNvSpPr>
            <p:nvPr/>
          </p:nvSpPr>
          <p:spPr bwMode="auto">
            <a:xfrm>
              <a:off x="261939" y="1566863"/>
              <a:ext cx="1421605" cy="113665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1" charset="0"/>
                <a:ea typeface="Times New Roman" charset="0"/>
                <a:cs typeface="Times New Roman" charset="0"/>
              </a:endParaRPr>
            </a:p>
          </p:txBody>
        </p:sp>
      </p:grpSp>
      <p:grpSp>
        <p:nvGrpSpPr>
          <p:cNvPr id="8206" name="Group 17"/>
          <p:cNvGrpSpPr>
            <a:grpSpLocks/>
          </p:cNvGrpSpPr>
          <p:nvPr/>
        </p:nvGrpSpPr>
        <p:grpSpPr bwMode="auto">
          <a:xfrm>
            <a:off x="3991428" y="4849299"/>
            <a:ext cx="326914" cy="246899"/>
            <a:chOff x="4041775" y="4635500"/>
            <a:chExt cx="487363" cy="330200"/>
          </a:xfrm>
        </p:grpSpPr>
        <p:sp>
          <p:nvSpPr>
            <p:cNvPr id="61" name="AutoShape 40"/>
            <p:cNvSpPr>
              <a:spLocks noChangeArrowheads="1"/>
            </p:cNvSpPr>
            <p:nvPr/>
          </p:nvSpPr>
          <p:spPr bwMode="auto">
            <a:xfrm>
              <a:off x="4041775" y="4635500"/>
              <a:ext cx="487363" cy="330200"/>
            </a:xfrm>
            <a:prstGeom prst="leftRightArrow">
              <a:avLst>
                <a:gd name="adj1" fmla="val 50000"/>
                <a:gd name="adj2" fmla="val 34242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Times New Roman" pitchFamily="1" charset="0"/>
              </a:endParaRPr>
            </a:p>
          </p:txBody>
        </p:sp>
        <p:sp>
          <p:nvSpPr>
            <p:cNvPr id="62" name="Rectangle 42"/>
            <p:cNvSpPr>
              <a:spLocks noChangeArrowheads="1"/>
            </p:cNvSpPr>
            <p:nvPr/>
          </p:nvSpPr>
          <p:spPr bwMode="auto">
            <a:xfrm>
              <a:off x="4047439" y="4675188"/>
              <a:ext cx="476039" cy="2675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7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itchFamily="1" charset="0"/>
                </a:rPr>
                <a:t>OR</a:t>
              </a:r>
            </a:p>
          </p:txBody>
        </p:sp>
      </p:grpSp>
      <p:sp>
        <p:nvSpPr>
          <p:cNvPr id="69" name="Rectangle 2"/>
          <p:cNvSpPr>
            <a:spLocks noChangeArrowheads="1"/>
          </p:cNvSpPr>
          <p:nvPr/>
        </p:nvSpPr>
        <p:spPr bwMode="auto">
          <a:xfrm>
            <a:off x="152400" y="5021996"/>
            <a:ext cx="1047053" cy="294935"/>
          </a:xfrm>
          <a:prstGeom prst="rect">
            <a:avLst/>
          </a:prstGeom>
          <a:solidFill>
            <a:srgbClr val="33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perspectiveFront"/>
            <a:lightRig rig="threePt" dir="t"/>
          </a:scene3d>
          <a:sp3d extrusionH="889000">
            <a:bevelT prst="relaxedInset"/>
            <a:bevelB/>
          </a:sp3d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1" charset="0"/>
                <a:ea typeface="Times New Roman" charset="0"/>
                <a:cs typeface="Times New Roman" charset="0"/>
              </a:rPr>
              <a:t>CS </a:t>
            </a:r>
            <a:r>
              <a:rPr lang="en-US" sz="6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1" charset="0"/>
                <a:ea typeface="Times New Roman" charset="0"/>
                <a:cs typeface="Times New Roman" charset="0"/>
              </a:rPr>
              <a:t>LCpl</a:t>
            </a:r>
            <a:endParaRPr lang="en-US" sz="6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1" charset="0"/>
              <a:ea typeface="Times New Roman" charset="0"/>
              <a:cs typeface="Times New Roman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1" charset="0"/>
                <a:ea typeface="Times New Roman" charset="0"/>
                <a:cs typeface="Times New Roman" charset="0"/>
              </a:rPr>
              <a:t>Seminar</a:t>
            </a:r>
            <a:endParaRPr lang="en-US" sz="6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1" charset="0"/>
              <a:ea typeface="Times New Roman" charset="0"/>
              <a:cs typeface="Times New Roman" charset="0"/>
            </a:endParaRPr>
          </a:p>
        </p:txBody>
      </p:sp>
      <p:sp>
        <p:nvSpPr>
          <p:cNvPr id="64" name="Rectangle 10"/>
          <p:cNvSpPr>
            <a:spLocks noChangeArrowheads="1"/>
          </p:cNvSpPr>
          <p:nvPr/>
        </p:nvSpPr>
        <p:spPr bwMode="auto">
          <a:xfrm>
            <a:off x="7461345" y="4105468"/>
            <a:ext cx="1118726" cy="1491883"/>
          </a:xfrm>
          <a:prstGeom prst="rect">
            <a:avLst/>
          </a:prstGeom>
          <a:solidFill>
            <a:srgbClr val="333399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scene3d>
            <a:camera prst="perspectiveFront"/>
            <a:lightRig rig="threePt" dir="t"/>
          </a:scene3d>
          <a:sp3d extrusionH="889000">
            <a:bevelT prst="relaxedInset"/>
            <a:bevelB/>
          </a:sp3d>
        </p:spPr>
        <p:txBody>
          <a:bodyPr wrap="none" anchor="ctr">
            <a:flatTx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1" charset="0"/>
                <a:ea typeface="Times New Roman" charset="0"/>
                <a:cs typeface="Times New Roman" charset="0"/>
              </a:rPr>
              <a:t>Keystone</a:t>
            </a:r>
            <a:endParaRPr lang="en-US" sz="6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1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15024" y="281249"/>
            <a:ext cx="371447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4000" dirty="0" smtClean="0">
                <a:latin typeface="+mj-lt"/>
                <a:ea typeface="+mj-ea"/>
                <a:cs typeface="+mj-cs"/>
              </a:rPr>
              <a:t>PME Programs</a:t>
            </a:r>
            <a:endParaRPr lang="en-US" sz="4000" dirty="0">
              <a:latin typeface="+mj-lt"/>
              <a:ea typeface="+mj-ea"/>
              <a:cs typeface="+mj-cs"/>
            </a:endParaRPr>
          </a:p>
        </p:txBody>
      </p:sp>
      <p:pic>
        <p:nvPicPr>
          <p:cNvPr id="53" name="Picture 5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8125" y="140653"/>
            <a:ext cx="1131570" cy="1131570"/>
          </a:xfrm>
          <a:prstGeom prst="rect">
            <a:avLst/>
          </a:prstGeom>
        </p:spPr>
      </p:pic>
      <p:sp>
        <p:nvSpPr>
          <p:cNvPr id="58" name="Rectangle 10"/>
          <p:cNvSpPr>
            <a:spLocks noChangeArrowheads="1"/>
          </p:cNvSpPr>
          <p:nvPr/>
        </p:nvSpPr>
        <p:spPr bwMode="auto">
          <a:xfrm>
            <a:off x="4866752" y="4470325"/>
            <a:ext cx="575701" cy="632294"/>
          </a:xfrm>
          <a:prstGeom prst="rect">
            <a:avLst/>
          </a:prstGeom>
          <a:solidFill>
            <a:srgbClr val="B4E18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perspectiveFront"/>
            <a:lightRig rig="threePt" dir="t"/>
          </a:scene3d>
          <a:sp3d extrusionH="889000">
            <a:bevelT prst="relaxedInset"/>
            <a:bevelB/>
          </a:sp3d>
        </p:spPr>
        <p:txBody>
          <a:bodyPr wrap="none" anchor="ctr">
            <a:flatTx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1" charset="0"/>
                <a:ea typeface="Times New Roman" charset="0"/>
                <a:cs typeface="Times New Roman" charset="0"/>
              </a:rPr>
              <a:t>Advanced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1" charset="0"/>
                <a:ea typeface="Times New Roman" charset="0"/>
                <a:cs typeface="Times New Roman" charset="0"/>
              </a:rPr>
              <a:t>School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1" charset="0"/>
                <a:ea typeface="Times New Roman" charset="0"/>
                <a:cs typeface="Times New Roman" charset="0"/>
              </a:rPr>
              <a:t>Seminar</a:t>
            </a:r>
            <a:endParaRPr lang="en-US" sz="6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1" charset="0"/>
              <a:ea typeface="Times New Roman" charset="0"/>
              <a:cs typeface="Times New Roman" charset="0"/>
            </a:endParaRPr>
          </a:p>
        </p:txBody>
      </p:sp>
      <p:sp>
        <p:nvSpPr>
          <p:cNvPr id="59" name="Rectangle 10"/>
          <p:cNvSpPr>
            <a:spLocks noChangeArrowheads="1"/>
          </p:cNvSpPr>
          <p:nvPr/>
        </p:nvSpPr>
        <p:spPr bwMode="auto">
          <a:xfrm>
            <a:off x="2282759" y="4860351"/>
            <a:ext cx="580395" cy="394814"/>
          </a:xfrm>
          <a:prstGeom prst="rect">
            <a:avLst/>
          </a:prstGeom>
          <a:solidFill>
            <a:srgbClr val="B4E18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perspectiveFront"/>
            <a:lightRig rig="threePt" dir="t"/>
          </a:scene3d>
          <a:sp3d extrusionH="889000">
            <a:bevelT prst="relaxedInset"/>
            <a:bevelB/>
          </a:sp3d>
        </p:spPr>
        <p:txBody>
          <a:bodyPr wrap="none" anchor="ctr">
            <a:flatTx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1" charset="0"/>
                <a:ea typeface="Times New Roman" charset="0"/>
                <a:cs typeface="Times New Roman" charset="0"/>
              </a:rPr>
              <a:t>Sergeants</a:t>
            </a:r>
            <a:endParaRPr lang="en-US" sz="6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1" charset="0"/>
              <a:ea typeface="Times New Roman" charset="0"/>
              <a:cs typeface="Times New Roman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1" charset="0"/>
                <a:ea typeface="Times New Roman" charset="0"/>
                <a:cs typeface="Times New Roman" charset="0"/>
              </a:rPr>
              <a:t>School</a:t>
            </a:r>
            <a:endParaRPr lang="en-US" sz="6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1" charset="0"/>
              <a:ea typeface="Times New Roman" charset="0"/>
              <a:cs typeface="Times New Roman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1" charset="0"/>
                <a:ea typeface="Times New Roman" charset="0"/>
                <a:cs typeface="Times New Roman" charset="0"/>
              </a:rPr>
              <a:t>Sem</a:t>
            </a:r>
            <a:endParaRPr lang="en-US" sz="6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1" charset="0"/>
              <a:ea typeface="Times New Roman" charset="0"/>
              <a:cs typeface="Times New Roman" charset="0"/>
            </a:endParaRPr>
          </a:p>
        </p:txBody>
      </p:sp>
      <p:sp>
        <p:nvSpPr>
          <p:cNvPr id="60" name="Text Box 16"/>
          <p:cNvSpPr txBox="1">
            <a:spLocks noChangeArrowheads="1"/>
          </p:cNvSpPr>
          <p:nvPr/>
        </p:nvSpPr>
        <p:spPr bwMode="auto">
          <a:xfrm>
            <a:off x="7345979" y="5839739"/>
            <a:ext cx="144124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Times New Roman" pitchFamily="1" charset="0"/>
              </a:rPr>
              <a:t>SgtMaj/</a:t>
            </a:r>
            <a:r>
              <a:rPr lang="en-US" sz="6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Times New Roman" pitchFamily="1" charset="0"/>
              </a:rPr>
              <a:t>MGySgt</a:t>
            </a:r>
            <a:endParaRPr lang="en-US" sz="6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Times New Roman" pitchFamily="1" charset="0"/>
            </a:endParaRPr>
          </a:p>
        </p:txBody>
      </p:sp>
      <p:grpSp>
        <p:nvGrpSpPr>
          <p:cNvPr id="63" name="Group 17"/>
          <p:cNvGrpSpPr>
            <a:grpSpLocks/>
          </p:cNvGrpSpPr>
          <p:nvPr/>
        </p:nvGrpSpPr>
        <p:grpSpPr bwMode="auto">
          <a:xfrm>
            <a:off x="2710315" y="4959403"/>
            <a:ext cx="326914" cy="246899"/>
            <a:chOff x="4041775" y="4635500"/>
            <a:chExt cx="487363" cy="330200"/>
          </a:xfrm>
        </p:grpSpPr>
        <p:sp>
          <p:nvSpPr>
            <p:cNvPr id="65" name="AutoShape 40"/>
            <p:cNvSpPr>
              <a:spLocks noChangeArrowheads="1"/>
            </p:cNvSpPr>
            <p:nvPr/>
          </p:nvSpPr>
          <p:spPr bwMode="auto">
            <a:xfrm>
              <a:off x="4041775" y="4635500"/>
              <a:ext cx="487363" cy="330200"/>
            </a:xfrm>
            <a:prstGeom prst="leftRightArrow">
              <a:avLst>
                <a:gd name="adj1" fmla="val 50000"/>
                <a:gd name="adj2" fmla="val 34242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Times New Roman" pitchFamily="1" charset="0"/>
              </a:endParaRPr>
            </a:p>
          </p:txBody>
        </p:sp>
        <p:sp>
          <p:nvSpPr>
            <p:cNvPr id="66" name="Rectangle 42"/>
            <p:cNvSpPr>
              <a:spLocks noChangeArrowheads="1"/>
            </p:cNvSpPr>
            <p:nvPr/>
          </p:nvSpPr>
          <p:spPr bwMode="auto">
            <a:xfrm>
              <a:off x="4047439" y="4675188"/>
              <a:ext cx="476039" cy="2675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7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itchFamily="1" charset="0"/>
                </a:rPr>
                <a:t>OR</a:t>
              </a:r>
            </a:p>
          </p:txBody>
        </p:sp>
      </p:grpSp>
      <p:grpSp>
        <p:nvGrpSpPr>
          <p:cNvPr id="67" name="Group 17"/>
          <p:cNvGrpSpPr>
            <a:grpSpLocks/>
          </p:cNvGrpSpPr>
          <p:nvPr/>
        </p:nvGrpSpPr>
        <p:grpSpPr bwMode="auto">
          <a:xfrm>
            <a:off x="5290900" y="4707584"/>
            <a:ext cx="326914" cy="246899"/>
            <a:chOff x="4041775" y="4635500"/>
            <a:chExt cx="487363" cy="330200"/>
          </a:xfrm>
        </p:grpSpPr>
        <p:sp>
          <p:nvSpPr>
            <p:cNvPr id="68" name="AutoShape 40"/>
            <p:cNvSpPr>
              <a:spLocks noChangeArrowheads="1"/>
            </p:cNvSpPr>
            <p:nvPr/>
          </p:nvSpPr>
          <p:spPr bwMode="auto">
            <a:xfrm>
              <a:off x="4041775" y="4635500"/>
              <a:ext cx="487363" cy="330200"/>
            </a:xfrm>
            <a:prstGeom prst="leftRightArrow">
              <a:avLst>
                <a:gd name="adj1" fmla="val 50000"/>
                <a:gd name="adj2" fmla="val 34242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Times New Roman" pitchFamily="1" charset="0"/>
              </a:endParaRPr>
            </a:p>
          </p:txBody>
        </p:sp>
        <p:sp>
          <p:nvSpPr>
            <p:cNvPr id="70" name="Rectangle 42"/>
            <p:cNvSpPr>
              <a:spLocks noChangeArrowheads="1"/>
            </p:cNvSpPr>
            <p:nvPr/>
          </p:nvSpPr>
          <p:spPr bwMode="auto">
            <a:xfrm>
              <a:off x="4047439" y="4675188"/>
              <a:ext cx="476039" cy="2675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7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itchFamily="1" charset="0"/>
                </a:rPr>
                <a:t>OR</a:t>
              </a:r>
            </a:p>
          </p:txBody>
        </p:sp>
      </p:grpSp>
      <p:sp>
        <p:nvSpPr>
          <p:cNvPr id="72" name="Text Box 22"/>
          <p:cNvSpPr txBox="1">
            <a:spLocks noChangeArrowheads="1"/>
          </p:cNvSpPr>
          <p:nvPr/>
        </p:nvSpPr>
        <p:spPr bwMode="auto">
          <a:xfrm>
            <a:off x="574196" y="6510484"/>
            <a:ext cx="396262" cy="227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1" charset="0"/>
                <a:cs typeface="Times New Roman" pitchFamily="1" charset="0"/>
              </a:rPr>
              <a:t>DEP</a:t>
            </a:r>
            <a:endParaRPr lang="en-US" sz="8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1" charset="0"/>
              <a:cs typeface="Times New Roman" pitchFamily="1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49130" y="3295033"/>
            <a:ext cx="59554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How do we improve the quality of conversation between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commissioned and non-commissioned officers?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3" name="Rectangle 6"/>
          <p:cNvSpPr txBox="1">
            <a:spLocks noGrp="1" noChangeArrowheads="1"/>
          </p:cNvSpPr>
          <p:nvPr/>
        </p:nvSpPr>
        <p:spPr bwMode="auto">
          <a:xfrm>
            <a:off x="6629502" y="3130635"/>
            <a:ext cx="1869737" cy="192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>
              <a:defRPr/>
            </a:pPr>
            <a:endParaRPr lang="en-US" sz="7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Times New Roman" pitchFamily="1" charset="0"/>
            </a:endParaRPr>
          </a:p>
        </p:txBody>
      </p:sp>
      <p:sp>
        <p:nvSpPr>
          <p:cNvPr id="74" name="AutoShape 17"/>
          <p:cNvSpPr>
            <a:spLocks noChangeArrowheads="1"/>
          </p:cNvSpPr>
          <p:nvPr/>
        </p:nvSpPr>
        <p:spPr bwMode="auto">
          <a:xfrm>
            <a:off x="181078" y="2928395"/>
            <a:ext cx="8840740" cy="394584"/>
          </a:xfrm>
          <a:prstGeom prst="rightArrow">
            <a:avLst>
              <a:gd name="adj1" fmla="val 44148"/>
              <a:gd name="adj2" fmla="val 571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600" b="1" dirty="0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pitchFamily="1" charset="0"/>
              <a:ea typeface="Times New Roman" charset="0"/>
              <a:cs typeface="Times New Roman" charset="0"/>
            </a:endParaRPr>
          </a:p>
        </p:txBody>
      </p:sp>
      <p:sp>
        <p:nvSpPr>
          <p:cNvPr id="77" name="Text Box 13"/>
          <p:cNvSpPr txBox="1">
            <a:spLocks noChangeArrowheads="1"/>
          </p:cNvSpPr>
          <p:nvPr/>
        </p:nvSpPr>
        <p:spPr bwMode="auto">
          <a:xfrm>
            <a:off x="586881" y="3035680"/>
            <a:ext cx="3930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1" hangingPunct="1">
              <a:defRPr/>
            </a:pPr>
            <a:r>
              <a:rPr lang="en-US" sz="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Times New Roman" pitchFamily="1" charset="0"/>
              </a:rPr>
              <a:t>2ndLt</a:t>
            </a:r>
            <a:endParaRPr lang="en-US" sz="6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Times New Roman" pitchFamily="1" charset="0"/>
            </a:endParaRPr>
          </a:p>
        </p:txBody>
      </p:sp>
      <p:sp>
        <p:nvSpPr>
          <p:cNvPr id="89" name="Text Box 14"/>
          <p:cNvSpPr txBox="1">
            <a:spLocks noChangeArrowheads="1"/>
          </p:cNvSpPr>
          <p:nvPr/>
        </p:nvSpPr>
        <p:spPr bwMode="auto">
          <a:xfrm>
            <a:off x="3385946" y="3023514"/>
            <a:ext cx="38985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1" hangingPunct="1">
              <a:defRPr/>
            </a:pPr>
            <a:r>
              <a:rPr lang="en-US" sz="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Times New Roman" pitchFamily="1" charset="0"/>
              </a:rPr>
              <a:t>Major</a:t>
            </a:r>
            <a:endParaRPr lang="en-US" sz="6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Times New Roman" pitchFamily="1" charset="0"/>
            </a:endParaRPr>
          </a:p>
        </p:txBody>
      </p:sp>
      <p:sp>
        <p:nvSpPr>
          <p:cNvPr id="106" name="TextBox 105"/>
          <p:cNvSpPr txBox="1"/>
          <p:nvPr/>
        </p:nvSpPr>
        <p:spPr bwMode="auto">
          <a:xfrm>
            <a:off x="1536368" y="2679464"/>
            <a:ext cx="740105" cy="1384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endParaRPr lang="en-US" sz="3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1" charset="0"/>
              <a:cs typeface="Times New Roman" pitchFamily="1" charset="0"/>
            </a:endParaRPr>
          </a:p>
        </p:txBody>
      </p:sp>
      <p:sp>
        <p:nvSpPr>
          <p:cNvPr id="118" name="Rectangle 2"/>
          <p:cNvSpPr>
            <a:spLocks noChangeArrowheads="1"/>
          </p:cNvSpPr>
          <p:nvPr/>
        </p:nvSpPr>
        <p:spPr bwMode="auto">
          <a:xfrm>
            <a:off x="228702" y="2477423"/>
            <a:ext cx="1047053" cy="294935"/>
          </a:xfrm>
          <a:prstGeom prst="rect">
            <a:avLst/>
          </a:prstGeom>
          <a:solidFill>
            <a:srgbClr val="33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perspectiveFront"/>
            <a:lightRig rig="threePt" dir="t"/>
          </a:scene3d>
          <a:sp3d extrusionH="889000">
            <a:bevelT prst="relaxedInset"/>
            <a:bevelB/>
          </a:sp3d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1" charset="0"/>
                <a:ea typeface="Times New Roman" charset="0"/>
                <a:cs typeface="Times New Roman" charset="0"/>
              </a:rPr>
              <a:t>TBS</a:t>
            </a:r>
            <a:endParaRPr lang="en-US" sz="6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1" charset="0"/>
              <a:ea typeface="Times New Roman" charset="0"/>
              <a:cs typeface="Times New Roman" charset="0"/>
            </a:endParaRPr>
          </a:p>
        </p:txBody>
      </p:sp>
      <p:sp>
        <p:nvSpPr>
          <p:cNvPr id="119" name="Rectangle 10"/>
          <p:cNvSpPr>
            <a:spLocks noChangeArrowheads="1"/>
          </p:cNvSpPr>
          <p:nvPr/>
        </p:nvSpPr>
        <p:spPr bwMode="auto">
          <a:xfrm>
            <a:off x="7407031" y="1280965"/>
            <a:ext cx="1118726" cy="1491883"/>
          </a:xfrm>
          <a:prstGeom prst="rect">
            <a:avLst/>
          </a:prstGeom>
          <a:solidFill>
            <a:srgbClr val="333399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scene3d>
            <a:camera prst="perspectiveFront"/>
            <a:lightRig rig="threePt" dir="t"/>
          </a:scene3d>
          <a:sp3d extrusionH="889000">
            <a:bevelT prst="relaxedInset"/>
            <a:bevelB/>
          </a:sp3d>
        </p:spPr>
        <p:txBody>
          <a:bodyPr wrap="none" anchor="ctr">
            <a:flatTx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1" charset="0"/>
                <a:ea typeface="Times New Roman" charset="0"/>
                <a:cs typeface="Times New Roman" charset="0"/>
              </a:rPr>
              <a:t>Capstone</a:t>
            </a:r>
            <a:endParaRPr lang="en-US" sz="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1" charset="0"/>
              <a:ea typeface="Times New Roman" charset="0"/>
              <a:cs typeface="Times New Roman" charset="0"/>
            </a:endParaRPr>
          </a:p>
        </p:txBody>
      </p:sp>
      <p:sp>
        <p:nvSpPr>
          <p:cNvPr id="122" name="Text Box 16"/>
          <p:cNvSpPr txBox="1">
            <a:spLocks noChangeArrowheads="1"/>
          </p:cNvSpPr>
          <p:nvPr/>
        </p:nvSpPr>
        <p:spPr bwMode="auto">
          <a:xfrm>
            <a:off x="7319644" y="3038096"/>
            <a:ext cx="144124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Times New Roman" pitchFamily="1" charset="0"/>
              </a:rPr>
              <a:t>GO</a:t>
            </a:r>
            <a:endParaRPr lang="en-US" sz="6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Times New Roman" pitchFamily="1" charset="0"/>
            </a:endParaRPr>
          </a:p>
        </p:txBody>
      </p:sp>
      <p:sp>
        <p:nvSpPr>
          <p:cNvPr id="140" name="Rectangle 5"/>
          <p:cNvSpPr>
            <a:spLocks noChangeArrowheads="1"/>
          </p:cNvSpPr>
          <p:nvPr/>
        </p:nvSpPr>
        <p:spPr bwMode="auto">
          <a:xfrm>
            <a:off x="2137527" y="2378846"/>
            <a:ext cx="626618" cy="398550"/>
          </a:xfrm>
          <a:prstGeom prst="rect">
            <a:avLst/>
          </a:prstGeom>
          <a:solidFill>
            <a:srgbClr val="33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perspectiveFront"/>
            <a:lightRig rig="threePt" dir="t"/>
          </a:scene3d>
          <a:sp3d extrusionH="889000">
            <a:bevelT prst="relaxedInset"/>
            <a:bevelB/>
          </a:sp3d>
        </p:spPr>
        <p:txBody>
          <a:bodyPr wrap="none" anchor="ctr">
            <a:flatTx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1" charset="0"/>
                <a:ea typeface="Times New Roman" charset="0"/>
                <a:cs typeface="Times New Roman" charset="0"/>
              </a:rPr>
              <a:t>EWS</a:t>
            </a:r>
            <a:endParaRPr lang="en-US" sz="6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1" charset="0"/>
              <a:ea typeface="Times New Roman" charset="0"/>
              <a:cs typeface="Times New Roman" charset="0"/>
            </a:endParaRPr>
          </a:p>
        </p:txBody>
      </p:sp>
      <p:grpSp>
        <p:nvGrpSpPr>
          <p:cNvPr id="142" name="Group 20"/>
          <p:cNvGrpSpPr>
            <a:grpSpLocks/>
          </p:cNvGrpSpPr>
          <p:nvPr/>
        </p:nvGrpSpPr>
        <p:grpSpPr bwMode="auto">
          <a:xfrm>
            <a:off x="3243380" y="2266118"/>
            <a:ext cx="986290" cy="553568"/>
            <a:chOff x="3930650" y="3601033"/>
            <a:chExt cx="1004891" cy="1313901"/>
          </a:xfrm>
        </p:grpSpPr>
        <p:sp>
          <p:nvSpPr>
            <p:cNvPr id="146" name="Rectangle 10"/>
            <p:cNvSpPr>
              <a:spLocks noChangeArrowheads="1"/>
            </p:cNvSpPr>
            <p:nvPr/>
          </p:nvSpPr>
          <p:spPr bwMode="auto">
            <a:xfrm>
              <a:off x="4284681" y="3601033"/>
              <a:ext cx="650860" cy="1219200"/>
            </a:xfrm>
            <a:prstGeom prst="rect">
              <a:avLst/>
            </a:prstGeom>
            <a:solidFill>
              <a:srgbClr val="3333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perspectiveFront"/>
              <a:lightRig rig="threePt" dir="t"/>
            </a:scene3d>
            <a:sp3d extrusionH="889000">
              <a:bevelT prst="relaxedInset"/>
              <a:bevelB/>
            </a:sp3d>
          </p:spPr>
          <p:txBody>
            <a:bodyPr wrap="none" anchor="ctr">
              <a:flatTx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6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1" charset="0"/>
                  <a:ea typeface="Times New Roman" charset="0"/>
                  <a:cs typeface="Times New Roman" charset="0"/>
                </a:rPr>
                <a:t>CSC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1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144" name="TextBox 143"/>
            <p:cNvSpPr txBox="1"/>
            <p:nvPr/>
          </p:nvSpPr>
          <p:spPr bwMode="auto">
            <a:xfrm>
              <a:off x="3930650" y="4586205"/>
              <a:ext cx="754063" cy="32872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hangingPunct="1">
                <a:defRPr/>
              </a:pPr>
              <a:endParaRPr lang="en-US" sz="3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1" charset="0"/>
                <a:cs typeface="Times New Roman" pitchFamily="1" charset="0"/>
              </a:endParaRPr>
            </a:p>
          </p:txBody>
        </p:sp>
      </p:grpSp>
      <p:sp>
        <p:nvSpPr>
          <p:cNvPr id="154" name="Rectangle 10"/>
          <p:cNvSpPr>
            <a:spLocks noChangeArrowheads="1"/>
          </p:cNvSpPr>
          <p:nvPr/>
        </p:nvSpPr>
        <p:spPr bwMode="auto">
          <a:xfrm>
            <a:off x="3003803" y="2262346"/>
            <a:ext cx="580395" cy="514077"/>
          </a:xfrm>
          <a:prstGeom prst="rect">
            <a:avLst/>
          </a:prstGeom>
          <a:solidFill>
            <a:srgbClr val="B4E18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perspectiveFront"/>
            <a:lightRig rig="threePt" dir="t"/>
          </a:scene3d>
          <a:sp3d extrusionH="889000">
            <a:bevelT prst="relaxedInset"/>
            <a:bevelB/>
          </a:sp3d>
        </p:spPr>
        <p:txBody>
          <a:bodyPr wrap="none" anchor="ctr">
            <a:flatTx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1" charset="0"/>
                <a:ea typeface="Times New Roman" charset="0"/>
                <a:cs typeface="Times New Roman" charset="0"/>
              </a:rPr>
              <a:t> CSC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1" charset="0"/>
                <a:ea typeface="Times New Roman" charset="0"/>
                <a:cs typeface="Times New Roman" charset="0"/>
              </a:rPr>
              <a:t>DEP</a:t>
            </a:r>
            <a:endParaRPr lang="en-US" sz="6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1" charset="0"/>
              <a:ea typeface="Times New Roman" charset="0"/>
              <a:cs typeface="Times New Roman" charset="0"/>
            </a:endParaRPr>
          </a:p>
        </p:txBody>
      </p:sp>
      <p:grpSp>
        <p:nvGrpSpPr>
          <p:cNvPr id="155" name="Group 17"/>
          <p:cNvGrpSpPr>
            <a:grpSpLocks/>
          </p:cNvGrpSpPr>
          <p:nvPr/>
        </p:nvGrpSpPr>
        <p:grpSpPr bwMode="auto">
          <a:xfrm>
            <a:off x="3420741" y="2441161"/>
            <a:ext cx="326914" cy="246899"/>
            <a:chOff x="4041775" y="4635500"/>
            <a:chExt cx="487363" cy="330200"/>
          </a:xfrm>
        </p:grpSpPr>
        <p:sp>
          <p:nvSpPr>
            <p:cNvPr id="156" name="AutoShape 40"/>
            <p:cNvSpPr>
              <a:spLocks noChangeArrowheads="1"/>
            </p:cNvSpPr>
            <p:nvPr/>
          </p:nvSpPr>
          <p:spPr bwMode="auto">
            <a:xfrm>
              <a:off x="4041775" y="4635500"/>
              <a:ext cx="487363" cy="330200"/>
            </a:xfrm>
            <a:prstGeom prst="leftRightArrow">
              <a:avLst>
                <a:gd name="adj1" fmla="val 50000"/>
                <a:gd name="adj2" fmla="val 34242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Times New Roman" pitchFamily="1" charset="0"/>
              </a:endParaRPr>
            </a:p>
          </p:txBody>
        </p:sp>
        <p:sp>
          <p:nvSpPr>
            <p:cNvPr id="157" name="Rectangle 42"/>
            <p:cNvSpPr>
              <a:spLocks noChangeArrowheads="1"/>
            </p:cNvSpPr>
            <p:nvPr/>
          </p:nvSpPr>
          <p:spPr bwMode="auto">
            <a:xfrm>
              <a:off x="4047439" y="4675188"/>
              <a:ext cx="476039" cy="2675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7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itchFamily="1" charset="0"/>
                </a:rPr>
                <a:t>OR</a:t>
              </a:r>
            </a:p>
          </p:txBody>
        </p:sp>
      </p:grpSp>
      <p:sp>
        <p:nvSpPr>
          <p:cNvPr id="159" name="Rectangle 10"/>
          <p:cNvSpPr>
            <a:spLocks noChangeArrowheads="1"/>
          </p:cNvSpPr>
          <p:nvPr/>
        </p:nvSpPr>
        <p:spPr bwMode="auto">
          <a:xfrm>
            <a:off x="1557132" y="2377553"/>
            <a:ext cx="580395" cy="394814"/>
          </a:xfrm>
          <a:prstGeom prst="rect">
            <a:avLst/>
          </a:prstGeom>
          <a:solidFill>
            <a:srgbClr val="B4E18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perspectiveFront"/>
            <a:lightRig rig="threePt" dir="t"/>
          </a:scene3d>
          <a:sp3d extrusionH="889000">
            <a:bevelT prst="relaxedInset"/>
            <a:bevelB/>
          </a:sp3d>
        </p:spPr>
        <p:txBody>
          <a:bodyPr wrap="none" anchor="ctr">
            <a:flatTx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1" charset="0"/>
                <a:ea typeface="Times New Roman" charset="0"/>
                <a:cs typeface="Times New Roman" charset="0"/>
              </a:rPr>
              <a:t>EWS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1" charset="0"/>
                <a:ea typeface="Times New Roman" charset="0"/>
                <a:cs typeface="Times New Roman" charset="0"/>
              </a:rPr>
              <a:t>DEP</a:t>
            </a:r>
            <a:endParaRPr lang="en-US" sz="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1" charset="0"/>
              <a:ea typeface="Times New Roman" charset="0"/>
              <a:cs typeface="Times New Roman" charset="0"/>
            </a:endParaRPr>
          </a:p>
        </p:txBody>
      </p:sp>
      <p:grpSp>
        <p:nvGrpSpPr>
          <p:cNvPr id="160" name="Group 17"/>
          <p:cNvGrpSpPr>
            <a:grpSpLocks/>
          </p:cNvGrpSpPr>
          <p:nvPr/>
        </p:nvGrpSpPr>
        <p:grpSpPr bwMode="auto">
          <a:xfrm>
            <a:off x="1960170" y="2476617"/>
            <a:ext cx="326914" cy="246899"/>
            <a:chOff x="4041775" y="4635500"/>
            <a:chExt cx="487363" cy="330200"/>
          </a:xfrm>
        </p:grpSpPr>
        <p:sp>
          <p:nvSpPr>
            <p:cNvPr id="161" name="AutoShape 40"/>
            <p:cNvSpPr>
              <a:spLocks noChangeArrowheads="1"/>
            </p:cNvSpPr>
            <p:nvPr/>
          </p:nvSpPr>
          <p:spPr bwMode="auto">
            <a:xfrm>
              <a:off x="4041775" y="4635500"/>
              <a:ext cx="487363" cy="330200"/>
            </a:xfrm>
            <a:prstGeom prst="leftRightArrow">
              <a:avLst>
                <a:gd name="adj1" fmla="val 50000"/>
                <a:gd name="adj2" fmla="val 34242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Times New Roman" pitchFamily="1" charset="0"/>
              </a:endParaRPr>
            </a:p>
          </p:txBody>
        </p:sp>
        <p:sp>
          <p:nvSpPr>
            <p:cNvPr id="162" name="Rectangle 42"/>
            <p:cNvSpPr>
              <a:spLocks noChangeArrowheads="1"/>
            </p:cNvSpPr>
            <p:nvPr/>
          </p:nvSpPr>
          <p:spPr bwMode="auto">
            <a:xfrm>
              <a:off x="4047439" y="4675188"/>
              <a:ext cx="476039" cy="2675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7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itchFamily="1" charset="0"/>
                </a:rPr>
                <a:t>OR</a:t>
              </a:r>
            </a:p>
          </p:txBody>
        </p:sp>
      </p:grpSp>
      <p:grpSp>
        <p:nvGrpSpPr>
          <p:cNvPr id="107" name="Group 19"/>
          <p:cNvGrpSpPr>
            <a:grpSpLocks/>
          </p:cNvGrpSpPr>
          <p:nvPr/>
        </p:nvGrpSpPr>
        <p:grpSpPr bwMode="auto">
          <a:xfrm>
            <a:off x="4456373" y="2145337"/>
            <a:ext cx="1177706" cy="669101"/>
            <a:chOff x="5041272" y="3083898"/>
            <a:chExt cx="1185530" cy="1588388"/>
          </a:xfrm>
        </p:grpSpPr>
        <p:sp>
          <p:nvSpPr>
            <p:cNvPr id="111" name="Rectangle 10"/>
            <p:cNvSpPr>
              <a:spLocks noChangeArrowheads="1"/>
            </p:cNvSpPr>
            <p:nvPr/>
          </p:nvSpPr>
          <p:spPr bwMode="auto">
            <a:xfrm>
              <a:off x="5041272" y="3083898"/>
              <a:ext cx="1185530" cy="1511798"/>
            </a:xfrm>
            <a:prstGeom prst="rect">
              <a:avLst/>
            </a:prstGeom>
            <a:solidFill>
              <a:srgbClr val="3333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perspectiveFront"/>
              <a:lightRig rig="threePt" dir="t"/>
            </a:scene3d>
            <a:sp3d extrusionH="889000">
              <a:bevelT prst="relaxedInset"/>
              <a:bevelB/>
            </a:sp3d>
          </p:spPr>
          <p:txBody>
            <a:bodyPr wrap="none" anchor="ctr">
              <a:flatTx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1" charset="0"/>
                  <a:ea typeface="Times New Roman" charset="0"/>
                  <a:cs typeface="Times New Roman" charset="0"/>
                </a:rPr>
                <a:t>SAW</a:t>
              </a:r>
              <a:endParaRPr lang="en-US" sz="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1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109" name="TextBox 108"/>
            <p:cNvSpPr txBox="1"/>
            <p:nvPr/>
          </p:nvSpPr>
          <p:spPr bwMode="auto">
            <a:xfrm>
              <a:off x="5256213" y="4343501"/>
              <a:ext cx="755650" cy="32878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hangingPunct="1">
                <a:defRPr/>
              </a:pPr>
              <a:endParaRPr lang="en-US" sz="3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1" charset="0"/>
                <a:cs typeface="Times New Roman" pitchFamily="1" charset="0"/>
              </a:endParaRPr>
            </a:p>
          </p:txBody>
        </p:sp>
      </p:grpSp>
      <p:sp>
        <p:nvSpPr>
          <p:cNvPr id="117" name="Rectangle 10"/>
          <p:cNvSpPr>
            <a:spLocks noChangeArrowheads="1"/>
          </p:cNvSpPr>
          <p:nvPr/>
        </p:nvSpPr>
        <p:spPr bwMode="auto">
          <a:xfrm>
            <a:off x="5951777" y="2080306"/>
            <a:ext cx="1177706" cy="703020"/>
          </a:xfrm>
          <a:prstGeom prst="rect">
            <a:avLst/>
          </a:prstGeom>
          <a:solidFill>
            <a:srgbClr val="33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perspectiveFront"/>
            <a:lightRig rig="threePt" dir="t"/>
          </a:scene3d>
          <a:sp3d extrusionH="889000">
            <a:bevelT prst="relaxedInset"/>
            <a:bevelB/>
          </a:sp3d>
        </p:spPr>
        <p:txBody>
          <a:bodyPr wrap="none" anchor="ctr">
            <a:flatTx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1" charset="0"/>
                <a:ea typeface="Times New Roman" charset="0"/>
                <a:cs typeface="Times New Roman" charset="0"/>
              </a:rPr>
              <a:t>Top Level School</a:t>
            </a:r>
            <a:endParaRPr lang="en-US" sz="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1" charset="0"/>
              <a:ea typeface="Times New Roman" charset="0"/>
              <a:cs typeface="Times New Roman" charset="0"/>
            </a:endParaRPr>
          </a:p>
        </p:txBody>
      </p:sp>
      <p:sp>
        <p:nvSpPr>
          <p:cNvPr id="115" name="TextBox 114"/>
          <p:cNvSpPr txBox="1"/>
          <p:nvPr/>
        </p:nvSpPr>
        <p:spPr bwMode="auto">
          <a:xfrm>
            <a:off x="5481369" y="2555561"/>
            <a:ext cx="750663" cy="15289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endParaRPr lang="en-US" sz="3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1" charset="0"/>
              <a:cs typeface="Times New Roman" pitchFamily="1" charset="0"/>
            </a:endParaRPr>
          </a:p>
        </p:txBody>
      </p:sp>
      <p:sp>
        <p:nvSpPr>
          <p:cNvPr id="121" name="Text Box 14"/>
          <p:cNvSpPr txBox="1">
            <a:spLocks noChangeArrowheads="1"/>
          </p:cNvSpPr>
          <p:nvPr/>
        </p:nvSpPr>
        <p:spPr bwMode="auto">
          <a:xfrm>
            <a:off x="6249668" y="3039797"/>
            <a:ext cx="5245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1" hangingPunct="1">
              <a:defRPr/>
            </a:pPr>
            <a:r>
              <a:rPr lang="en-US" sz="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Times New Roman" pitchFamily="1" charset="0"/>
              </a:rPr>
              <a:t>LtCol/Col</a:t>
            </a:r>
            <a:endParaRPr lang="en-US" sz="6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Times New Roman" pitchFamily="1" charset="0"/>
            </a:endParaRPr>
          </a:p>
        </p:txBody>
      </p:sp>
      <p:sp>
        <p:nvSpPr>
          <p:cNvPr id="123" name="Text Box 14"/>
          <p:cNvSpPr txBox="1">
            <a:spLocks noChangeArrowheads="1"/>
          </p:cNvSpPr>
          <p:nvPr/>
        </p:nvSpPr>
        <p:spPr bwMode="auto">
          <a:xfrm>
            <a:off x="4812798" y="3035670"/>
            <a:ext cx="38985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1" hangingPunct="1">
              <a:defRPr/>
            </a:pPr>
            <a:r>
              <a:rPr lang="en-US" sz="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Times New Roman" pitchFamily="1" charset="0"/>
              </a:rPr>
              <a:t>Major</a:t>
            </a:r>
            <a:endParaRPr lang="en-US" sz="6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Times New Roman" pitchFamily="1" charset="0"/>
            </a:endParaRPr>
          </a:p>
        </p:txBody>
      </p:sp>
      <p:sp>
        <p:nvSpPr>
          <p:cNvPr id="124" name="Text Box 14"/>
          <p:cNvSpPr txBox="1">
            <a:spLocks noChangeArrowheads="1"/>
          </p:cNvSpPr>
          <p:nvPr/>
        </p:nvSpPr>
        <p:spPr bwMode="auto">
          <a:xfrm>
            <a:off x="1803463" y="3029637"/>
            <a:ext cx="56137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1" hangingPunct="1">
              <a:defRPr/>
            </a:pPr>
            <a:r>
              <a:rPr lang="en-US" sz="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Times New Roman" pitchFamily="1" charset="0"/>
              </a:rPr>
              <a:t>1stLt/Capt</a:t>
            </a:r>
            <a:endParaRPr lang="en-US" sz="6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Times New Roman" pitchFamily="1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96007" y="1952075"/>
            <a:ext cx="1521570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/>
              <a:t>Credits toward </a:t>
            </a:r>
          </a:p>
          <a:p>
            <a:pPr algn="ctr"/>
            <a:r>
              <a:rPr lang="en-US" sz="1100" dirty="0" smtClean="0"/>
              <a:t>Masters (partnership)</a:t>
            </a:r>
          </a:p>
          <a:p>
            <a:pPr algn="ctr"/>
            <a:endParaRPr lang="en-US" sz="1100" dirty="0"/>
          </a:p>
        </p:txBody>
      </p:sp>
      <p:sp>
        <p:nvSpPr>
          <p:cNvPr id="125" name="TextBox 124"/>
          <p:cNvSpPr txBox="1"/>
          <p:nvPr/>
        </p:nvSpPr>
        <p:spPr>
          <a:xfrm>
            <a:off x="2997586" y="1914967"/>
            <a:ext cx="118654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Masters Degree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4428012" y="1823156"/>
            <a:ext cx="118654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Masters Degree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5937408" y="1698011"/>
            <a:ext cx="118654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Masters Degree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21610" y="2788786"/>
            <a:ext cx="6094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6 Months</a:t>
            </a:r>
            <a:endParaRPr lang="en-US" sz="800" dirty="0"/>
          </a:p>
        </p:txBody>
      </p:sp>
      <p:sp>
        <p:nvSpPr>
          <p:cNvPr id="272" name="TextBox 271"/>
          <p:cNvSpPr txBox="1"/>
          <p:nvPr/>
        </p:nvSpPr>
        <p:spPr>
          <a:xfrm>
            <a:off x="7762632" y="5619873"/>
            <a:ext cx="56297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11 Days</a:t>
            </a:r>
            <a:endParaRPr lang="en-US" sz="800" dirty="0"/>
          </a:p>
        </p:txBody>
      </p:sp>
      <p:sp>
        <p:nvSpPr>
          <p:cNvPr id="273" name="TextBox 272"/>
          <p:cNvSpPr txBox="1"/>
          <p:nvPr/>
        </p:nvSpPr>
        <p:spPr>
          <a:xfrm>
            <a:off x="6449444" y="5631482"/>
            <a:ext cx="56297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6 </a:t>
            </a:r>
            <a:r>
              <a:rPr lang="en-US" sz="800" dirty="0" smtClean="0"/>
              <a:t>weeks</a:t>
            </a:r>
            <a:endParaRPr lang="en-US" sz="800" dirty="0"/>
          </a:p>
        </p:txBody>
      </p:sp>
      <p:sp>
        <p:nvSpPr>
          <p:cNvPr id="274" name="TextBox 273"/>
          <p:cNvSpPr txBox="1"/>
          <p:nvPr/>
        </p:nvSpPr>
        <p:spPr>
          <a:xfrm>
            <a:off x="5192237" y="5633369"/>
            <a:ext cx="58541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7 Weeks</a:t>
            </a:r>
            <a:endParaRPr lang="en-US" sz="800" dirty="0"/>
          </a:p>
        </p:txBody>
      </p:sp>
      <p:sp>
        <p:nvSpPr>
          <p:cNvPr id="275" name="TextBox 274"/>
          <p:cNvSpPr txBox="1"/>
          <p:nvPr/>
        </p:nvSpPr>
        <p:spPr>
          <a:xfrm>
            <a:off x="3839754" y="5628135"/>
            <a:ext cx="58541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7 Weeks</a:t>
            </a:r>
            <a:endParaRPr lang="en-US" sz="800" dirty="0"/>
          </a:p>
        </p:txBody>
      </p:sp>
      <p:sp>
        <p:nvSpPr>
          <p:cNvPr id="276" name="TextBox 275"/>
          <p:cNvSpPr txBox="1"/>
          <p:nvPr/>
        </p:nvSpPr>
        <p:spPr>
          <a:xfrm>
            <a:off x="2582751" y="5631482"/>
            <a:ext cx="58541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5 Weeks</a:t>
            </a:r>
            <a:endParaRPr lang="en-US" sz="800" dirty="0"/>
          </a:p>
        </p:txBody>
      </p:sp>
      <p:sp>
        <p:nvSpPr>
          <p:cNvPr id="277" name="TextBox 276"/>
          <p:cNvSpPr txBox="1"/>
          <p:nvPr/>
        </p:nvSpPr>
        <p:spPr>
          <a:xfrm>
            <a:off x="1449732" y="5624014"/>
            <a:ext cx="56297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14 Days</a:t>
            </a:r>
            <a:endParaRPr lang="en-US" sz="800" dirty="0"/>
          </a:p>
        </p:txBody>
      </p:sp>
      <p:sp>
        <p:nvSpPr>
          <p:cNvPr id="278" name="TextBox 277"/>
          <p:cNvSpPr txBox="1"/>
          <p:nvPr/>
        </p:nvSpPr>
        <p:spPr>
          <a:xfrm>
            <a:off x="3267563" y="2810318"/>
            <a:ext cx="66717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10 </a:t>
            </a:r>
            <a:r>
              <a:rPr lang="en-US" sz="800" dirty="0" smtClean="0"/>
              <a:t>Months</a:t>
            </a:r>
            <a:endParaRPr lang="en-US" sz="800" dirty="0"/>
          </a:p>
        </p:txBody>
      </p:sp>
      <p:sp>
        <p:nvSpPr>
          <p:cNvPr id="279" name="TextBox 278"/>
          <p:cNvSpPr txBox="1"/>
          <p:nvPr/>
        </p:nvSpPr>
        <p:spPr>
          <a:xfrm>
            <a:off x="7729334" y="2790765"/>
            <a:ext cx="58541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5 Weeks</a:t>
            </a:r>
            <a:endParaRPr lang="en-US" sz="800" dirty="0"/>
          </a:p>
        </p:txBody>
      </p:sp>
      <p:sp>
        <p:nvSpPr>
          <p:cNvPr id="280" name="TextBox 279"/>
          <p:cNvSpPr txBox="1"/>
          <p:nvPr/>
        </p:nvSpPr>
        <p:spPr>
          <a:xfrm>
            <a:off x="375259" y="5644209"/>
            <a:ext cx="56297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14 Days</a:t>
            </a:r>
            <a:endParaRPr lang="en-US" sz="800" dirty="0"/>
          </a:p>
        </p:txBody>
      </p:sp>
      <p:sp>
        <p:nvSpPr>
          <p:cNvPr id="281" name="TextBox 280"/>
          <p:cNvSpPr txBox="1"/>
          <p:nvPr/>
        </p:nvSpPr>
        <p:spPr>
          <a:xfrm>
            <a:off x="6229650" y="2810318"/>
            <a:ext cx="66717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11 Months</a:t>
            </a:r>
            <a:endParaRPr lang="en-US" sz="800" dirty="0"/>
          </a:p>
        </p:txBody>
      </p:sp>
      <p:sp>
        <p:nvSpPr>
          <p:cNvPr id="282" name="TextBox 281"/>
          <p:cNvSpPr txBox="1"/>
          <p:nvPr/>
        </p:nvSpPr>
        <p:spPr>
          <a:xfrm>
            <a:off x="4721457" y="2814119"/>
            <a:ext cx="66717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12 </a:t>
            </a:r>
            <a:r>
              <a:rPr lang="en-US" sz="800" dirty="0" smtClean="0"/>
              <a:t>Months</a:t>
            </a:r>
            <a:endParaRPr lang="en-US" sz="800" dirty="0"/>
          </a:p>
        </p:txBody>
      </p:sp>
      <p:sp>
        <p:nvSpPr>
          <p:cNvPr id="283" name="TextBox 282"/>
          <p:cNvSpPr txBox="1"/>
          <p:nvPr/>
        </p:nvSpPr>
        <p:spPr>
          <a:xfrm>
            <a:off x="1818896" y="2788548"/>
            <a:ext cx="66717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10 </a:t>
            </a:r>
            <a:r>
              <a:rPr lang="en-US" sz="800" dirty="0" smtClean="0"/>
              <a:t>Months</a:t>
            </a:r>
            <a:endParaRPr lang="en-US" sz="800" dirty="0"/>
          </a:p>
        </p:txBody>
      </p:sp>
      <p:sp>
        <p:nvSpPr>
          <p:cNvPr id="284" name="TextBox 283"/>
          <p:cNvSpPr txBox="1"/>
          <p:nvPr/>
        </p:nvSpPr>
        <p:spPr>
          <a:xfrm>
            <a:off x="8229599" y="2802756"/>
            <a:ext cx="626570" cy="21544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</a:rPr>
              <a:t>= 4 Years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285" name="TextBox 284"/>
          <p:cNvSpPr txBox="1"/>
          <p:nvPr/>
        </p:nvSpPr>
        <p:spPr>
          <a:xfrm>
            <a:off x="8236549" y="5614392"/>
            <a:ext cx="731290" cy="21544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</a:rPr>
              <a:t>= 32 Weeks</a:t>
            </a:r>
            <a:endParaRPr lang="en-US" sz="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6688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0" y="5274892"/>
            <a:ext cx="4495800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2000" dirty="0" smtClean="0">
              <a:solidFill>
                <a:prstClr val="black"/>
              </a:solidFill>
              <a:latin typeface="Calibri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prstClr val="black"/>
                </a:solidFill>
                <a:latin typeface="Calibri"/>
                <a:cs typeface="+mn-cs"/>
              </a:rPr>
              <a:t>CMC Approval: _____________________</a:t>
            </a:r>
            <a:endParaRPr lang="en-US" sz="20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76201" y="44818"/>
          <a:ext cx="8991599" cy="55177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527"/>
                <a:gridCol w="1467552"/>
                <a:gridCol w="617917"/>
                <a:gridCol w="1918203"/>
                <a:gridCol w="914400"/>
                <a:gridCol w="685800"/>
                <a:gridCol w="685800"/>
                <a:gridCol w="381000"/>
                <a:gridCol w="381000"/>
                <a:gridCol w="1676400"/>
              </a:tblGrid>
              <a:tr h="470226">
                <a:tc gridSpan="10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bg1"/>
                          </a:solidFill>
                        </a:rPr>
                        <a:t>Modernizing EPME</a:t>
                      </a:r>
                      <a:r>
                        <a:rPr lang="en-US" sz="2000" b="1" baseline="0" dirty="0" smtClean="0">
                          <a:solidFill>
                            <a:schemeClr val="bg1"/>
                          </a:solidFill>
                        </a:rPr>
                        <a:t> Decision Support Matrix</a:t>
                      </a:r>
                      <a:endParaRPr lang="en-US" sz="20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13360"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Decision</a:t>
                      </a:r>
                      <a:r>
                        <a:rPr lang="en-US" sz="1100" b="1" baseline="0" dirty="0" smtClean="0"/>
                        <a:t> Point</a:t>
                      </a:r>
                      <a:endParaRPr 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LOE(s)</a:t>
                      </a:r>
                      <a:endParaRPr lang="en-US" sz="1100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Purpose</a:t>
                      </a:r>
                      <a:endParaRPr lang="en-US" sz="1100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IOC/FOC</a:t>
                      </a:r>
                      <a:endParaRPr lang="en-US" sz="1100" b="1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Recommendation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b="1" dirty="0" smtClean="0"/>
                    </a:p>
                  </a:txBody>
                  <a:tcPr anchor="ctr"/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CMC</a:t>
                      </a:r>
                    </a:p>
                    <a:p>
                      <a:pPr algn="ctr"/>
                      <a:r>
                        <a:rPr lang="en-US" sz="1100" b="1" dirty="0" smtClean="0"/>
                        <a:t>App   Dis</a:t>
                      </a:r>
                      <a:endParaRPr lang="en-US" sz="1100" b="1" dirty="0"/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Comments/ Impacts</a:t>
                      </a:r>
                      <a:endParaRPr lang="en-US" sz="1100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1336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TECOM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MCCDC</a:t>
                      </a:r>
                    </a:p>
                  </a:txBody>
                  <a:tcPr anchor="ctr"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82236">
                <a:tc>
                  <a:txBody>
                    <a:bodyPr/>
                    <a:lstStyle/>
                    <a:p>
                      <a:pPr algn="ctr"/>
                      <a:r>
                        <a:rPr lang="en-US" sz="950" b="0" dirty="0" smtClean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dirty="0" smtClean="0">
                          <a:solidFill>
                            <a:schemeClr val="tx1"/>
                          </a:solidFill>
                        </a:rPr>
                        <a:t>Change name to the College of Enlisted Education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50" dirty="0" smtClean="0"/>
                        <a:t>1,4</a:t>
                      </a:r>
                      <a:endParaRPr lang="en-US" sz="9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Constructs EPME as a more </a:t>
                      </a:r>
                      <a:r>
                        <a:rPr lang="en-US" sz="1000" u="sng" dirty="0" smtClean="0"/>
                        <a:t>credible</a:t>
                      </a:r>
                      <a:r>
                        <a:rPr lang="en-US" sz="1000" dirty="0" smtClean="0"/>
                        <a:t> and </a:t>
                      </a:r>
                      <a:r>
                        <a:rPr lang="en-US" sz="1000" u="sng" dirty="0" smtClean="0"/>
                        <a:t>reputable</a:t>
                      </a:r>
                      <a:r>
                        <a:rPr lang="en-US" sz="1000" dirty="0" smtClean="0"/>
                        <a:t> academic institution in the viewpoint of civilian universities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50" dirty="0" smtClean="0"/>
                        <a:t>IOC: 1 Dec 17</a:t>
                      </a:r>
                    </a:p>
                    <a:p>
                      <a:pPr algn="ctr"/>
                      <a:r>
                        <a:rPr lang="en-US" sz="950" dirty="0" smtClean="0"/>
                        <a:t>FOC: 1 Feb 18</a:t>
                      </a:r>
                      <a:endParaRPr lang="en-US" sz="9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Wingdings" panose="05000000000000000000" pitchFamily="2" charset="2"/>
                        <a:buChar char="ü"/>
                      </a:pPr>
                      <a:r>
                        <a:rPr lang="en-US" sz="2000" dirty="0" smtClean="0"/>
                        <a:t> 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50" dirty="0" smtClean="0"/>
                        <a:t>Increases pathways to a degree</a:t>
                      </a:r>
                      <a:endParaRPr lang="en-US" sz="95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49907">
                <a:tc>
                  <a:txBody>
                    <a:bodyPr/>
                    <a:lstStyle/>
                    <a:p>
                      <a:pPr algn="ctr"/>
                      <a:r>
                        <a:rPr lang="en-US" sz="950" b="0" dirty="0" smtClean="0"/>
                        <a:t>2</a:t>
                      </a:r>
                      <a:endParaRPr lang="en-US" sz="95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950" dirty="0" smtClean="0"/>
                        <a:t>Adopt curricula to university format</a:t>
                      </a:r>
                      <a:endParaRPr lang="en-US" sz="9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50" dirty="0" smtClean="0"/>
                        <a:t>1,2,3,4</a:t>
                      </a:r>
                      <a:endParaRPr lang="en-US" sz="9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50" dirty="0" smtClean="0"/>
                        <a:t>Facilitates partner universities’ abilities to award more college-level credits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50" dirty="0" smtClean="0"/>
                        <a:t>Pilot: 1 Oct 18     IOC: 1 Jan 19</a:t>
                      </a:r>
                    </a:p>
                    <a:p>
                      <a:pPr algn="ctr"/>
                      <a:r>
                        <a:rPr lang="en-US" sz="950" dirty="0" smtClean="0"/>
                        <a:t>FOC:1 Mar 19</a:t>
                      </a:r>
                      <a:endParaRPr lang="en-US" sz="9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Yes</a:t>
                      </a:r>
                      <a:endParaRPr lang="en-US" sz="9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Yes</a:t>
                      </a:r>
                      <a:endParaRPr lang="en-US" sz="9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ctr" defTabSz="914400" rtl="0" eaLnBrk="1" latinLnBrk="0" hangingPunct="1">
                        <a:buFont typeface="Wingdings" panose="05000000000000000000" pitchFamily="2" charset="2"/>
                        <a:buChar char="ü"/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ctr" defTabSz="914400" rtl="0" eaLnBrk="1" latinLnBrk="0" hangingPunct="1">
                        <a:buFont typeface="Wingdings" panose="05000000000000000000" pitchFamily="2" charset="2"/>
                        <a:buChar char="ü"/>
                      </a:pPr>
                      <a:endParaRPr lang="en-US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50" baseline="0" dirty="0" smtClean="0"/>
                        <a:t>New school design will take approx. 10 months to develop</a:t>
                      </a:r>
                      <a:endParaRPr lang="en-US" sz="95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49907">
                <a:tc>
                  <a:txBody>
                    <a:bodyPr/>
                    <a:lstStyle/>
                    <a:p>
                      <a:pPr algn="ctr"/>
                      <a:r>
                        <a:rPr lang="en-US" sz="950" b="0" dirty="0" smtClean="0"/>
                        <a:t>3</a:t>
                      </a:r>
                      <a:endParaRPr lang="en-US" sz="95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950" dirty="0" smtClean="0"/>
                        <a:t>Add fifth week to Sergeants School</a:t>
                      </a:r>
                      <a:endParaRPr lang="en-US" sz="9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50" dirty="0" smtClean="0"/>
                        <a:t>1,2,3,4, </a:t>
                      </a:r>
                      <a:r>
                        <a:rPr lang="en-US" sz="95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9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950" dirty="0" smtClean="0"/>
                        <a:t>Allows time for expanded content and modernized instructional methods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50" dirty="0" smtClean="0"/>
                        <a:t>IOC: 1 Oct</a:t>
                      </a:r>
                      <a:r>
                        <a:rPr lang="en-US" sz="950" baseline="0" dirty="0" smtClean="0"/>
                        <a:t> 18</a:t>
                      </a:r>
                      <a:endParaRPr lang="en-US" sz="950" dirty="0" smtClean="0"/>
                    </a:p>
                    <a:p>
                      <a:pPr algn="ctr"/>
                      <a:r>
                        <a:rPr lang="en-US" sz="950" dirty="0" smtClean="0"/>
                        <a:t>FOC: 1 Jan 19</a:t>
                      </a:r>
                      <a:endParaRPr lang="en-US" sz="9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Yes</a:t>
                      </a:r>
                      <a:endParaRPr lang="en-US" sz="9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Yes</a:t>
                      </a:r>
                      <a:endParaRPr lang="en-US" sz="9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ctr" defTabSz="914400" rtl="0" eaLnBrk="1" latinLnBrk="0" hangingPunct="1">
                        <a:buFont typeface="Wingdings" panose="05000000000000000000" pitchFamily="2" charset="2"/>
                        <a:buChar char="ü"/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ctr" defTabSz="914400" rtl="0" eaLnBrk="1" latinLnBrk="0" hangingPunct="1">
                        <a:buFont typeface="Wingdings" panose="05000000000000000000" pitchFamily="2" charset="2"/>
                        <a:buChar char="ü"/>
                      </a:pPr>
                      <a:endParaRPr lang="en-US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50" baseline="0" dirty="0" smtClean="0">
                          <a:solidFill>
                            <a:schemeClr val="tx1"/>
                          </a:solidFill>
                        </a:rPr>
                        <a:t>DP6 approval required. </a:t>
                      </a:r>
                      <a:r>
                        <a:rPr lang="en-US" sz="950" dirty="0" smtClean="0">
                          <a:solidFill>
                            <a:schemeClr val="tx1"/>
                          </a:solidFill>
                        </a:rPr>
                        <a:t>Inform</a:t>
                      </a:r>
                      <a:r>
                        <a:rPr lang="en-US" sz="95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950" dirty="0" smtClean="0"/>
                        <a:t>TIP Conf</a:t>
                      </a:r>
                      <a:r>
                        <a:rPr lang="en-US" sz="950" baseline="0" dirty="0" smtClean="0"/>
                        <a:t>erence Mar-18</a:t>
                      </a:r>
                      <a:endParaRPr lang="en-US" sz="95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795596">
                <a:tc>
                  <a:txBody>
                    <a:bodyPr/>
                    <a:lstStyle/>
                    <a:p>
                      <a:pPr algn="ctr"/>
                      <a:r>
                        <a:rPr lang="en-US" sz="950" b="0" dirty="0" smtClean="0"/>
                        <a:t>4</a:t>
                      </a:r>
                      <a:endParaRPr lang="en-US" sz="95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950" dirty="0" smtClean="0"/>
                        <a:t>Provide</a:t>
                      </a:r>
                      <a:r>
                        <a:rPr lang="en-US" sz="950" baseline="0" dirty="0" smtClean="0"/>
                        <a:t> a </a:t>
                      </a:r>
                      <a:r>
                        <a:rPr lang="en-US" sz="950" dirty="0" smtClean="0"/>
                        <a:t>contemporary learning environment  at the SNCOAs (WiFi,</a:t>
                      </a:r>
                      <a:r>
                        <a:rPr lang="en-US" sz="950" baseline="0" dirty="0" smtClean="0"/>
                        <a:t> etc.)</a:t>
                      </a:r>
                      <a:endParaRPr lang="en-US" sz="9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50" dirty="0" smtClean="0"/>
                        <a:t>1,2</a:t>
                      </a:r>
                      <a:endParaRPr lang="en-US" sz="9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950" dirty="0" smtClean="0"/>
                        <a:t>Connects with Marines the way </a:t>
                      </a:r>
                      <a:r>
                        <a:rPr lang="en-US" sz="950" b="1" i="1" u="sng" dirty="0" smtClean="0"/>
                        <a:t>they</a:t>
                      </a:r>
                      <a:r>
                        <a:rPr lang="en-US" sz="950" dirty="0" smtClean="0"/>
                        <a:t> learn</a:t>
                      </a:r>
                      <a:endParaRPr lang="en-US" sz="9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50" b="1" dirty="0" smtClean="0">
                          <a:solidFill>
                            <a:srgbClr val="00501E"/>
                          </a:solidFill>
                        </a:rPr>
                        <a:t>IOC: TBD</a:t>
                      </a:r>
                    </a:p>
                    <a:p>
                      <a:pPr algn="ctr"/>
                      <a:r>
                        <a:rPr lang="en-US" sz="950" b="1" dirty="0" smtClean="0">
                          <a:solidFill>
                            <a:srgbClr val="00501E"/>
                          </a:solidFill>
                        </a:rPr>
                        <a:t>FOC: TBD</a:t>
                      </a:r>
                      <a:endParaRPr lang="en-US" sz="950" b="1" dirty="0">
                        <a:solidFill>
                          <a:srgbClr val="00501E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Yes – within resources</a:t>
                      </a:r>
                      <a:endParaRPr lang="en-US" sz="9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Yes</a:t>
                      </a:r>
                      <a:endParaRPr lang="en-US" sz="9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ctr" defTabSz="914400" rtl="0" eaLnBrk="1" latinLnBrk="0" hangingPunct="1">
                        <a:buFont typeface="Wingdings" panose="05000000000000000000" pitchFamily="2" charset="2"/>
                        <a:buChar char="ü"/>
                      </a:pPr>
                      <a:endParaRPr lang="en-US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50" dirty="0" smtClean="0"/>
                        <a:t>Install PMC ~$4.5M (less</a:t>
                      </a:r>
                      <a:r>
                        <a:rPr lang="en-US" sz="950" baseline="0" dirty="0" smtClean="0"/>
                        <a:t> </a:t>
                      </a:r>
                      <a:r>
                        <a:rPr lang="en-US" sz="950" dirty="0" smtClean="0"/>
                        <a:t>Oki)</a:t>
                      </a:r>
                    </a:p>
                    <a:p>
                      <a:pPr algn="ctr"/>
                      <a:r>
                        <a:rPr lang="en-US" sz="950" dirty="0" smtClean="0"/>
                        <a:t>Refresh PMC ~$2M/year</a:t>
                      </a:r>
                    </a:p>
                    <a:p>
                      <a:pPr algn="ctr"/>
                      <a:r>
                        <a:rPr lang="en-US" sz="950" dirty="0" smtClean="0"/>
                        <a:t>Install O&amp;M ~$990K</a:t>
                      </a:r>
                      <a:r>
                        <a:rPr lang="en-US" sz="950" baseline="0" dirty="0" smtClean="0"/>
                        <a:t> (less Oki)</a:t>
                      </a:r>
                      <a:endParaRPr lang="en-US" sz="950" dirty="0" smtClean="0"/>
                    </a:p>
                    <a:p>
                      <a:pPr algn="ctr"/>
                      <a:r>
                        <a:rPr lang="en-US" sz="950" dirty="0" smtClean="0"/>
                        <a:t>O&amp;M ~$1.4M/year</a:t>
                      </a:r>
                    </a:p>
                    <a:p>
                      <a:pPr algn="ctr"/>
                      <a:r>
                        <a:rPr lang="en-US" sz="950" dirty="0" smtClean="0"/>
                        <a:t>--Updated estimates— </a:t>
                      </a:r>
                      <a:endParaRPr lang="en-US" sz="95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49907">
                <a:tc>
                  <a:txBody>
                    <a:bodyPr/>
                    <a:lstStyle/>
                    <a:p>
                      <a:pPr algn="ctr"/>
                      <a:r>
                        <a:rPr lang="en-US" sz="950" b="0" dirty="0" smtClean="0"/>
                        <a:t>5</a:t>
                      </a:r>
                      <a:endParaRPr lang="en-US" sz="95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950" dirty="0" smtClean="0"/>
                        <a:t>Contract Communications Staff</a:t>
                      </a:r>
                      <a:endParaRPr lang="en-US" sz="9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50" dirty="0" smtClean="0"/>
                        <a:t>1,2,3,4</a:t>
                      </a:r>
                      <a:endParaRPr lang="en-US" sz="9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dirty="0" smtClean="0"/>
                        <a:t>-Communications package at each SNCOA  for written and oral presentation (read, write, speak, and </a:t>
                      </a:r>
                      <a:r>
                        <a:rPr lang="en-US" sz="950" u="sng" dirty="0" smtClean="0"/>
                        <a:t>think</a:t>
                      </a:r>
                      <a:r>
                        <a:rPr lang="en-US" sz="950" dirty="0" smtClean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50" b="1" dirty="0" smtClean="0">
                          <a:solidFill>
                            <a:srgbClr val="00501E"/>
                          </a:solidFill>
                        </a:rPr>
                        <a:t>IOC: TBD</a:t>
                      </a:r>
                    </a:p>
                    <a:p>
                      <a:pPr algn="ctr"/>
                      <a:r>
                        <a:rPr lang="en-US" sz="950" b="1" dirty="0" smtClean="0">
                          <a:solidFill>
                            <a:srgbClr val="00501E"/>
                          </a:solidFill>
                        </a:rPr>
                        <a:t>FOC: TBD</a:t>
                      </a:r>
                      <a:endParaRPr lang="en-US" sz="950" b="1" dirty="0">
                        <a:solidFill>
                          <a:srgbClr val="00501E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Yes – with</a:t>
                      </a:r>
                      <a:r>
                        <a:rPr lang="en-US" sz="900" b="1" baseline="0" dirty="0" smtClean="0"/>
                        <a:t> </a:t>
                      </a:r>
                      <a:r>
                        <a:rPr lang="en-US" sz="900" b="1" dirty="0" smtClean="0"/>
                        <a:t>comment</a:t>
                      </a:r>
                      <a:endParaRPr lang="en-US" sz="9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Yes</a:t>
                      </a:r>
                      <a:endParaRPr lang="en-US" sz="9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ctr" defTabSz="914400" rtl="0" eaLnBrk="1" latinLnBrk="0" hangingPunct="1">
                        <a:buFont typeface="Wingdings" panose="05000000000000000000" pitchFamily="2" charset="2"/>
                        <a:buChar char="ü"/>
                      </a:pPr>
                      <a:endParaRPr lang="en-US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dirty="0" smtClean="0"/>
                        <a:t>~$1.2M/year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49907">
                <a:tc>
                  <a:txBody>
                    <a:bodyPr/>
                    <a:lstStyle/>
                    <a:p>
                      <a:pPr algn="ctr"/>
                      <a:r>
                        <a:rPr lang="en-US" sz="950" b="0" dirty="0" smtClean="0"/>
                        <a:t>6</a:t>
                      </a:r>
                      <a:endParaRPr lang="en-US" sz="95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dirty="0" smtClean="0">
                          <a:solidFill>
                            <a:schemeClr val="tx1"/>
                          </a:solidFill>
                        </a:rPr>
                        <a:t>Establish Sergeants Course</a:t>
                      </a:r>
                      <a:r>
                        <a:rPr lang="en-US" sz="950" baseline="0" dirty="0" smtClean="0">
                          <a:solidFill>
                            <a:schemeClr val="tx1"/>
                          </a:solidFill>
                        </a:rPr>
                        <a:t> Seminar</a:t>
                      </a:r>
                      <a:endParaRPr 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50" dirty="0" smtClean="0"/>
                        <a:t>1,5</a:t>
                      </a:r>
                      <a:endParaRPr lang="en-US" sz="9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950" dirty="0" smtClean="0"/>
                        <a:t>-Institutional</a:t>
                      </a:r>
                      <a:r>
                        <a:rPr lang="en-US" sz="950" baseline="0" dirty="0" smtClean="0"/>
                        <a:t> flexibility ; keeps faith with our Marines for promotion eligibility; supports DP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50" dirty="0" smtClean="0"/>
                        <a:t>Pilot: </a:t>
                      </a:r>
                      <a:r>
                        <a:rPr lang="en-US" sz="950" b="1" dirty="0" smtClean="0"/>
                        <a:t>Complete</a:t>
                      </a:r>
                      <a:r>
                        <a:rPr lang="en-US" sz="950" dirty="0" smtClean="0"/>
                        <a:t> IOC: 1 Nov 17</a:t>
                      </a:r>
                    </a:p>
                    <a:p>
                      <a:pPr algn="ctr"/>
                      <a:r>
                        <a:rPr lang="en-US" sz="950" dirty="0" smtClean="0"/>
                        <a:t>FOC: 1 Oct 19</a:t>
                      </a:r>
                      <a:endParaRPr lang="en-US" sz="9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Yes</a:t>
                      </a:r>
                      <a:endParaRPr lang="en-US" sz="9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Yes</a:t>
                      </a:r>
                      <a:endParaRPr lang="en-US" sz="9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ctr" defTabSz="914400" rtl="0" eaLnBrk="1" latinLnBrk="0" hangingPunct="1">
                        <a:buFont typeface="Wingdings" panose="05000000000000000000" pitchFamily="2" charset="2"/>
                        <a:buChar char="ü"/>
                      </a:pPr>
                      <a:endParaRPr lang="en-US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50" dirty="0" smtClean="0"/>
                        <a:t>~$800K/year</a:t>
                      </a:r>
                      <a:endParaRPr lang="en-US" sz="95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620336">
                <a:tc>
                  <a:txBody>
                    <a:bodyPr/>
                    <a:lstStyle/>
                    <a:p>
                      <a:pPr algn="ctr"/>
                      <a:r>
                        <a:rPr lang="en-US" sz="950" b="0" dirty="0" smtClean="0"/>
                        <a:t>7</a:t>
                      </a:r>
                      <a:endParaRPr lang="en-US" sz="95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dirty="0" smtClean="0">
                          <a:solidFill>
                            <a:schemeClr val="tx1"/>
                          </a:solidFill>
                        </a:rPr>
                        <a:t>Establish Advanced Course Seminar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50" dirty="0" smtClean="0"/>
                        <a:t>5</a:t>
                      </a:r>
                      <a:endParaRPr lang="en-US" sz="95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dirty="0" smtClean="0"/>
                        <a:t>-Institutional</a:t>
                      </a:r>
                      <a:r>
                        <a:rPr lang="en-US" sz="950" baseline="0" dirty="0" smtClean="0"/>
                        <a:t> flexibility; keeps faith with our Marines for promotion eligibility; satisfies CMC RFI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50" dirty="0" smtClean="0"/>
                        <a:t>Pilot: 1 Feb 18</a:t>
                      </a:r>
                    </a:p>
                    <a:p>
                      <a:pPr algn="ctr"/>
                      <a:r>
                        <a:rPr lang="en-US" sz="950" dirty="0" smtClean="0"/>
                        <a:t>IOC: 1 Nov 18</a:t>
                      </a:r>
                    </a:p>
                    <a:p>
                      <a:pPr algn="ctr"/>
                      <a:r>
                        <a:rPr lang="en-US" sz="950" dirty="0" smtClean="0"/>
                        <a:t>FOC: </a:t>
                      </a:r>
                      <a:r>
                        <a:rPr lang="en-US" sz="950" smtClean="0"/>
                        <a:t>1 Oct </a:t>
                      </a:r>
                      <a:r>
                        <a:rPr lang="en-US" sz="950" dirty="0" smtClean="0"/>
                        <a:t>19</a:t>
                      </a:r>
                      <a:endParaRPr lang="en-US" sz="95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Yes</a:t>
                      </a:r>
                      <a:endParaRPr lang="en-US" sz="900" b="1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50" b="1" dirty="0" smtClean="0"/>
                        <a:t>Yes</a:t>
                      </a:r>
                      <a:endParaRPr lang="en-US" sz="950" b="1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ctr" defTabSz="914400" rtl="0" eaLnBrk="1" latinLnBrk="0" hangingPunct="1">
                        <a:buFont typeface="Wingdings" panose="05000000000000000000" pitchFamily="2" charset="2"/>
                        <a:buChar char="ü"/>
                      </a:pPr>
                      <a:endParaRPr lang="en-US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50" dirty="0" smtClean="0"/>
                        <a:t>~$400K/year</a:t>
                      </a:r>
                      <a:endParaRPr lang="en-US" sz="95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6200" y="5926508"/>
            <a:ext cx="891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b="1" u="sng" dirty="0" smtClean="0">
                <a:solidFill>
                  <a:prstClr val="black"/>
                </a:solidFill>
                <a:latin typeface="Calibri"/>
                <a:cs typeface="+mn-cs"/>
              </a:rPr>
              <a:t>Note</a:t>
            </a:r>
            <a:r>
              <a:rPr lang="en-US" sz="1200" b="1" dirty="0" smtClean="0">
                <a:solidFill>
                  <a:prstClr val="black"/>
                </a:solidFill>
                <a:latin typeface="Calibri"/>
                <a:cs typeface="+mn-cs"/>
              </a:rPr>
              <a:t>: </a:t>
            </a:r>
            <a:r>
              <a:rPr lang="en-US" sz="1200" dirty="0" smtClean="0">
                <a:solidFill>
                  <a:prstClr val="black"/>
                </a:solidFill>
                <a:latin typeface="Calibri"/>
                <a:cs typeface="+mn-cs"/>
              </a:rPr>
              <a:t>The decision points placed below represent the ideal timeline for a decision in order to achieve the advertised FOC above.  </a:t>
            </a:r>
            <a:endParaRPr lang="en-US" sz="1200" u="sng" dirty="0" smtClean="0">
              <a:solidFill>
                <a:prstClr val="black"/>
              </a:solidFill>
              <a:latin typeface="Calibri"/>
              <a:cs typeface="+mn-cs"/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177800" y="6420970"/>
            <a:ext cx="8831841" cy="488265"/>
            <a:chOff x="241300" y="6375400"/>
            <a:chExt cx="8831841" cy="488265"/>
          </a:xfrm>
        </p:grpSpPr>
        <p:cxnSp>
          <p:nvCxnSpPr>
            <p:cNvPr id="45" name="Straight Connector 44"/>
            <p:cNvCxnSpPr/>
            <p:nvPr/>
          </p:nvCxnSpPr>
          <p:spPr>
            <a:xfrm>
              <a:off x="254000" y="6527800"/>
              <a:ext cx="8686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241300" y="6375400"/>
              <a:ext cx="0" cy="3048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673100" y="6451600"/>
              <a:ext cx="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/>
            <p:nvPr/>
          </p:nvSpPr>
          <p:spPr>
            <a:xfrm>
              <a:off x="241300" y="6540500"/>
              <a:ext cx="8831841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500" b="1" dirty="0" smtClean="0">
                  <a:solidFill>
                    <a:prstClr val="black"/>
                  </a:solidFill>
                  <a:latin typeface="Calibri"/>
                  <a:cs typeface="+mn-cs"/>
                </a:rPr>
                <a:t>Nov-17   Dec-17   Jan-18   Feb-18   Mar-18   Apr-18   May-18   Jun-18  Jul-18   Aug-18   Sep-18   Oct-18   Nov-18</a:t>
              </a:r>
              <a:endParaRPr lang="en-US" sz="1500" b="1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cxnSp>
          <p:nvCxnSpPr>
            <p:cNvPr id="49" name="Straight Connector 48"/>
            <p:cNvCxnSpPr/>
            <p:nvPr/>
          </p:nvCxnSpPr>
          <p:spPr>
            <a:xfrm>
              <a:off x="1333500" y="6451600"/>
              <a:ext cx="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1981200" y="6451600"/>
              <a:ext cx="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2667000" y="6451600"/>
              <a:ext cx="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3352800" y="6451600"/>
              <a:ext cx="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4038600" y="6451600"/>
              <a:ext cx="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4775200" y="6451600"/>
              <a:ext cx="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5410200" y="6451600"/>
              <a:ext cx="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5969000" y="6451600"/>
              <a:ext cx="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6642100" y="6451600"/>
              <a:ext cx="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7302500" y="6451600"/>
              <a:ext cx="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7962900" y="6451600"/>
              <a:ext cx="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8661400" y="6451600"/>
              <a:ext cx="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9055100" y="6384582"/>
              <a:ext cx="0" cy="3048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8940800" y="6527800"/>
              <a:ext cx="127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5-Point Star 62"/>
          <p:cNvSpPr/>
          <p:nvPr/>
        </p:nvSpPr>
        <p:spPr>
          <a:xfrm>
            <a:off x="1066800" y="6154270"/>
            <a:ext cx="457200" cy="419100"/>
          </a:xfrm>
          <a:prstGeom prst="star5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65" name="5-Point Star 64"/>
          <p:cNvSpPr/>
          <p:nvPr/>
        </p:nvSpPr>
        <p:spPr>
          <a:xfrm>
            <a:off x="7683499" y="6140789"/>
            <a:ext cx="457200" cy="419100"/>
          </a:xfrm>
          <a:prstGeom prst="star5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66" name="5-Point Star 65"/>
          <p:cNvSpPr/>
          <p:nvPr/>
        </p:nvSpPr>
        <p:spPr>
          <a:xfrm>
            <a:off x="1524000" y="6154270"/>
            <a:ext cx="457200" cy="419100"/>
          </a:xfrm>
          <a:prstGeom prst="star5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67" name="5-Point Star 66"/>
          <p:cNvSpPr/>
          <p:nvPr/>
        </p:nvSpPr>
        <p:spPr>
          <a:xfrm>
            <a:off x="8734373" y="6125996"/>
            <a:ext cx="457200" cy="419100"/>
          </a:xfrm>
          <a:prstGeom prst="star5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805843" y="6267252"/>
            <a:ext cx="31451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00" b="1" dirty="0" smtClean="0">
                <a:solidFill>
                  <a:prstClr val="black"/>
                </a:solidFill>
                <a:latin typeface="Calibri"/>
                <a:cs typeface="+mn-cs"/>
              </a:rPr>
              <a:t>6,7</a:t>
            </a:r>
            <a:endParaRPr lang="en-US" sz="800" b="1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7793767" y="6290613"/>
            <a:ext cx="23666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00" b="1" dirty="0" smtClean="0">
                <a:solidFill>
                  <a:prstClr val="black"/>
                </a:solidFill>
                <a:latin typeface="Calibri"/>
                <a:cs typeface="+mn-cs"/>
              </a:rPr>
              <a:t>1</a:t>
            </a:r>
            <a:endParaRPr lang="en-US" sz="800" b="1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73" name="TextBox 72"/>
          <p:cNvSpPr txBox="1"/>
          <p:nvPr/>
        </p:nvSpPr>
        <p:spPr>
          <a:xfrm flipH="1">
            <a:off x="1179743" y="6307666"/>
            <a:ext cx="34425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prstClr val="black"/>
                </a:solidFill>
                <a:latin typeface="Calibri"/>
                <a:cs typeface="+mn-cs"/>
              </a:rPr>
              <a:t>2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1634469" y="6308172"/>
            <a:ext cx="23666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00" b="1" dirty="0" smtClean="0">
                <a:solidFill>
                  <a:prstClr val="black"/>
                </a:solidFill>
                <a:latin typeface="Calibri"/>
                <a:cs typeface="+mn-cs"/>
              </a:rPr>
              <a:t>3</a:t>
            </a:r>
            <a:endParaRPr lang="en-US" sz="800" b="1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 rot="5400000">
            <a:off x="-368038" y="6278628"/>
            <a:ext cx="93166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050" dirty="0" smtClean="0">
                <a:solidFill>
                  <a:prstClr val="black"/>
                </a:solidFill>
                <a:latin typeface="Calibri"/>
                <a:cs typeface="+mn-cs"/>
              </a:rPr>
              <a:t>Enclosure (1)</a:t>
            </a:r>
            <a:endParaRPr lang="en-US" sz="105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8655" y="5395965"/>
            <a:ext cx="1858945" cy="758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5871" y="5588892"/>
            <a:ext cx="373353" cy="373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27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Lucida Sans Unicode"/>
        <a:ea typeface=""/>
        <a:cs typeface="Arial"/>
      </a:majorFont>
      <a:minorFont>
        <a:latin typeface="Lucida Sans Unicode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LongProperties xmlns="http://schemas.microsoft.com/office/2006/metadata/longPropertie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C654431E6C5A64792F01440D92A0F7B" ma:contentTypeVersion="0" ma:contentTypeDescription="Create a new document." ma:contentTypeScope="" ma:versionID="a7fdac8b980354e13488328a6d4b8fa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E1039BD-D0D1-4621-B9C5-003FD9DC5151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A977EBEF-B2FF-4D7E-8AEE-0793FFD837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F4FBA4B-E8CF-4D2F-94F3-8A2E2B95196F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13484</TotalTime>
  <Words>633</Words>
  <Application>Microsoft Office PowerPoint</Application>
  <PresentationFormat>On-screen Show (4:3)</PresentationFormat>
  <Paragraphs>202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Lucida Sans Unicode</vt:lpstr>
      <vt:lpstr>Times New Roman</vt:lpstr>
      <vt:lpstr>Wingdings</vt:lpstr>
      <vt:lpstr>1_Default Design</vt:lpstr>
      <vt:lpstr>Office Theme</vt:lpstr>
      <vt:lpstr>Enlisted Education</vt:lpstr>
      <vt:lpstr>PowerPoint Presentation</vt:lpstr>
      <vt:lpstr>PowerPoint Presentation</vt:lpstr>
    </vt:vector>
  </TitlesOfParts>
  <Company>NMCI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Command Brief</dc:title>
  <dc:creator>Cohn Civ James J US</dc:creator>
  <cp:lastModifiedBy>Williams Col Christopher J</cp:lastModifiedBy>
  <cp:revision>587</cp:revision>
  <cp:lastPrinted>2018-05-15T16:37:14Z</cp:lastPrinted>
  <dcterms:created xsi:type="dcterms:W3CDTF">2006-04-06T17:51:09Z</dcterms:created>
  <dcterms:modified xsi:type="dcterms:W3CDTF">2019-05-01T18:39:35Z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Purpose">
    <vt:lpwstr>Command</vt:lpwstr>
  </property>
</Properties>
</file>