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sldIdLst>
    <p:sldId id="268" r:id="rId2"/>
    <p:sldId id="269" r:id="rId3"/>
    <p:sldId id="265" r:id="rId4"/>
    <p:sldId id="256" r:id="rId5"/>
    <p:sldId id="280" r:id="rId6"/>
    <p:sldId id="257" r:id="rId7"/>
    <p:sldId id="258" r:id="rId8"/>
    <p:sldId id="260" r:id="rId9"/>
    <p:sldId id="275" r:id="rId10"/>
    <p:sldId id="261" r:id="rId11"/>
    <p:sldId id="277" r:id="rId12"/>
    <p:sldId id="282" r:id="rId13"/>
    <p:sldId id="263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5" autoAdjust="0"/>
    <p:restoredTop sz="94660"/>
  </p:normalViewPr>
  <p:slideViewPr>
    <p:cSldViewPr>
      <p:cViewPr varScale="1">
        <p:scale>
          <a:sx n="104" d="100"/>
          <a:sy n="104" d="100"/>
        </p:scale>
        <p:origin x="5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5DD59-9C21-492E-A3D2-F607C94B621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5EA2D-D54A-48AF-86D8-F3F1CA5E9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0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318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318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318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23D62C-AF4F-4A20-A5FF-E97184ED3703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0279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5EA2D-D54A-48AF-86D8-F3F1CA5E99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5EA2D-D54A-48AF-86D8-F3F1CA5E99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02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O:\Graphics\BRIEFS\CSSARS\pics&amp;logos\redbar.JP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:\Graphics\BRIEFS\CSSARS\pics&amp;logos\redbar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92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286000"/>
            <a:ext cx="6629400" cy="1143000"/>
          </a:xfrm>
          <a:effectLst/>
        </p:spPr>
        <p:txBody>
          <a:bodyPr/>
          <a:lstStyle>
            <a:lvl1pPr>
              <a:defRPr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algn="l"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 smtClean="0"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20383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59626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46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67818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04800" y="17526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3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67818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5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67818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7526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36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5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0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9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0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9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4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0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2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file:///C:\TEMP\bluebar.JP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file:///C:\TEMP\Usmc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04800"/>
            <a:ext cx="6781800" cy="533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200" y="658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fld id="{00AD48F6-F1FF-46A0-B4E8-BCEBDCF07AFA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2416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00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07764BC8-6F0F-4A30-9967-6DB2E15833E1}" type="slidenum">
              <a:rPr lang="en-US" smtClean="0"/>
              <a:t>‹#›</a:t>
            </a:fld>
            <a:endParaRPr lang="en-US"/>
          </a:p>
        </p:txBody>
      </p:sp>
      <p:pic>
        <p:nvPicPr>
          <p:cNvPr id="1030" name="Picture 7" descr="C:\TEMP\bluebar.JPG"/>
          <p:cNvPicPr>
            <a:picLocks noChangeAspect="1" noChangeArrowheads="1"/>
          </p:cNvPicPr>
          <p:nvPr/>
        </p:nvPicPr>
        <p:blipFill>
          <a:blip r:embed="rId17" r:link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8" descr="C:\TEMP\Usmc.GIF"/>
          <p:cNvPicPr>
            <a:picLocks noChangeAspect="1" noChangeArrowheads="1"/>
          </p:cNvPicPr>
          <p:nvPr/>
        </p:nvPicPr>
        <p:blipFill>
          <a:blip r:embed="rId19" r:link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2192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9"/>
          <p:cNvSpPr txBox="1">
            <a:spLocks noChangeArrowheads="1"/>
          </p:cNvSpPr>
          <p:nvPr/>
        </p:nvSpPr>
        <p:spPr bwMode="auto">
          <a:xfrm>
            <a:off x="71438" y="39688"/>
            <a:ext cx="184150" cy="3968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sz="2000" smtClean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1905000"/>
            <a:ext cx="6629400" cy="3505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i="0" dirty="0" smtClean="0"/>
              <a:t>SgtMaj T. A. Nicks</a:t>
            </a:r>
            <a:br>
              <a:rPr lang="en-US" altLang="en-US" i="0" dirty="0" smtClean="0"/>
            </a:br>
            <a:r>
              <a:rPr lang="en-US" altLang="en-US" i="0" dirty="0" smtClean="0"/>
              <a:t>Enlisted Assignments Branch</a:t>
            </a:r>
            <a:br>
              <a:rPr lang="en-US" altLang="en-US" i="0" dirty="0" smtClean="0"/>
            </a:br>
            <a:r>
              <a:rPr lang="en-US" altLang="en-US" i="0" dirty="0" smtClean="0"/>
              <a:t>Manpower Management Division</a:t>
            </a:r>
            <a:br>
              <a:rPr lang="en-US" altLang="en-US" i="0" dirty="0" smtClean="0"/>
            </a:br>
            <a:r>
              <a:rPr lang="en-US" altLang="en-US" i="0" dirty="0" smtClean="0"/>
              <a:t>Manpower &amp; Reserve Affairs HQMC</a:t>
            </a:r>
            <a:r>
              <a:rPr lang="en-US" altLang="en-US" sz="3600" b="0" dirty="0" smtClean="0"/>
              <a:t/>
            </a:r>
            <a:br>
              <a:rPr lang="en-US" altLang="en-US" sz="3600" b="0" dirty="0" smtClean="0"/>
            </a:br>
            <a:endParaRPr lang="en-US" altLang="en-US" sz="3600" b="0" dirty="0" smtClean="0"/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400800"/>
            <a:ext cx="1219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smtClean="0"/>
              <a:t>           </a:t>
            </a:r>
            <a:fld id="{9607A8A3-4098-4950-A8A9-1D5C3B83258C}" type="slidenum">
              <a:rPr lang="en-US" altLang="en-US" sz="1400" smtClean="0"/>
              <a:pPr algn="ctr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0236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Where</a:t>
            </a:r>
            <a:r>
              <a:rPr lang="en-US" sz="3600" dirty="0" smtClean="0"/>
              <a:t> </a:t>
            </a:r>
            <a:r>
              <a:rPr lang="en-US" sz="4000" dirty="0" smtClean="0"/>
              <a:t>we can get better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676401"/>
            <a:ext cx="86868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Updated PFT and CFT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</a:t>
            </a:r>
            <a:r>
              <a:rPr lang="en-US" sz="2000" dirty="0" smtClean="0"/>
              <a:t>ash of zeroed out scores from 8999’s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LD/LIMDU process.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EFMP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Update every 36 months.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Retirement </a:t>
            </a:r>
            <a:r>
              <a:rPr lang="en-US" sz="2000" dirty="0" smtClean="0"/>
              <a:t>planning.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Medical issues that are well known before retirement.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Promotion photos updated yearly.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Orders received and enroll family in EFMP</a:t>
            </a:r>
          </a:p>
          <a:p>
            <a:pPr>
              <a:defRPr/>
            </a:pPr>
            <a:r>
              <a:rPr lang="en-US" sz="2400" dirty="0" smtClean="0"/>
              <a:t>Getting people involved</a:t>
            </a:r>
          </a:p>
          <a:p>
            <a:pPr>
              <a:defRPr/>
            </a:pPr>
            <a:r>
              <a:rPr lang="en-US" sz="2400" dirty="0" smtClean="0"/>
              <a:t>Email response with no issues</a:t>
            </a:r>
          </a:p>
          <a:p>
            <a:pPr>
              <a:defRPr/>
            </a:pPr>
            <a:r>
              <a:rPr lang="en-US" sz="2400" dirty="0" smtClean="0"/>
              <a:t>Light </a:t>
            </a:r>
            <a:r>
              <a:rPr lang="en-US" sz="2400" dirty="0"/>
              <a:t>D</a:t>
            </a:r>
            <a:r>
              <a:rPr lang="en-US" sz="2400" dirty="0" smtClean="0"/>
              <a:t>uty/Limited Duty </a:t>
            </a:r>
            <a:r>
              <a:rPr lang="en-US" sz="2400" dirty="0" smtClean="0"/>
              <a:t>(full duty)</a:t>
            </a:r>
          </a:p>
          <a:p>
            <a:pPr lvl="1">
              <a:defRPr/>
            </a:pPr>
            <a:r>
              <a:rPr lang="en-US" sz="2000" dirty="0" smtClean="0"/>
              <a:t>Any new medical issue</a:t>
            </a:r>
          </a:p>
          <a:p>
            <a:pPr marL="400050">
              <a:defRPr/>
            </a:pPr>
            <a:r>
              <a:rPr lang="en-US" sz="2400" dirty="0" smtClean="0"/>
              <a:t>Family is staying and I will go geo-bachelor</a:t>
            </a:r>
          </a:p>
          <a:p>
            <a:pPr marL="400050">
              <a:defRPr/>
            </a:pPr>
            <a:r>
              <a:rPr lang="en-US" sz="2400" dirty="0" smtClean="0"/>
              <a:t>Child custody issues</a:t>
            </a:r>
          </a:p>
          <a:p>
            <a:pPr marL="400050">
              <a:defRPr/>
            </a:pPr>
            <a:r>
              <a:rPr lang="en-US" sz="2400" dirty="0" smtClean="0"/>
              <a:t>Bought a house last year</a:t>
            </a:r>
          </a:p>
          <a:p>
            <a:pPr lvl="1">
              <a:defRPr/>
            </a:pPr>
            <a:endParaRPr lang="en-US" sz="2000" dirty="0"/>
          </a:p>
          <a:p>
            <a:pPr marL="457200" lvl="1" indent="0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          </a:t>
            </a:r>
            <a:fld id="{D6D26EA3-FC90-4D7E-B78B-981916DE29E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354171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Manning Precedence Levels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153400" cy="3733800"/>
          </a:xfrm>
        </p:spPr>
        <p:txBody>
          <a:bodyPr/>
          <a:lstStyle/>
          <a:p>
            <a:pPr defTabSz="914608">
              <a:defRPr/>
            </a:pPr>
            <a:r>
              <a:rPr lang="en-US" sz="2000" b="1" dirty="0"/>
              <a:t>Distribution of available manning via MCO 5320.12 (</a:t>
            </a:r>
            <a:r>
              <a:rPr lang="en-US" sz="2000" b="1" i="1" dirty="0"/>
              <a:t>Manning</a:t>
            </a:r>
            <a:r>
              <a:rPr lang="en-US" sz="2000" b="1" dirty="0"/>
              <a:t>/Staffing Precedence Levels)</a:t>
            </a:r>
          </a:p>
          <a:p>
            <a:pPr defTabSz="914608">
              <a:defRPr/>
            </a:pPr>
            <a:endParaRPr lang="en-US" sz="1800" dirty="0"/>
          </a:p>
          <a:p>
            <a:pPr marL="104" defTabSz="914608">
              <a:defRPr/>
            </a:pPr>
            <a:r>
              <a:rPr lang="en-US" sz="1800" b="1" dirty="0">
                <a:solidFill>
                  <a:srgbClr val="0000FF"/>
                </a:solidFill>
              </a:rPr>
              <a:t>- Excepted</a:t>
            </a:r>
            <a:r>
              <a:rPr lang="en-US" sz="1800" dirty="0">
                <a:solidFill>
                  <a:srgbClr val="0000FF"/>
                </a:solidFill>
              </a:rPr>
              <a:t> Commands (e.g., </a:t>
            </a:r>
            <a:r>
              <a:rPr lang="en-US" sz="1800" dirty="0" smtClean="0">
                <a:solidFill>
                  <a:srgbClr val="0000FF"/>
                </a:solidFill>
              </a:rPr>
              <a:t>8th &amp; I, HMX-1</a:t>
            </a:r>
            <a:r>
              <a:rPr lang="en-US" sz="1800" dirty="0">
                <a:solidFill>
                  <a:srgbClr val="0000FF"/>
                </a:solidFill>
              </a:rPr>
              <a:t>, </a:t>
            </a:r>
            <a:r>
              <a:rPr lang="en-US" sz="1800" dirty="0" smtClean="0">
                <a:solidFill>
                  <a:srgbClr val="0000FF"/>
                </a:solidFill>
              </a:rPr>
              <a:t>MCRC, MCESG, MCSF, </a:t>
            </a:r>
          </a:p>
          <a:p>
            <a:pPr marL="0" indent="0" defTabSz="914608">
              <a:buNone/>
              <a:defRPr/>
            </a:pP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       etc.)…must </a:t>
            </a:r>
            <a:r>
              <a:rPr lang="en-US" sz="1800" dirty="0">
                <a:solidFill>
                  <a:srgbClr val="0000FF"/>
                </a:solidFill>
              </a:rPr>
              <a:t>be manned at </a:t>
            </a:r>
            <a:r>
              <a:rPr lang="en-US" sz="1800" b="1" u="sng" dirty="0">
                <a:solidFill>
                  <a:srgbClr val="0000FF"/>
                </a:solidFill>
              </a:rPr>
              <a:t>100%</a:t>
            </a:r>
            <a:r>
              <a:rPr lang="en-US" sz="1800" b="1" dirty="0">
                <a:solidFill>
                  <a:srgbClr val="0000FF"/>
                </a:solidFill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</a:rPr>
              <a:t>.</a:t>
            </a:r>
          </a:p>
          <a:p>
            <a:pPr marL="0" indent="0" defTabSz="914608">
              <a:buNone/>
              <a:defRPr/>
            </a:pPr>
            <a:endParaRPr lang="en-US" sz="1800" b="1" dirty="0">
              <a:solidFill>
                <a:srgbClr val="0000FF"/>
              </a:solidFill>
            </a:endParaRPr>
          </a:p>
          <a:p>
            <a:pPr marL="104" defTabSz="914608">
              <a:defRPr/>
            </a:pPr>
            <a:r>
              <a:rPr lang="en-US" sz="1800" b="1" dirty="0">
                <a:solidFill>
                  <a:srgbClr val="0000FF"/>
                </a:solidFill>
              </a:rPr>
              <a:t>- Operational Force </a:t>
            </a:r>
            <a:r>
              <a:rPr lang="en-US" sz="1800" dirty="0">
                <a:solidFill>
                  <a:srgbClr val="0000FF"/>
                </a:solidFill>
              </a:rPr>
              <a:t>Commands (</a:t>
            </a:r>
            <a:r>
              <a:rPr lang="en-US" sz="1800" dirty="0" err="1">
                <a:solidFill>
                  <a:srgbClr val="0000FF"/>
                </a:solidFill>
              </a:rPr>
              <a:t>Inf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Bn</a:t>
            </a:r>
            <a:r>
              <a:rPr lang="en-US" sz="1800" dirty="0">
                <a:solidFill>
                  <a:srgbClr val="0000FF"/>
                </a:solidFill>
              </a:rPr>
              <a:t>, MLG, </a:t>
            </a:r>
            <a:r>
              <a:rPr lang="en-US" sz="1800" dirty="0" err="1">
                <a:solidFill>
                  <a:srgbClr val="0000FF"/>
                </a:solidFill>
              </a:rPr>
              <a:t>Sqdrn’s</a:t>
            </a:r>
            <a:r>
              <a:rPr lang="en-US" sz="1800" dirty="0">
                <a:solidFill>
                  <a:srgbClr val="0000FF"/>
                </a:solidFill>
              </a:rPr>
              <a:t>) manning goal is </a:t>
            </a:r>
            <a:endParaRPr lang="en-US" sz="1800" dirty="0" smtClean="0">
              <a:solidFill>
                <a:srgbClr val="0000FF"/>
              </a:solidFill>
            </a:endParaRPr>
          </a:p>
          <a:p>
            <a:pPr marL="0" indent="0" defTabSz="914608">
              <a:buFontTx/>
              <a:buNone/>
              <a:defRPr/>
            </a:pP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       95</a:t>
            </a:r>
            <a:r>
              <a:rPr lang="en-US" sz="1800" dirty="0" smtClean="0">
                <a:solidFill>
                  <a:srgbClr val="0000FF"/>
                </a:solidFill>
              </a:rPr>
              <a:t>%.</a:t>
            </a:r>
          </a:p>
          <a:p>
            <a:pPr marL="0" indent="0" defTabSz="914608">
              <a:buFontTx/>
              <a:buNone/>
              <a:defRPr/>
            </a:pPr>
            <a:endParaRPr lang="en-US" sz="1800" b="1" dirty="0">
              <a:solidFill>
                <a:srgbClr val="0000FF"/>
              </a:solidFill>
            </a:endParaRPr>
          </a:p>
          <a:p>
            <a:pPr marL="104" defTabSz="914608">
              <a:defRPr/>
            </a:pPr>
            <a:r>
              <a:rPr lang="en-US" sz="1800" b="1" dirty="0">
                <a:solidFill>
                  <a:srgbClr val="0000FF"/>
                </a:solidFill>
              </a:rPr>
              <a:t>- Priority </a:t>
            </a:r>
            <a:r>
              <a:rPr lang="en-US" sz="1800" dirty="0">
                <a:solidFill>
                  <a:srgbClr val="0000FF"/>
                </a:solidFill>
              </a:rPr>
              <a:t>Commands (e.g., Formal schools, HQMC, etc.)… manning goal </a:t>
            </a:r>
            <a:endParaRPr lang="en-US" sz="1800" dirty="0" smtClean="0">
              <a:solidFill>
                <a:srgbClr val="0000FF"/>
              </a:solidFill>
            </a:endParaRPr>
          </a:p>
          <a:p>
            <a:pPr marL="0" indent="0" defTabSz="914608">
              <a:buFontTx/>
              <a:buNone/>
              <a:defRPr/>
            </a:pPr>
            <a:r>
              <a:rPr lang="en-US" sz="1800" dirty="0" smtClean="0">
                <a:solidFill>
                  <a:srgbClr val="0000FF"/>
                </a:solidFill>
              </a:rPr>
              <a:t>        is 90</a:t>
            </a:r>
            <a:r>
              <a:rPr lang="en-US" sz="1800" dirty="0" smtClean="0">
                <a:solidFill>
                  <a:srgbClr val="0000FF"/>
                </a:solidFill>
              </a:rPr>
              <a:t>%.</a:t>
            </a:r>
          </a:p>
          <a:p>
            <a:pPr marL="0" indent="0" defTabSz="914608">
              <a:buFontTx/>
              <a:buNone/>
              <a:defRPr/>
            </a:pPr>
            <a:r>
              <a:rPr lang="en-US" sz="1800" dirty="0">
                <a:solidFill>
                  <a:srgbClr val="0000FF"/>
                </a:solidFill>
              </a:rPr>
              <a:t>	 </a:t>
            </a:r>
            <a:r>
              <a:rPr lang="en-US" sz="1800" b="1" dirty="0">
                <a:solidFill>
                  <a:srgbClr val="0000FF"/>
                </a:solidFill>
              </a:rPr>
              <a:t> </a:t>
            </a:r>
          </a:p>
          <a:p>
            <a:pPr marL="104" defTabSz="914608">
              <a:defRPr/>
            </a:pPr>
            <a:r>
              <a:rPr lang="en-US" sz="1800" b="1" dirty="0">
                <a:solidFill>
                  <a:srgbClr val="0000FF"/>
                </a:solidFill>
              </a:rPr>
              <a:t>- Pro-Share</a:t>
            </a:r>
            <a:r>
              <a:rPr lang="en-US" sz="1800" dirty="0">
                <a:solidFill>
                  <a:srgbClr val="0000FF"/>
                </a:solidFill>
              </a:rPr>
              <a:t> Commands (e.g., Bases.)… manning goal is 85</a:t>
            </a:r>
            <a:r>
              <a:rPr lang="en-US" sz="1800" dirty="0" smtClean="0">
                <a:solidFill>
                  <a:srgbClr val="0000FF"/>
                </a:solidFill>
              </a:rPr>
              <a:t>%.</a:t>
            </a:r>
            <a:r>
              <a:rPr lang="en-US" sz="1600" dirty="0">
                <a:solidFill>
                  <a:srgbClr val="0000FF"/>
                </a:solidFill>
              </a:rPr>
              <a:t>	</a:t>
            </a:r>
            <a:r>
              <a:rPr lang="en-US" sz="1400" dirty="0">
                <a:solidFill>
                  <a:srgbClr val="0000FF"/>
                </a:solidFill>
              </a:rPr>
              <a:t> 		</a:t>
            </a:r>
            <a:endParaRPr lang="en-US" sz="1400" b="1" dirty="0">
              <a:solidFill>
                <a:srgbClr val="0000FF"/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          </a:t>
            </a:r>
            <a:fld id="{147F5197-F200-4213-A12F-7AF8A43C220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538534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Final Notes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981200"/>
            <a:ext cx="891540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Monitors </a:t>
            </a:r>
            <a:r>
              <a:rPr lang="en-US" sz="2000" dirty="0" smtClean="0"/>
              <a:t>receive about </a:t>
            </a:r>
            <a:r>
              <a:rPr lang="en-US" sz="2000" dirty="0" smtClean="0"/>
              <a:t>40 to </a:t>
            </a:r>
            <a:r>
              <a:rPr lang="en-US" sz="2000" dirty="0" smtClean="0"/>
              <a:t>50 </a:t>
            </a:r>
            <a:r>
              <a:rPr lang="en-US" sz="2000" dirty="0" smtClean="0"/>
              <a:t>emails a day that require a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Monitors receive about </a:t>
            </a:r>
            <a:r>
              <a:rPr lang="en-US" sz="2000" dirty="0" smtClean="0"/>
              <a:t>30 </a:t>
            </a:r>
            <a:r>
              <a:rPr lang="en-US" sz="2000" dirty="0" smtClean="0"/>
              <a:t>phone calls a day and spend </a:t>
            </a:r>
            <a:r>
              <a:rPr lang="en-US" sz="2000" dirty="0" smtClean="0"/>
              <a:t>5 to 10 </a:t>
            </a:r>
            <a:r>
              <a:rPr lang="en-US" sz="2000" dirty="0" smtClean="0"/>
              <a:t>minutes talking to Marines in their populations as well as </a:t>
            </a:r>
            <a:r>
              <a:rPr lang="en-US" sz="2000" dirty="0" smtClean="0"/>
              <a:t>unit leadership.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Monitors process approximately 20 to 30 administrative packages daily.</a:t>
            </a:r>
          </a:p>
          <a:p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TFRS (Extensions, LATMOV, QMI, RELM, SDA, RFC, GOS, SEPS)</a:t>
            </a:r>
          </a:p>
          <a:p>
            <a:pPr lvl="1"/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SARSS (Retirements, TEB, TERA, ISTR, TOS waivers) 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We </a:t>
            </a:r>
            <a:r>
              <a:rPr lang="en-US" sz="2000" dirty="0" smtClean="0"/>
              <a:t>greatly appreciate </a:t>
            </a:r>
            <a:r>
              <a:rPr lang="en-US" sz="2000" dirty="0" smtClean="0"/>
              <a:t>your continued support, patience, and </a:t>
            </a:r>
            <a:r>
              <a:rPr lang="en-US" sz="2000" dirty="0" smtClean="0"/>
              <a:t>commitment regarding unit [enlisted assignment] advocacy.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145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Questions?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          </a:t>
            </a:r>
            <a:fld id="{67282D83-7DE5-417B-9F5C-3170D6255AA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27652" name="Content Placeholder 1"/>
          <p:cNvSpPr>
            <a:spLocks noGrp="1"/>
          </p:cNvSpPr>
          <p:nvPr>
            <p:ph idx="1"/>
          </p:nvPr>
        </p:nvSpPr>
        <p:spPr>
          <a:xfrm>
            <a:off x="1981200" y="2514600"/>
            <a:ext cx="5943600" cy="2514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SgtMaj Troy Nicks troy.nicks@usmc.mil</a:t>
            </a:r>
          </a:p>
          <a:p>
            <a:pPr marL="0" indent="0">
              <a:buFontTx/>
              <a:buNone/>
            </a:pPr>
            <a:r>
              <a:rPr lang="en-US" altLang="en-US" dirty="0" smtClean="0"/>
              <a:t>Office: 703-784-9217/18/19</a:t>
            </a:r>
          </a:p>
          <a:p>
            <a:pPr marL="0" indent="0">
              <a:buFontTx/>
              <a:buNone/>
            </a:pPr>
            <a:r>
              <a:rPr lang="en-US" altLang="en-US" dirty="0" smtClean="0"/>
              <a:t>BB: 571-465-6635</a:t>
            </a:r>
          </a:p>
        </p:txBody>
      </p:sp>
    </p:spTree>
    <p:extLst>
      <p:ext uri="{BB962C8B-B14F-4D97-AF65-F5344CB8AC3E}">
        <p14:creationId xmlns:p14="http://schemas.microsoft.com/office/powerpoint/2010/main" val="367393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MCO 1300.8</a:t>
            </a:r>
          </a:p>
          <a:p>
            <a:pPr lvl="1"/>
            <a:r>
              <a:rPr lang="en-US" sz="2400" dirty="0" smtClean="0"/>
              <a:t>Marine Corps Personnel Assignment Policy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HQMC has a </a:t>
            </a:r>
            <a:r>
              <a:rPr lang="en-US" sz="2400" dirty="0" smtClean="0"/>
              <a:t>disciplined </a:t>
            </a:r>
            <a:r>
              <a:rPr lang="en-US" sz="2400" dirty="0" smtClean="0"/>
              <a:t>approach to enforcing policy &amp; orders in relations to assignments.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91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Enlisted Assignments Branch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          </a:t>
            </a:r>
            <a:fld id="{668540B0-E0DD-446E-A2E1-031437FF3F3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3660775" y="1473200"/>
            <a:ext cx="1828800" cy="12192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Branch Head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(MMEA</a:t>
            </a:r>
            <a:r>
              <a:rPr lang="en-US" altLang="en-US" sz="1600" dirty="0" smtClean="0"/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/>
              <a:t>Col Cook</a:t>
            </a:r>
            <a:endParaRPr lang="en-US" altLang="en-US" sz="16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703-784-9217</a:t>
            </a:r>
            <a:endParaRPr lang="en-US" altLang="en-US" sz="16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 DSN: 278-9217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2181225" y="3124200"/>
            <a:ext cx="2011363" cy="12192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Branch Deputy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(MMEA)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GS-15 Mr. </a:t>
            </a:r>
            <a:r>
              <a:rPr lang="en-US" altLang="en-US" sz="1600" b="1" dirty="0" smtClean="0"/>
              <a:t>Spooner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/>
              <a:t>703-784-9217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DSN</a:t>
            </a:r>
            <a:r>
              <a:rPr lang="en-US" altLang="en-US" sz="1600" dirty="0"/>
              <a:t>: 278-9217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5056188" y="3124200"/>
            <a:ext cx="2030412" cy="12192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Sergeant Major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(MMEA)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/>
              <a:t>SgtMaj Nicks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 smtClean="0"/>
              <a:t>703-784-9218</a:t>
            </a:r>
            <a:endParaRPr lang="en-US" altLang="en-US" sz="16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DSN</a:t>
            </a:r>
            <a:r>
              <a:rPr lang="en-US" altLang="en-US" sz="1600" dirty="0"/>
              <a:t>: 278-9218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1000" y="5041900"/>
            <a:ext cx="1828800" cy="12065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Retention Section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(MMEA-1)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LtCol </a:t>
            </a:r>
            <a:r>
              <a:rPr lang="en-US" altLang="en-US" sz="1600" b="1" dirty="0" smtClean="0"/>
              <a:t>Martinez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 smtClean="0"/>
              <a:t>703-432-9214</a:t>
            </a:r>
            <a:endParaRPr lang="en-US" altLang="en-US" sz="16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DSN</a:t>
            </a:r>
            <a:r>
              <a:rPr lang="en-US" altLang="en-US" sz="1600" dirty="0"/>
              <a:t>: 378-9124</a:t>
            </a: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6692900" y="5041900"/>
            <a:ext cx="1828800" cy="12065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Monitor Section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(MMEA-2)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LtCol </a:t>
            </a:r>
            <a:r>
              <a:rPr lang="en-US" altLang="en-US" sz="1600" b="1" dirty="0" smtClean="0">
                <a:solidFill>
                  <a:srgbClr val="000000"/>
                </a:solidFill>
              </a:rPr>
              <a:t>McCully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 smtClean="0"/>
              <a:t>703-784-9948</a:t>
            </a:r>
            <a:endParaRPr lang="en-US" altLang="en-US" sz="16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DSN</a:t>
            </a:r>
            <a:r>
              <a:rPr lang="en-US" altLang="en-US" sz="1600" dirty="0"/>
              <a:t>: 278-9948</a:t>
            </a:r>
          </a:p>
        </p:txBody>
      </p:sp>
      <p:sp>
        <p:nvSpPr>
          <p:cNvPr id="7177" name="Line 13"/>
          <p:cNvSpPr>
            <a:spLocks noChangeShapeType="1"/>
          </p:cNvSpPr>
          <p:nvPr/>
        </p:nvSpPr>
        <p:spPr bwMode="auto">
          <a:xfrm>
            <a:off x="4575175" y="27432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 flipV="1">
            <a:off x="4191000" y="3886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1130300" y="4724400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0" name="Line 10"/>
          <p:cNvSpPr>
            <a:spLocks noChangeShapeType="1"/>
          </p:cNvSpPr>
          <p:nvPr/>
        </p:nvSpPr>
        <p:spPr bwMode="auto">
          <a:xfrm flipV="1">
            <a:off x="7616825" y="4724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1" name="Line 8"/>
          <p:cNvSpPr>
            <a:spLocks noChangeShapeType="1"/>
          </p:cNvSpPr>
          <p:nvPr/>
        </p:nvSpPr>
        <p:spPr bwMode="auto">
          <a:xfrm flipV="1">
            <a:off x="1130300" y="472440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0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Common Confusion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76400"/>
            <a:ext cx="8991600" cy="4876800"/>
          </a:xfrm>
        </p:spPr>
        <p:txBody>
          <a:bodyPr/>
          <a:lstStyle/>
          <a:p>
            <a:r>
              <a:rPr lang="en-US" sz="2800" dirty="0" smtClean="0"/>
              <a:t>CMD Level</a:t>
            </a:r>
          </a:p>
          <a:p>
            <a:endParaRPr lang="en-US" sz="2800" dirty="0" smtClean="0"/>
          </a:p>
          <a:p>
            <a:r>
              <a:rPr lang="en-US" sz="2800" dirty="0" smtClean="0"/>
              <a:t>0-6 Level</a:t>
            </a:r>
          </a:p>
          <a:p>
            <a:endParaRPr lang="en-US" sz="2800" dirty="0" smtClean="0"/>
          </a:p>
          <a:p>
            <a:r>
              <a:rPr lang="en-US" sz="2800" dirty="0" smtClean="0"/>
              <a:t>MSC Level</a:t>
            </a:r>
          </a:p>
          <a:p>
            <a:endParaRPr lang="en-US" sz="2800" dirty="0" smtClean="0"/>
          </a:p>
          <a:p>
            <a:r>
              <a:rPr lang="en-US" sz="2800" dirty="0" smtClean="0"/>
              <a:t>Force Level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3048000" y="4110470"/>
            <a:ext cx="5486400" cy="838200"/>
          </a:xfrm>
        </p:spPr>
        <p:txBody>
          <a:bodyPr>
            <a:noAutofit/>
          </a:bodyPr>
          <a:lstStyle/>
          <a:p>
            <a:r>
              <a:rPr lang="en-US" sz="1800" dirty="0"/>
              <a:t>The top tier moves slower than the lower tier which creates unique challenges as well as backlogs in “normal” progression. 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3006436" y="2819400"/>
            <a:ext cx="5486400" cy="574675"/>
          </a:xfrm>
        </p:spPr>
        <p:txBody>
          <a:bodyPr/>
          <a:lstStyle/>
          <a:p>
            <a:r>
              <a:rPr lang="en-US" sz="1800" dirty="0" smtClean="0"/>
              <a:t> </a:t>
            </a:r>
            <a:r>
              <a:rPr lang="en-US" sz="1800" dirty="0">
                <a:solidFill>
                  <a:srgbClr val="FF0000"/>
                </a:solidFill>
              </a:rPr>
              <a:t>Minimum</a:t>
            </a:r>
            <a:r>
              <a:rPr lang="en-US" sz="1800" dirty="0"/>
              <a:t> 36 months required for 0-6 level assignment. 48 months optimum.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3006436" y="1676400"/>
            <a:ext cx="5908964" cy="1143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0-4/0-5 level CMD’s are not on the same playing field as </a:t>
            </a:r>
            <a:r>
              <a:rPr lang="en-US" sz="1800" dirty="0" smtClean="0"/>
              <a:t>it pertains </a:t>
            </a:r>
            <a:r>
              <a:rPr lang="en-US" sz="1800" dirty="0" smtClean="0"/>
              <a:t>to upward mobility considerations. Untrue.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461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Upward mobility</a:t>
            </a:r>
            <a:endParaRPr lang="en-US" sz="36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524000" y="1524000"/>
            <a:ext cx="6477000" cy="4800600"/>
            <a:chOff x="1524000" y="1524000"/>
            <a:chExt cx="6477000" cy="4800600"/>
          </a:xfrm>
        </p:grpSpPr>
        <p:sp>
          <p:nvSpPr>
            <p:cNvPr id="26" name="Freeform 25"/>
            <p:cNvSpPr/>
            <p:nvPr/>
          </p:nvSpPr>
          <p:spPr bwMode="auto">
            <a:xfrm>
              <a:off x="4299857" y="1524000"/>
              <a:ext cx="925286" cy="685800"/>
            </a:xfrm>
            <a:custGeom>
              <a:avLst/>
              <a:gdLst>
                <a:gd name="connsiteX0" fmla="*/ 462643 w 925286"/>
                <a:gd name="connsiteY0" fmla="*/ 0 h 685800"/>
                <a:gd name="connsiteX1" fmla="*/ 925286 w 925286"/>
                <a:gd name="connsiteY1" fmla="*/ 685800 h 685800"/>
                <a:gd name="connsiteX2" fmla="*/ 0 w 925286"/>
                <a:gd name="connsiteY2" fmla="*/ 685800 h 685800"/>
                <a:gd name="connsiteX3" fmla="*/ 462643 w 925286"/>
                <a:gd name="connsiteY3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5286" h="685800">
                  <a:moveTo>
                    <a:pt x="462643" y="0"/>
                  </a:moveTo>
                  <a:lnTo>
                    <a:pt x="925286" y="685800"/>
                  </a:lnTo>
                  <a:lnTo>
                    <a:pt x="0" y="685800"/>
                  </a:lnTo>
                  <a:lnTo>
                    <a:pt x="462643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perspectiveAbove"/>
              <a:lightRig rig="threePt" dir="t"/>
            </a:scene3d>
            <a:sp3d extrusionH="1270000">
              <a:bevelT/>
            </a:sp3d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29500" algn="r"/>
                </a:tabLst>
              </a:pPr>
              <a:r>
                <a:rPr lang="en-US" sz="1200" b="1" dirty="0" smtClean="0">
                  <a:latin typeface="Arial" charset="0"/>
                </a:rPr>
                <a:t>SMMC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Freeform 22"/>
            <p:cNvSpPr/>
            <p:nvPr/>
          </p:nvSpPr>
          <p:spPr bwMode="auto">
            <a:xfrm>
              <a:off x="3665865" y="2590800"/>
              <a:ext cx="2193270" cy="558800"/>
            </a:xfrm>
            <a:custGeom>
              <a:avLst/>
              <a:gdLst>
                <a:gd name="connsiteX0" fmla="*/ 376968 w 2193270"/>
                <a:gd name="connsiteY0" fmla="*/ 0 h 558800"/>
                <a:gd name="connsiteX1" fmla="*/ 1816302 w 2193270"/>
                <a:gd name="connsiteY1" fmla="*/ 0 h 558800"/>
                <a:gd name="connsiteX2" fmla="*/ 2193270 w 2193270"/>
                <a:gd name="connsiteY2" fmla="*/ 558800 h 558800"/>
                <a:gd name="connsiteX3" fmla="*/ 0 w 2193270"/>
                <a:gd name="connsiteY3" fmla="*/ 558800 h 558800"/>
                <a:gd name="connsiteX4" fmla="*/ 376968 w 2193270"/>
                <a:gd name="connsiteY4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3270" h="558800">
                  <a:moveTo>
                    <a:pt x="376968" y="0"/>
                  </a:moveTo>
                  <a:lnTo>
                    <a:pt x="1816302" y="0"/>
                  </a:lnTo>
                  <a:lnTo>
                    <a:pt x="2193270" y="558800"/>
                  </a:lnTo>
                  <a:lnTo>
                    <a:pt x="0" y="558800"/>
                  </a:lnTo>
                  <a:lnTo>
                    <a:pt x="376968" y="0"/>
                  </a:lnTo>
                  <a:close/>
                </a:path>
              </a:pathLst>
            </a:cu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perspectiveAbove"/>
              <a:lightRig rig="threePt" dir="t"/>
            </a:scene3d>
            <a:sp3d extrusionH="1270000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29500" algn="r"/>
                </a:tabLst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FORCE LEVEL</a:t>
              </a:r>
            </a:p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29500" algn="r"/>
                </a:tabLst>
              </a:pPr>
              <a:r>
                <a:rPr lang="en-US" sz="1200" b="1" dirty="0" smtClean="0">
                  <a:latin typeface="Arial" charset="0"/>
                </a:rPr>
                <a:t>BILLETS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3031873" y="3530600"/>
              <a:ext cx="3461254" cy="558800"/>
            </a:xfrm>
            <a:custGeom>
              <a:avLst/>
              <a:gdLst>
                <a:gd name="connsiteX0" fmla="*/ 376968 w 3461254"/>
                <a:gd name="connsiteY0" fmla="*/ 0 h 558800"/>
                <a:gd name="connsiteX1" fmla="*/ 3084286 w 3461254"/>
                <a:gd name="connsiteY1" fmla="*/ 0 h 558800"/>
                <a:gd name="connsiteX2" fmla="*/ 3461254 w 3461254"/>
                <a:gd name="connsiteY2" fmla="*/ 558800 h 558800"/>
                <a:gd name="connsiteX3" fmla="*/ 0 w 3461254"/>
                <a:gd name="connsiteY3" fmla="*/ 558800 h 558800"/>
                <a:gd name="connsiteX4" fmla="*/ 376968 w 3461254"/>
                <a:gd name="connsiteY4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61254" h="558800">
                  <a:moveTo>
                    <a:pt x="376968" y="0"/>
                  </a:moveTo>
                  <a:lnTo>
                    <a:pt x="3084286" y="0"/>
                  </a:lnTo>
                  <a:lnTo>
                    <a:pt x="3461254" y="558800"/>
                  </a:lnTo>
                  <a:lnTo>
                    <a:pt x="0" y="558800"/>
                  </a:lnTo>
                  <a:lnTo>
                    <a:pt x="376968" y="0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perspectiveAbove"/>
              <a:lightRig rig="threePt" dir="t"/>
            </a:scene3d>
            <a:sp3d extrusionH="1270000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29500" algn="r"/>
                </a:tabLst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GO</a:t>
              </a:r>
            </a:p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29500" algn="r"/>
                </a:tabLst>
              </a:pPr>
              <a:r>
                <a:rPr lang="en-US" sz="1200" b="1" dirty="0" smtClean="0">
                  <a:latin typeface="Arial" charset="0"/>
                </a:rPr>
                <a:t>BILLETS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2397881" y="4470400"/>
              <a:ext cx="4729238" cy="558800"/>
            </a:xfrm>
            <a:custGeom>
              <a:avLst/>
              <a:gdLst>
                <a:gd name="connsiteX0" fmla="*/ 376968 w 4729238"/>
                <a:gd name="connsiteY0" fmla="*/ 0 h 558800"/>
                <a:gd name="connsiteX1" fmla="*/ 4352270 w 4729238"/>
                <a:gd name="connsiteY1" fmla="*/ 0 h 558800"/>
                <a:gd name="connsiteX2" fmla="*/ 4729238 w 4729238"/>
                <a:gd name="connsiteY2" fmla="*/ 558800 h 558800"/>
                <a:gd name="connsiteX3" fmla="*/ 0 w 4729238"/>
                <a:gd name="connsiteY3" fmla="*/ 558800 h 558800"/>
                <a:gd name="connsiteX4" fmla="*/ 376968 w 4729238"/>
                <a:gd name="connsiteY4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29238" h="558800">
                  <a:moveTo>
                    <a:pt x="376968" y="0"/>
                  </a:moveTo>
                  <a:lnTo>
                    <a:pt x="4352270" y="0"/>
                  </a:lnTo>
                  <a:lnTo>
                    <a:pt x="4729238" y="558800"/>
                  </a:lnTo>
                  <a:lnTo>
                    <a:pt x="0" y="558800"/>
                  </a:lnTo>
                  <a:lnTo>
                    <a:pt x="376968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perspectiveAbove"/>
              <a:lightRig rig="threePt" dir="t"/>
            </a:scene3d>
            <a:sp3d extrusionH="1270000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29500" algn="r"/>
                </a:tabLst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06</a:t>
              </a:r>
            </a:p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29500" algn="r"/>
                </a:tabLst>
              </a:pPr>
              <a:r>
                <a:rPr lang="en-US" sz="1200" b="1" dirty="0" smtClean="0">
                  <a:latin typeface="Arial" charset="0"/>
                </a:rPr>
                <a:t>BILLETS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1524000" y="5410200"/>
              <a:ext cx="6477000" cy="914400"/>
            </a:xfrm>
            <a:custGeom>
              <a:avLst/>
              <a:gdLst>
                <a:gd name="connsiteX0" fmla="*/ 616857 w 6477000"/>
                <a:gd name="connsiteY0" fmla="*/ 0 h 914400"/>
                <a:gd name="connsiteX1" fmla="*/ 5860143 w 6477000"/>
                <a:gd name="connsiteY1" fmla="*/ 0 h 914400"/>
                <a:gd name="connsiteX2" fmla="*/ 6477000 w 6477000"/>
                <a:gd name="connsiteY2" fmla="*/ 914400 h 914400"/>
                <a:gd name="connsiteX3" fmla="*/ 0 w 6477000"/>
                <a:gd name="connsiteY3" fmla="*/ 914400 h 914400"/>
                <a:gd name="connsiteX4" fmla="*/ 616857 w 6477000"/>
                <a:gd name="connsiteY4" fmla="*/ 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7000" h="914400">
                  <a:moveTo>
                    <a:pt x="616857" y="0"/>
                  </a:moveTo>
                  <a:lnTo>
                    <a:pt x="5860143" y="0"/>
                  </a:lnTo>
                  <a:lnTo>
                    <a:pt x="6477000" y="914400"/>
                  </a:lnTo>
                  <a:lnTo>
                    <a:pt x="0" y="914400"/>
                  </a:lnTo>
                  <a:lnTo>
                    <a:pt x="616857" y="0"/>
                  </a:lnTo>
                  <a:close/>
                </a:path>
              </a:pathLst>
            </a:custGeom>
            <a:solidFill>
              <a:srgbClr val="92D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perspectiveAbove"/>
              <a:lightRig rig="threePt" dir="t"/>
            </a:scene3d>
            <a:sp3d extrusionH="1270000">
              <a:bevelT/>
            </a:sp3d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29500" algn="r"/>
                </a:tabLst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04-05</a:t>
              </a:r>
            </a:p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29500" algn="r"/>
                </a:tabLst>
              </a:pPr>
              <a:r>
                <a:rPr lang="en-US" sz="1200" b="1" dirty="0" smtClean="0">
                  <a:latin typeface="Arial" charset="0"/>
                </a:rPr>
                <a:t>BILLETS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055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Billet </a:t>
            </a:r>
            <a:r>
              <a:rPr lang="en-US" sz="3600" dirty="0"/>
              <a:t>S</a:t>
            </a:r>
            <a:r>
              <a:rPr lang="en-US" sz="3600" dirty="0" smtClean="0"/>
              <a:t>nap-shot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0955" y="1600200"/>
            <a:ext cx="91336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(1) </a:t>
            </a:r>
            <a:r>
              <a:rPr lang="en-US" dirty="0" smtClean="0"/>
              <a:t>SMMC – 48 month assignment (ECFC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(9) </a:t>
            </a:r>
            <a:r>
              <a:rPr lang="en-US" dirty="0" smtClean="0"/>
              <a:t>Force Level – 36 month assignment (ECFC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(5) </a:t>
            </a:r>
            <a:r>
              <a:rPr lang="en-US" dirty="0" smtClean="0"/>
              <a:t>Joint </a:t>
            </a:r>
            <a:r>
              <a:rPr lang="en-US" dirty="0" smtClean="0"/>
              <a:t>Level – 3-4 </a:t>
            </a:r>
            <a:r>
              <a:rPr lang="en-US" dirty="0" smtClean="0"/>
              <a:t>Star level joint (DISA/SEAC) (ECFC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(35) </a:t>
            </a:r>
            <a:r>
              <a:rPr lang="en-US" dirty="0" smtClean="0"/>
              <a:t>GO/MSC Level – 24 month assignment and no ECFC’s considered </a:t>
            </a:r>
            <a:r>
              <a:rPr lang="en-US" dirty="0" smtClean="0"/>
              <a:t>currently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(120) </a:t>
            </a:r>
            <a:r>
              <a:rPr lang="en-US" dirty="0" smtClean="0"/>
              <a:t>0-6 </a:t>
            </a:r>
            <a:r>
              <a:rPr lang="en-US" dirty="0" smtClean="0"/>
              <a:t>Level – 24 </a:t>
            </a:r>
            <a:r>
              <a:rPr lang="en-US" dirty="0" smtClean="0"/>
              <a:t>month assignment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Longer tour lengths for those who do not slate upward “monitor’s decision</a:t>
            </a:r>
            <a:r>
              <a:rPr lang="en-US" dirty="0" smtClean="0"/>
              <a:t>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(48) </a:t>
            </a:r>
            <a:r>
              <a:rPr lang="en-US" dirty="0" smtClean="0"/>
              <a:t>MCRC – 36 month </a:t>
            </a:r>
            <a:r>
              <a:rPr lang="en-US" dirty="0" smtClean="0"/>
              <a:t>tour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(40) I&amp;I – 36 </a:t>
            </a:r>
            <a:r>
              <a:rPr lang="en-US" dirty="0" smtClean="0"/>
              <a:t>month </a:t>
            </a:r>
            <a:r>
              <a:rPr lang="en-US" dirty="0" smtClean="0"/>
              <a:t>tour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(47) Overseas </a:t>
            </a:r>
            <a:r>
              <a:rPr lang="en-US" dirty="0" smtClean="0"/>
              <a:t>– 36 month minimum accompanied/ 24 month unaccompanied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SgtsMaj</a:t>
            </a:r>
            <a:r>
              <a:rPr lang="en-US" dirty="0"/>
              <a:t>- </a:t>
            </a:r>
            <a:r>
              <a:rPr lang="en-US" dirty="0" smtClean="0"/>
              <a:t>611 / 1stSgts- </a:t>
            </a:r>
            <a:r>
              <a:rPr lang="en-US" dirty="0" smtClean="0"/>
              <a:t>645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Common Misperceptions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807726"/>
            <a:ext cx="8839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dirty="0"/>
              <a:t>“GySgt </a:t>
            </a:r>
            <a:r>
              <a:rPr lang="en-US" sz="1600" dirty="0" smtClean="0"/>
              <a:t>Chicas </a:t>
            </a:r>
            <a:r>
              <a:rPr lang="en-US" sz="1600" dirty="0"/>
              <a:t>is monitor for 1stSgts and SgtMaj </a:t>
            </a:r>
            <a:r>
              <a:rPr lang="en-US" sz="1600" dirty="0" smtClean="0"/>
              <a:t>Nicks </a:t>
            </a:r>
            <a:r>
              <a:rPr lang="en-US" sz="1600" dirty="0"/>
              <a:t>is the </a:t>
            </a:r>
            <a:r>
              <a:rPr lang="en-US" sz="1600" dirty="0" err="1"/>
              <a:t>SgtsMaj</a:t>
            </a:r>
            <a:r>
              <a:rPr lang="en-US" sz="1600" dirty="0"/>
              <a:t> monitor.”</a:t>
            </a:r>
          </a:p>
          <a:p>
            <a:pPr marL="285750" indent="-285750">
              <a:buFont typeface="Arial" charset="0"/>
              <a:buChar char="•"/>
            </a:pPr>
            <a:endParaRPr lang="en-US" sz="1600" dirty="0"/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/>
              <a:t>“I need to stay operational to be relevant for upward mobility</a:t>
            </a:r>
            <a:r>
              <a:rPr lang="en-US" sz="1600" dirty="0" smtClean="0"/>
              <a:t>.”</a:t>
            </a:r>
          </a:p>
          <a:p>
            <a:pPr marL="285750" indent="-285750">
              <a:buFont typeface="Arial" charset="0"/>
              <a:buChar char="•"/>
            </a:pPr>
            <a:endParaRPr lang="en-US" sz="1600" dirty="0"/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/>
              <a:t>“I need to rotate to a new billet at my 24-mth mark to be competitive.”</a:t>
            </a:r>
            <a:endParaRPr lang="en-US" sz="16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/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/>
              <a:t>“A MCRC assignment is a step down from an 0-5 level assignment.”</a:t>
            </a:r>
          </a:p>
          <a:p>
            <a:pPr lvl="1"/>
            <a:endParaRPr lang="en-US" sz="1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/>
              <a:t>“Why am I not in an 0-6 level assignment at my 36 month mark?”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1600" dirty="0" smtClean="0"/>
              <a:t>Did you accept any billet that was available during your </a:t>
            </a:r>
            <a:r>
              <a:rPr lang="en-US" sz="1600" dirty="0"/>
              <a:t>S</a:t>
            </a:r>
            <a:r>
              <a:rPr lang="en-US" sz="1600" dirty="0" smtClean="0"/>
              <a:t>cheduled Date </a:t>
            </a:r>
            <a:r>
              <a:rPr lang="en-US" sz="1600" dirty="0" smtClean="0"/>
              <a:t>of Departure? (SEDD)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Do you have a competitive fitness </a:t>
            </a:r>
            <a:r>
              <a:rPr lang="en-US" sz="1600" dirty="0" smtClean="0"/>
              <a:t>report profile as a SgtMaj </a:t>
            </a:r>
            <a:r>
              <a:rPr lang="en-US" sz="1600" dirty="0" smtClean="0"/>
              <a:t>(e.g. </a:t>
            </a:r>
            <a:r>
              <a:rPr lang="en-US" sz="1600" dirty="0" err="1" smtClean="0"/>
              <a:t>Avg</a:t>
            </a:r>
            <a:r>
              <a:rPr lang="en-US" sz="1600" dirty="0" smtClean="0"/>
              <a:t>/</a:t>
            </a:r>
            <a:r>
              <a:rPr lang="en-US" sz="1600" dirty="0" err="1" smtClean="0"/>
              <a:t>AAvg</a:t>
            </a:r>
            <a:r>
              <a:rPr lang="en-US" sz="1600" dirty="0" smtClean="0"/>
              <a:t>/</a:t>
            </a:r>
            <a:r>
              <a:rPr lang="en-US" sz="1600" dirty="0" err="1" smtClean="0"/>
              <a:t>BAvg</a:t>
            </a:r>
            <a:r>
              <a:rPr lang="en-US" sz="1600" dirty="0" smtClean="0"/>
              <a:t>)?</a:t>
            </a: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Was there an 0-6 level vetting process imposed by an MSC level SgtMaj?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Are you high tenure AFADBD?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4827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Communication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143000"/>
            <a:ext cx="8915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your </a:t>
            </a:r>
            <a:r>
              <a:rPr lang="en-US" dirty="0"/>
              <a:t>P</a:t>
            </a:r>
            <a:r>
              <a:rPr lang="en-US" dirty="0" smtClean="0"/>
              <a:t>rofessional Resume </a:t>
            </a:r>
            <a:r>
              <a:rPr lang="en-US" dirty="0" smtClean="0"/>
              <a:t>and Bio ready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Being Secretive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Talk to MSC </a:t>
            </a:r>
            <a:r>
              <a:rPr lang="en-US" dirty="0" err="1" smtClean="0"/>
              <a:t>SgtsMaj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Personal issues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Issues with PCSOs </a:t>
            </a:r>
            <a:r>
              <a:rPr lang="en-US" dirty="0" smtClean="0"/>
              <a:t>after they have already been </a:t>
            </a:r>
            <a:r>
              <a:rPr lang="en-US" dirty="0" smtClean="0"/>
              <a:t>assigned.  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place to hide, if you are ever relieved do not expect to be re-assigned.</a:t>
            </a:r>
          </a:p>
          <a:p>
            <a:r>
              <a:rPr lang="en-US" dirty="0" smtClean="0"/>
              <a:t>     If you are retained after being relieved plan on transitioning at your EAS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Submit for retirement </a:t>
            </a:r>
            <a:r>
              <a:rPr lang="en-US" dirty="0" smtClean="0"/>
              <a:t>prior to </a:t>
            </a:r>
            <a:r>
              <a:rPr lang="en-US" dirty="0" smtClean="0"/>
              <a:t>promotion board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SDA checklist (Review it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670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Special Duty Assignment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2667000"/>
          </a:xfrm>
        </p:spPr>
        <p:txBody>
          <a:bodyPr/>
          <a:lstStyle/>
          <a:p>
            <a:r>
              <a:rPr lang="en-US" altLang="en-US" sz="2400" b="1" dirty="0" smtClean="0"/>
              <a:t>Special Duty Assignments (SDA)</a:t>
            </a:r>
          </a:p>
          <a:p>
            <a:pPr lvl="1"/>
            <a:r>
              <a:rPr lang="en-US" altLang="en-US" sz="2000" dirty="0" smtClean="0"/>
              <a:t>HQMC Special Duty Assignments Screening Team (HSST)</a:t>
            </a:r>
          </a:p>
          <a:p>
            <a:pPr lvl="2"/>
            <a:r>
              <a:rPr lang="en-US" altLang="en-US" sz="1600" dirty="0" smtClean="0"/>
              <a:t> Volunteers</a:t>
            </a:r>
          </a:p>
          <a:p>
            <a:pPr lvl="2"/>
            <a:r>
              <a:rPr lang="en-US" altLang="en-US" sz="1600" dirty="0" smtClean="0"/>
              <a:t> Enhances Career Progression and Development </a:t>
            </a:r>
          </a:p>
          <a:p>
            <a:pPr lvl="1"/>
            <a:r>
              <a:rPr lang="en-US" altLang="en-US" sz="2000" dirty="0" smtClean="0"/>
              <a:t>ECFC waiver for SDA assignment</a:t>
            </a:r>
          </a:p>
          <a:p>
            <a:pPr lvl="1"/>
            <a:r>
              <a:rPr lang="en-US" altLang="en-US" sz="2000" dirty="0" smtClean="0"/>
              <a:t>SDA assignment challenges </a:t>
            </a:r>
          </a:p>
          <a:p>
            <a:pPr lvl="1"/>
            <a:r>
              <a:rPr lang="en-US" altLang="en-US" sz="2000" dirty="0" smtClean="0"/>
              <a:t>Non-compliance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          </a:t>
            </a:r>
            <a:fld id="{0A357524-5EC0-47CB-9EFA-6AF6AA83011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2" name="TextBox 1"/>
          <p:cNvSpPr txBox="1"/>
          <p:nvPr/>
        </p:nvSpPr>
        <p:spPr>
          <a:xfrm>
            <a:off x="990600" y="4600575"/>
            <a:ext cx="7239000" cy="11144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1600" b="1" u="sng" dirty="0">
                <a:latin typeface="+mn-lt"/>
              </a:rPr>
              <a:t>Special Duty Assignments (Big 3)</a:t>
            </a:r>
          </a:p>
          <a:p>
            <a:pPr marL="228600" indent="-228600" algn="ctr">
              <a:spcBef>
                <a:spcPct val="20000"/>
              </a:spcBef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Recruiting</a:t>
            </a:r>
          </a:p>
          <a:p>
            <a:pPr marL="228600" indent="-228600" algn="ctr">
              <a:spcBef>
                <a:spcPct val="20000"/>
              </a:spcBef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Drill Instructor</a:t>
            </a:r>
          </a:p>
          <a:p>
            <a:pPr marL="228600" indent="-228600" algn="ctr">
              <a:spcBef>
                <a:spcPct val="20000"/>
              </a:spcBef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Marine Security Guard (</a:t>
            </a:r>
            <a:r>
              <a:rPr lang="en-US" sz="1400" dirty="0" err="1">
                <a:latin typeface="+mn-lt"/>
              </a:rPr>
              <a:t>Det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Cmdr</a:t>
            </a:r>
            <a:r>
              <a:rPr lang="en-US" sz="1400" dirty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329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TEMPLATE SLIDE PRES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TEMPLATE SLIDE PR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7429500" algn="r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7429500" algn="r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SLIDE P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PR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SLIDE PR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PR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PR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PR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PR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PRE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2956</TotalTime>
  <Words>832</Words>
  <Application>Microsoft Office PowerPoint</Application>
  <PresentationFormat>On-screen Show (4:3)</PresentationFormat>
  <Paragraphs>184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Theme2</vt:lpstr>
      <vt:lpstr>SgtMaj T. A. Nicks Enlisted Assignments Branch Manpower Management Division Manpower &amp; Reserve Affairs HQMC </vt:lpstr>
      <vt:lpstr>Assignments </vt:lpstr>
      <vt:lpstr>Enlisted Assignments Branch </vt:lpstr>
      <vt:lpstr>Common Confusion</vt:lpstr>
      <vt:lpstr>Upward mobility</vt:lpstr>
      <vt:lpstr>Billet Snap-shot</vt:lpstr>
      <vt:lpstr>Common Misperceptions</vt:lpstr>
      <vt:lpstr>Communication </vt:lpstr>
      <vt:lpstr>Special Duty Assignment</vt:lpstr>
      <vt:lpstr>Where we can get better</vt:lpstr>
      <vt:lpstr>Scenarios</vt:lpstr>
      <vt:lpstr>Manning Precedence Levels</vt:lpstr>
      <vt:lpstr>Final Notes</vt:lpstr>
      <vt:lpstr>Questions?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8999 Upward Mobility</dc:title>
  <dc:creator>Meza SgtMaj Julio E</dc:creator>
  <cp:lastModifiedBy>Nicks SgtMaj Troy A</cp:lastModifiedBy>
  <cp:revision>90</cp:revision>
  <dcterms:created xsi:type="dcterms:W3CDTF">2015-09-23T15:50:28Z</dcterms:created>
  <dcterms:modified xsi:type="dcterms:W3CDTF">2019-04-29T15:26:34Z</dcterms:modified>
</cp:coreProperties>
</file>