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6858000" cx="9144000"/>
  <p:notesSz cx="6946900" cy="9220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9900" cy="460375"/>
          </a:xfrm>
          <a:prstGeom prst="rect">
            <a:avLst/>
          </a:prstGeom>
          <a:noFill/>
          <a:ln>
            <a:noFill/>
          </a:ln>
        </p:spPr>
        <p:txBody>
          <a:bodyPr anchorCtr="0" anchor="t" bIns="46175" lIns="92350" spcFirstLastPara="1" rIns="92350"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35412" y="0"/>
            <a:ext cx="3009900" cy="460375"/>
          </a:xfrm>
          <a:prstGeom prst="rect">
            <a:avLst/>
          </a:prstGeom>
          <a:noFill/>
          <a:ln>
            <a:noFill/>
          </a:ln>
        </p:spPr>
        <p:txBody>
          <a:bodyPr anchorCtr="0" anchor="t" bIns="46175" lIns="92350" spcFirstLastPara="1" rIns="92350"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325" y="4379912"/>
            <a:ext cx="5556250" cy="4148137"/>
          </a:xfrm>
          <a:prstGeom prst="rect">
            <a:avLst/>
          </a:prstGeom>
          <a:noFill/>
          <a:ln>
            <a:noFill/>
          </a:ln>
        </p:spPr>
        <p:txBody>
          <a:bodyPr anchorCtr="0" anchor="t" bIns="46175" lIns="92350" spcFirstLastPara="1" rIns="92350" wrap="square" tIns="4617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758237"/>
            <a:ext cx="3009900" cy="460375"/>
          </a:xfrm>
          <a:prstGeom prst="rect">
            <a:avLst/>
          </a:prstGeom>
          <a:noFill/>
          <a:ln>
            <a:noFill/>
          </a:ln>
        </p:spPr>
        <p:txBody>
          <a:bodyPr anchorCtr="0" anchor="b" bIns="46175" lIns="92350" spcFirstLastPara="1" rIns="92350"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35412" y="8758237"/>
            <a:ext cx="3009900" cy="460375"/>
          </a:xfrm>
          <a:prstGeom prst="rect">
            <a:avLst/>
          </a:prstGeom>
          <a:noFill/>
          <a:ln>
            <a:noFill/>
          </a:ln>
        </p:spPr>
        <p:txBody>
          <a:bodyPr anchorCtr="0" anchor="b" bIns="46175" lIns="92350" spcFirstLastPara="1" rIns="92350" wrap="square" tIns="461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19" name="Google Shape;219;p1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48" name="Google Shape;248;p1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62" name="Google Shape;262;p1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78" name="Google Shape;278;p2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86" name="Google Shape;286;p2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294" name="Google Shape;294;p2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05" name="Google Shape;305;p2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20" name="Google Shape;320;p2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2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26" name="Google Shape;326;p2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36" name="Google Shape;336;p2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47" name="Google Shape;347;p2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53" name="Google Shape;353;p2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64" name="Google Shape;364;p2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3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70" name="Google Shape;370;p3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3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78" name="Google Shape;378;p3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3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86" name="Google Shape;386;p3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3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394" name="Google Shape;394;p3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3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02" name="Google Shape;402;p3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3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10" name="Google Shape;410;p3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3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18" name="Google Shape;418;p3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3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26" name="Google Shape;426;p3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3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34" name="Google Shape;434;p3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3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42" name="Google Shape;442;p3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4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50" name="Google Shape;450;p4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4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56" name="Google Shape;456;p4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4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62" name="Google Shape;462;p4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4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70" name="Google Shape;470;p4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4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78" name="Google Shape;478;p4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4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496" name="Google Shape;496;p4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p4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06" name="Google Shape;506;p4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4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13" name="Google Shape;513;p4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4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23" name="Google Shape;523;p4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4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30" name="Google Shape;530;p4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5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41" name="Google Shape;541;p5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5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47" name="Google Shape;547;p5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5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53" name="Google Shape;553;p5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5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69" name="Google Shape;569;p5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5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78" name="Google Shape;578;p5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5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86" name="Google Shape;586;p5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p5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93" name="Google Shape;593;p5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5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599" name="Google Shape;599;p5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5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15" name="Google Shape;615;p5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p5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23" name="Google Shape;623;p5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6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33" name="Google Shape;633;p6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p6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42" name="Google Shape;642;p6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p62: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52" name="Google Shape;652;p6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63: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59" name="Google Shape;659;p6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64: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67" name="Google Shape;667;p6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p65: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76" name="Google Shape;676;p6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66: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83" name="Google Shape;683;p6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6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89" name="Google Shape;689;p6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6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698" name="Google Shape;698;p6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p6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706" name="Google Shape;706;p6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70: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714" name="Google Shape;714;p7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p71: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722" name="Google Shape;722;p7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95325" y="4379912"/>
            <a:ext cx="5556250" cy="4148137"/>
          </a:xfrm>
          <a:prstGeom prst="rect">
            <a:avLst/>
          </a:prstGeom>
        </p:spPr>
        <p:txBody>
          <a:bodyPr anchorCtr="0" anchor="t" bIns="46175" lIns="92350" spcFirstLastPara="1" rIns="92350" wrap="square" tIns="4617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2" name="Google Shape;72;p1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8" name="Google Shape;78;p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9" name="Google Shape;79;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80" name="Google Shape;80;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5" name="Google Shape;85;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6" name="Google Shape;86;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87" name="Google Shape;87;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2" name="Google Shape;92;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5" name="Shape 95"/>
        <p:cNvGrpSpPr/>
        <p:nvPr/>
      </p:nvGrpSpPr>
      <p:grpSpPr>
        <a:xfrm>
          <a:off x="0" y="0"/>
          <a:ext cx="0" cy="0"/>
          <a:chOff x="0" y="0"/>
          <a:chExt cx="0" cy="0"/>
        </a:xfrm>
      </p:grpSpPr>
      <p:sp>
        <p:nvSpPr>
          <p:cNvPr id="96" name="Google Shape;96;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7" name="Google Shape;97;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98" name="Google Shape;98;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9" name="Google Shape;99;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00" name="Google Shape;100;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01" name="Google Shape;101;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6" name="Google Shape;106;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1" name="Shape 111"/>
        <p:cNvGrpSpPr/>
        <p:nvPr/>
      </p:nvGrpSpPr>
      <p:grpSpPr>
        <a:xfrm>
          <a:off x="0" y="0"/>
          <a:ext cx="0" cy="0"/>
          <a:chOff x="0" y="0"/>
          <a:chExt cx="0" cy="0"/>
        </a:xfrm>
      </p:grpSpPr>
      <p:sp>
        <p:nvSpPr>
          <p:cNvPr id="112" name="Google Shape;112;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3" name="Google Shape;113;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114" name="Google Shape;114;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9" name="Google Shape;29;p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0" name="Shape 40"/>
        <p:cNvGrpSpPr/>
        <p:nvPr/>
      </p:nvGrpSpPr>
      <p:grpSpPr>
        <a:xfrm>
          <a:off x="0" y="0"/>
          <a:ext cx="0" cy="0"/>
          <a:chOff x="0" y="0"/>
          <a:chExt cx="0" cy="0"/>
        </a:xfrm>
      </p:grpSpPr>
      <p:sp>
        <p:nvSpPr>
          <p:cNvPr id="41" name="Google Shape;41;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Media Clip" type="txAndMedia">
  <p:cSld name="TEXT_AND_MEDIA">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6" name="Google Shape;4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 name="Google Shape;47;p7"/>
          <p:cNvSpPr/>
          <p:nvPr>
            <p:ph idx="2" type="media"/>
          </p:nvPr>
        </p:nvSpPr>
        <p:spPr>
          <a:xfrm>
            <a:off x="4648200" y="1600200"/>
            <a:ext cx="4038600" cy="4525963"/>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51" name="Shape 51"/>
        <p:cNvGrpSpPr/>
        <p:nvPr/>
      </p:nvGrpSpPr>
      <p:grpSpPr>
        <a:xfrm>
          <a:off x="0" y="0"/>
          <a:ext cx="0" cy="0"/>
          <a:chOff x="0" y="0"/>
          <a:chExt cx="0" cy="0"/>
        </a:xfrm>
      </p:grpSpPr>
      <p:sp>
        <p:nvSpPr>
          <p:cNvPr id="52" name="Google Shape;52;p8"/>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8" name="Google Shape;58;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9"/>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9"/>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4" name="Shape 64"/>
        <p:cNvGrpSpPr/>
        <p:nvPr/>
      </p:nvGrpSpPr>
      <p:grpSpPr>
        <a:xfrm>
          <a:off x="0" y="0"/>
          <a:ext cx="0" cy="0"/>
          <a:chOff x="0" y="0"/>
          <a:chExt cx="0" cy="0"/>
        </a:xfrm>
      </p:grpSpPr>
      <p:sp>
        <p:nvSpPr>
          <p:cNvPr id="65" name="Google Shape;65;p1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6" name="Google Shape;66;p1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image" Target="../media/image45.jpg"/><Relationship Id="rId5" Type="http://schemas.openxmlformats.org/officeDocument/2006/relationships/image" Target="../media/image37.jpg"/><Relationship Id="rId6"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2.pn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8.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6.png"/><Relationship Id="rId7"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49.jpg"/><Relationship Id="rId4" Type="http://schemas.openxmlformats.org/officeDocument/2006/relationships/image" Target="../media/image51.jpg"/><Relationship Id="rId5"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6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59.jpg"/><Relationship Id="rId4" Type="http://schemas.openxmlformats.org/officeDocument/2006/relationships/image" Target="../media/image5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6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6.png"/><Relationship Id="rId4" Type="http://schemas.openxmlformats.org/officeDocument/2006/relationships/image" Target="../media/image63.png"/><Relationship Id="rId5" Type="http://schemas.openxmlformats.org/officeDocument/2006/relationships/image" Target="../media/image73.png"/><Relationship Id="rId6" Type="http://schemas.openxmlformats.org/officeDocument/2006/relationships/image" Target="../media/image6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2.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2.png"/><Relationship Id="rId4" Type="http://schemas.openxmlformats.org/officeDocument/2006/relationships/image" Target="../media/image61.png"/><Relationship Id="rId5" Type="http://schemas.openxmlformats.org/officeDocument/2006/relationships/image" Target="../media/image64.png"/><Relationship Id="rId6" Type="http://schemas.openxmlformats.org/officeDocument/2006/relationships/image" Target="../media/image7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6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6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6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6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nvSpPr>
        <p:spPr>
          <a:xfrm>
            <a:off x="381000" y="2667000"/>
            <a:ext cx="8382000" cy="1600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800"/>
              <a:buFont typeface="Arial"/>
              <a:buNone/>
            </a:pPr>
            <a:r>
              <a:rPr b="1" i="0" lang="en-US" sz="4800" u="none" cap="none" strike="noStrike">
                <a:solidFill>
                  <a:srgbClr val="FFFF00"/>
                </a:solidFill>
                <a:latin typeface="Arial"/>
                <a:ea typeface="Arial"/>
                <a:cs typeface="Arial"/>
                <a:sym typeface="Arial"/>
              </a:rPr>
              <a:t>Developing Ethical Leaders</a:t>
            </a:r>
            <a:endParaRPr/>
          </a:p>
        </p:txBody>
      </p:sp>
      <p:pic>
        <p:nvPicPr>
          <p:cNvPr descr="Marine corps university.png" id="122" name="Google Shape;122;p18"/>
          <p:cNvPicPr preferRelativeResize="0"/>
          <p:nvPr/>
        </p:nvPicPr>
        <p:blipFill rotWithShape="1">
          <a:blip r:embed="rId3">
            <a:alphaModFix/>
          </a:blip>
          <a:srcRect b="0" l="0" r="0" t="0"/>
          <a:stretch/>
        </p:blipFill>
        <p:spPr>
          <a:xfrm>
            <a:off x="6781800" y="228600"/>
            <a:ext cx="1995487" cy="2105025"/>
          </a:xfrm>
          <a:prstGeom prst="rect">
            <a:avLst/>
          </a:prstGeom>
          <a:noFill/>
          <a:ln>
            <a:noFill/>
          </a:ln>
        </p:spPr>
      </p:pic>
      <p:pic>
        <p:nvPicPr>
          <p:cNvPr descr="http://usmilitary.about.com/library/graphics/marineseal.jpg" id="123" name="Google Shape;123;p18"/>
          <p:cNvPicPr preferRelativeResize="0"/>
          <p:nvPr/>
        </p:nvPicPr>
        <p:blipFill rotWithShape="1">
          <a:blip r:embed="rId4">
            <a:alphaModFix/>
          </a:blip>
          <a:srcRect b="0" l="0" r="0" t="0"/>
          <a:stretch/>
        </p:blipFill>
        <p:spPr>
          <a:xfrm>
            <a:off x="381000" y="304800"/>
            <a:ext cx="2057400" cy="2057400"/>
          </a:xfrm>
          <a:prstGeom prst="rect">
            <a:avLst/>
          </a:prstGeom>
          <a:noFill/>
          <a:ln>
            <a:noFill/>
          </a:ln>
        </p:spPr>
      </p:pic>
      <p:sp>
        <p:nvSpPr>
          <p:cNvPr id="124" name="Google Shape;124;p1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7"/>
          <p:cNvSpPr txBox="1"/>
          <p:nvPr>
            <p:ph idx="1" type="body"/>
          </p:nvPr>
        </p:nvSpPr>
        <p:spPr>
          <a:xfrm>
            <a:off x="304800" y="2057400"/>
            <a:ext cx="8382000" cy="17526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How do we make decisions in a simple or simplified moral field?</a:t>
            </a:r>
            <a:endParaRPr/>
          </a:p>
        </p:txBody>
      </p:sp>
      <p:sp>
        <p:nvSpPr>
          <p:cNvPr id="203" name="Google Shape;203;p2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8"/>
          <p:cNvSpPr txBox="1"/>
          <p:nvPr>
            <p:ph idx="1" type="body"/>
          </p:nvPr>
        </p:nvSpPr>
        <p:spPr>
          <a:xfrm>
            <a:off x="304800" y="457200"/>
            <a:ext cx="8610600" cy="6172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Every day we make ethical decisions in response to societal inputs. </a:t>
            </a:r>
            <a:endParaRPr/>
          </a:p>
          <a:p>
            <a:pPr indent="-342900" lvl="0" marL="342900" marR="0" rtl="0" algn="ctr">
              <a:lnSpc>
                <a:spcPct val="100000"/>
              </a:lnSpc>
              <a:spcBef>
                <a:spcPts val="560"/>
              </a:spcBef>
              <a:spcAft>
                <a:spcPts val="0"/>
              </a:spcAft>
              <a:buClr>
                <a:schemeClr val="dk1"/>
              </a:buClr>
              <a:buSzPts val="2800"/>
              <a:buFont typeface="Arial"/>
              <a:buNone/>
            </a:pPr>
            <a:r>
              <a:t/>
            </a:r>
            <a:endParaRPr b="1" i="0" sz="2800" u="none" cap="none" strike="noStrike">
              <a:solidFill>
                <a:srgbClr val="FFFF00"/>
              </a:solidFill>
              <a:latin typeface="Arial"/>
              <a:ea typeface="Arial"/>
              <a:cs typeface="Arial"/>
              <a:sym typeface="Arial"/>
            </a:endParaRPr>
          </a:p>
          <a:p>
            <a:pPr indent="-342900" lvl="0" marL="342900" marR="0" rtl="0" algn="ctr">
              <a:lnSpc>
                <a:spcPct val="100000"/>
              </a:lnSpc>
              <a:spcBef>
                <a:spcPts val="56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Often we do not even have to think about the ethical dimension of our actions.</a:t>
            </a:r>
            <a:endParaRPr/>
          </a:p>
          <a:p>
            <a:pPr indent="-342900" lvl="0" marL="342900" marR="0" rtl="0" algn="l">
              <a:lnSpc>
                <a:spcPct val="100000"/>
              </a:lnSpc>
              <a:spcBef>
                <a:spcPts val="560"/>
              </a:spcBef>
              <a:spcAft>
                <a:spcPts val="0"/>
              </a:spcAft>
              <a:buClr>
                <a:schemeClr val="dk1"/>
              </a:buClr>
              <a:buSzPts val="2800"/>
              <a:buFont typeface="Arial"/>
              <a:buNone/>
            </a:pPr>
            <a:r>
              <a:t/>
            </a:r>
            <a:endParaRPr b="1" i="0" sz="2800" u="none" cap="none" strike="noStrik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How long does it take us to decide to stop at a red traffic light?</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How long does it take us to help a child who is the victim of a car accident?</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How long does it take us to give back the cashier the money he/she has given us in excess?</a:t>
            </a:r>
            <a:endParaRPr b="1" i="0" sz="2800" u="sng" cap="none" strike="noStrike">
              <a:solidFill>
                <a:srgbClr val="FFFF00"/>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1" i="0" sz="2800" u="sng">
              <a:solidFill>
                <a:srgbClr val="FFFF00"/>
              </a:solidFill>
              <a:latin typeface="Arial"/>
              <a:ea typeface="Arial"/>
              <a:cs typeface="Arial"/>
              <a:sym typeface="Arial"/>
            </a:endParaRPr>
          </a:p>
        </p:txBody>
      </p:sp>
      <p:sp>
        <p:nvSpPr>
          <p:cNvPr id="209" name="Google Shape;209;p2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9"/>
          <p:cNvSpPr txBox="1"/>
          <p:nvPr>
            <p:ph idx="1" type="body"/>
          </p:nvPr>
        </p:nvSpPr>
        <p:spPr>
          <a:xfrm>
            <a:off x="457200" y="1219200"/>
            <a:ext cx="4724400" cy="434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Healthy societies provide constant </a:t>
            </a:r>
            <a:r>
              <a:rPr b="1" i="0" lang="en-US" sz="3600" u="sng">
                <a:solidFill>
                  <a:schemeClr val="lt1"/>
                </a:solidFill>
                <a:latin typeface="Arial"/>
                <a:ea typeface="Arial"/>
                <a:cs typeface="Arial"/>
                <a:sym typeface="Arial"/>
              </a:rPr>
              <a:t>input</a:t>
            </a:r>
            <a:r>
              <a:rPr b="1" i="0" lang="en-US" sz="3600" u="none">
                <a:solidFill>
                  <a:srgbClr val="FFFF00"/>
                </a:solidFill>
                <a:latin typeface="Arial"/>
                <a:ea typeface="Arial"/>
                <a:cs typeface="Arial"/>
                <a:sym typeface="Arial"/>
              </a:rPr>
              <a:t> and </a:t>
            </a:r>
            <a:r>
              <a:rPr b="1" i="0" lang="en-US" sz="3600" u="sng">
                <a:solidFill>
                  <a:schemeClr val="lt1"/>
                </a:solidFill>
                <a:latin typeface="Arial"/>
                <a:ea typeface="Arial"/>
                <a:cs typeface="Arial"/>
                <a:sym typeface="Arial"/>
              </a:rPr>
              <a:t>points of reference </a:t>
            </a:r>
            <a:r>
              <a:rPr b="1" i="0" lang="en-US" sz="3600" u="none">
                <a:solidFill>
                  <a:srgbClr val="FFFF00"/>
                </a:solidFill>
                <a:latin typeface="Arial"/>
                <a:ea typeface="Arial"/>
                <a:cs typeface="Arial"/>
                <a:sym typeface="Arial"/>
              </a:rPr>
              <a:t>for morally sound behavior.</a:t>
            </a:r>
            <a:endParaRPr/>
          </a:p>
        </p:txBody>
      </p:sp>
      <p:sp>
        <p:nvSpPr>
          <p:cNvPr id="215" name="Google Shape;215;p2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descr="traffic-light-all" id="216" name="Google Shape;216;p29"/>
          <p:cNvPicPr preferRelativeResize="0"/>
          <p:nvPr/>
        </p:nvPicPr>
        <p:blipFill rotWithShape="1">
          <a:blip r:embed="rId3">
            <a:alphaModFix/>
          </a:blip>
          <a:srcRect b="0" l="0" r="0" t="0"/>
          <a:stretch/>
        </p:blipFill>
        <p:spPr>
          <a:xfrm>
            <a:off x="5410200" y="1295400"/>
            <a:ext cx="3352800" cy="403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0"/>
          <p:cNvSpPr txBox="1"/>
          <p:nvPr>
            <p:ph idx="1" type="body"/>
          </p:nvPr>
        </p:nvSpPr>
        <p:spPr>
          <a:xfrm>
            <a:off x="2667000" y="4800600"/>
            <a:ext cx="3733800" cy="762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Kitty Genovese</a:t>
            </a:r>
            <a:r>
              <a:rPr b="0" i="0" lang="en-US" sz="2800" u="none">
                <a:solidFill>
                  <a:schemeClr val="dk1"/>
                </a:solidFill>
                <a:latin typeface="Arial"/>
                <a:ea typeface="Arial"/>
                <a:cs typeface="Arial"/>
                <a:sym typeface="Arial"/>
              </a:rPr>
              <a:t>  </a:t>
            </a:r>
            <a:endParaRPr/>
          </a:p>
        </p:txBody>
      </p:sp>
      <p:pic>
        <p:nvPicPr>
          <p:cNvPr descr="Kitty-Genovese-Full-Report-254x300" id="222" name="Google Shape;222;p30"/>
          <p:cNvPicPr preferRelativeResize="0"/>
          <p:nvPr>
            <p:ph idx="1" type="body"/>
          </p:nvPr>
        </p:nvPicPr>
        <p:blipFill rotWithShape="1">
          <a:blip r:embed="rId3">
            <a:alphaModFix/>
          </a:blip>
          <a:srcRect b="0" l="0" r="0" t="0"/>
          <a:stretch/>
        </p:blipFill>
        <p:spPr>
          <a:xfrm>
            <a:off x="3048000" y="762000"/>
            <a:ext cx="3024187" cy="3556000"/>
          </a:xfrm>
          <a:prstGeom prst="rect">
            <a:avLst/>
          </a:prstGeom>
          <a:noFill/>
          <a:ln>
            <a:noFill/>
          </a:ln>
        </p:spPr>
      </p:pic>
      <p:sp>
        <p:nvSpPr>
          <p:cNvPr id="223" name="Google Shape;223;p3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224" name="Google Shape;224;p3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457200" y="274637"/>
            <a:ext cx="82296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Darley and Batson 1973</a:t>
            </a:r>
            <a:endParaRPr/>
          </a:p>
        </p:txBody>
      </p:sp>
      <p:sp>
        <p:nvSpPr>
          <p:cNvPr id="230" name="Google Shape;230;p31"/>
          <p:cNvSpPr txBox="1"/>
          <p:nvPr>
            <p:ph idx="1" type="body"/>
          </p:nvPr>
        </p:nvSpPr>
        <p:spPr>
          <a:xfrm>
            <a:off x="228600" y="1905000"/>
            <a:ext cx="3276600" cy="2971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Good Samaritans at Princeton Theological Seminary?</a:t>
            </a:r>
            <a:endParaRPr/>
          </a:p>
        </p:txBody>
      </p:sp>
      <p:pic>
        <p:nvPicPr>
          <p:cNvPr descr="pseminary11" id="231" name="Google Shape;231;p31"/>
          <p:cNvPicPr preferRelativeResize="0"/>
          <p:nvPr>
            <p:ph idx="1" type="body"/>
          </p:nvPr>
        </p:nvPicPr>
        <p:blipFill rotWithShape="1">
          <a:blip r:embed="rId3">
            <a:alphaModFix/>
          </a:blip>
          <a:srcRect b="0" l="0" r="0" t="0"/>
          <a:stretch/>
        </p:blipFill>
        <p:spPr>
          <a:xfrm>
            <a:off x="2971800" y="2971800"/>
            <a:ext cx="5943600" cy="3571875"/>
          </a:xfrm>
          <a:prstGeom prst="rect">
            <a:avLst/>
          </a:prstGeom>
          <a:noFill/>
          <a:ln>
            <a:noFill/>
          </a:ln>
        </p:spPr>
      </p:pic>
      <p:sp>
        <p:nvSpPr>
          <p:cNvPr id="232" name="Google Shape;232;p3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233" name="Google Shape;233;p3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idx="1" type="body"/>
          </p:nvPr>
        </p:nvSpPr>
        <p:spPr>
          <a:xfrm>
            <a:off x="457200" y="457200"/>
            <a:ext cx="7924800" cy="3124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The percentage of organ donors in several European countries is much higher than in the US.  6000 lives could be saved each year if more Americans were donors. </a:t>
            </a:r>
            <a:endParaRPr/>
          </a:p>
        </p:txBody>
      </p:sp>
      <p:sp>
        <p:nvSpPr>
          <p:cNvPr id="239" name="Google Shape;239;p3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240" name="Google Shape;240;p32"/>
          <p:cNvSpPr txBox="1"/>
          <p:nvPr/>
        </p:nvSpPr>
        <p:spPr>
          <a:xfrm>
            <a:off x="304800" y="4114800"/>
            <a:ext cx="26670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Austria 99.98 %</a:t>
            </a:r>
            <a:endParaRPr/>
          </a:p>
        </p:txBody>
      </p:sp>
      <p:sp>
        <p:nvSpPr>
          <p:cNvPr id="241" name="Google Shape;241;p32"/>
          <p:cNvSpPr txBox="1"/>
          <p:nvPr/>
        </p:nvSpPr>
        <p:spPr>
          <a:xfrm>
            <a:off x="6248400" y="4114800"/>
            <a:ext cx="26670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France 99.91 %</a:t>
            </a:r>
            <a:endParaRPr/>
          </a:p>
        </p:txBody>
      </p:sp>
      <p:sp>
        <p:nvSpPr>
          <p:cNvPr id="242" name="Google Shape;242;p32"/>
          <p:cNvSpPr txBox="1"/>
          <p:nvPr/>
        </p:nvSpPr>
        <p:spPr>
          <a:xfrm>
            <a:off x="3429000" y="4114800"/>
            <a:ext cx="23622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Belgium 98 %</a:t>
            </a:r>
            <a:endParaRPr/>
          </a:p>
        </p:txBody>
      </p:sp>
      <p:sp>
        <p:nvSpPr>
          <p:cNvPr id="243" name="Google Shape;243;p32"/>
          <p:cNvSpPr txBox="1"/>
          <p:nvPr/>
        </p:nvSpPr>
        <p:spPr>
          <a:xfrm>
            <a:off x="3733800" y="4953000"/>
            <a:ext cx="19050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US 44 %</a:t>
            </a:r>
            <a:endParaRPr/>
          </a:p>
        </p:txBody>
      </p:sp>
      <p:sp>
        <p:nvSpPr>
          <p:cNvPr id="244" name="Google Shape;244;p32"/>
          <p:cNvSpPr txBox="1"/>
          <p:nvPr/>
        </p:nvSpPr>
        <p:spPr>
          <a:xfrm>
            <a:off x="5334000" y="5791200"/>
            <a:ext cx="28194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Denmark 4.25 %</a:t>
            </a:r>
            <a:endParaRPr/>
          </a:p>
        </p:txBody>
      </p:sp>
      <p:sp>
        <p:nvSpPr>
          <p:cNvPr id="245" name="Google Shape;245;p32"/>
          <p:cNvSpPr txBox="1"/>
          <p:nvPr/>
        </p:nvSpPr>
        <p:spPr>
          <a:xfrm>
            <a:off x="1371600" y="5791200"/>
            <a:ext cx="2667000" cy="6096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Germany 12 %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3"/>
          <p:cNvSpPr txBox="1"/>
          <p:nvPr>
            <p:ph idx="1" type="body"/>
          </p:nvPr>
        </p:nvSpPr>
        <p:spPr>
          <a:xfrm>
            <a:off x="457200" y="2590800"/>
            <a:ext cx="8229600" cy="1828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4000"/>
              <a:buFont typeface="Arial"/>
              <a:buNone/>
            </a:pPr>
            <a:r>
              <a:rPr b="1" i="0" lang="en-US" sz="4000" u="none">
                <a:solidFill>
                  <a:srgbClr val="FFFF00"/>
                </a:solidFill>
                <a:latin typeface="Arial"/>
                <a:ea typeface="Arial"/>
                <a:cs typeface="Arial"/>
                <a:sym typeface="Arial"/>
              </a:rPr>
              <a:t>Ethical Leadership and the Vulnerability Gap</a:t>
            </a:r>
            <a:endParaRPr/>
          </a:p>
        </p:txBody>
      </p:sp>
      <p:sp>
        <p:nvSpPr>
          <p:cNvPr id="251" name="Google Shape;251;p3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381000" y="274637"/>
            <a:ext cx="8305800" cy="185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The cashier at the supermarket makes a mistake and gives me back $10 more in change. How long do you think it is going to take me to give the money back? </a:t>
            </a:r>
            <a:endParaRPr/>
          </a:p>
        </p:txBody>
      </p:sp>
      <p:sp>
        <p:nvSpPr>
          <p:cNvPr id="257" name="Google Shape;257;p34"/>
          <p:cNvSpPr txBox="1"/>
          <p:nvPr>
            <p:ph idx="1" type="body"/>
          </p:nvPr>
        </p:nvSpPr>
        <p:spPr>
          <a:xfrm>
            <a:off x="457200" y="2743200"/>
            <a:ext cx="3962400" cy="30480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A few seconds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minutes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hours</a:t>
            </a:r>
            <a:endParaRPr/>
          </a:p>
        </p:txBody>
      </p:sp>
      <p:sp>
        <p:nvSpPr>
          <p:cNvPr id="258" name="Google Shape;258;p3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259" name="Google Shape;259;p34"/>
          <p:cNvPicPr preferRelativeResize="0"/>
          <p:nvPr/>
        </p:nvPicPr>
        <p:blipFill rotWithShape="1">
          <a:blip r:embed="rId3">
            <a:alphaModFix/>
          </a:blip>
          <a:srcRect b="0" l="0" r="0" t="0"/>
          <a:stretch/>
        </p:blipFill>
        <p:spPr>
          <a:xfrm>
            <a:off x="4572000" y="1790700"/>
            <a:ext cx="4343400" cy="4914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381000" y="274637"/>
            <a:ext cx="8305800" cy="185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The cashier at the supermarket makes a mistake and gives me back $100 more in change. How long do you think it is going to take me to give the money back? </a:t>
            </a:r>
            <a:endParaRPr/>
          </a:p>
        </p:txBody>
      </p:sp>
      <p:sp>
        <p:nvSpPr>
          <p:cNvPr id="265" name="Google Shape;265;p35"/>
          <p:cNvSpPr txBox="1"/>
          <p:nvPr>
            <p:ph idx="1" type="body"/>
          </p:nvPr>
        </p:nvSpPr>
        <p:spPr>
          <a:xfrm>
            <a:off x="457200" y="2743200"/>
            <a:ext cx="3962400" cy="30480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A few seconds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minutes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hours</a:t>
            </a:r>
            <a:endParaRPr/>
          </a:p>
        </p:txBody>
      </p:sp>
      <p:sp>
        <p:nvSpPr>
          <p:cNvPr id="266" name="Google Shape;266;p3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267" name="Google Shape;267;p35"/>
          <p:cNvPicPr preferRelativeResize="0"/>
          <p:nvPr/>
        </p:nvPicPr>
        <p:blipFill rotWithShape="1">
          <a:blip r:embed="rId3">
            <a:alphaModFix/>
          </a:blip>
          <a:srcRect b="0" l="0" r="0" t="0"/>
          <a:stretch/>
        </p:blipFill>
        <p:spPr>
          <a:xfrm>
            <a:off x="4572000" y="1714500"/>
            <a:ext cx="4343400" cy="491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304800" y="457200"/>
            <a:ext cx="8610600" cy="185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My neighbor, a wealthy 80 year old man, has crashed into my new car. The repair was $700. He thought that it was </a:t>
            </a:r>
            <a:r>
              <a:rPr b="1" i="0" lang="en-US" sz="2400" u="none" cap="none" strike="noStrike">
                <a:solidFill>
                  <a:schemeClr val="lt1"/>
                </a:solidFill>
                <a:latin typeface="Arial"/>
                <a:ea typeface="Arial"/>
                <a:cs typeface="Arial"/>
                <a:sym typeface="Arial"/>
              </a:rPr>
              <a:t>$7,000 </a:t>
            </a:r>
            <a:r>
              <a:rPr b="1" i="0" lang="en-US" sz="2400" u="none" cap="none" strike="noStrike">
                <a:solidFill>
                  <a:srgbClr val="FFFF00"/>
                </a:solidFill>
                <a:latin typeface="Arial"/>
                <a:ea typeface="Arial"/>
                <a:cs typeface="Arial"/>
                <a:sym typeface="Arial"/>
              </a:rPr>
              <a:t>and gave me a check for that amount. How long do you think it is going to take me to give the money back?</a:t>
            </a:r>
            <a:endParaRPr/>
          </a:p>
        </p:txBody>
      </p:sp>
      <p:sp>
        <p:nvSpPr>
          <p:cNvPr id="273" name="Google Shape;273;p36"/>
          <p:cNvSpPr txBox="1"/>
          <p:nvPr>
            <p:ph idx="1" type="body"/>
          </p:nvPr>
        </p:nvSpPr>
        <p:spPr>
          <a:xfrm>
            <a:off x="457200" y="2743200"/>
            <a:ext cx="3962400" cy="30480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A few seconds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minutes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feveral hours</a:t>
            </a:r>
            <a:endParaRPr/>
          </a:p>
        </p:txBody>
      </p:sp>
      <p:sp>
        <p:nvSpPr>
          <p:cNvPr id="274" name="Google Shape;274;p3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275" name="Google Shape;275;p36"/>
          <p:cNvPicPr preferRelativeResize="0"/>
          <p:nvPr/>
        </p:nvPicPr>
        <p:blipFill rotWithShape="1">
          <a:blip r:embed="rId3">
            <a:alphaModFix/>
          </a:blip>
          <a:srcRect b="0" l="0" r="0" t="0"/>
          <a:stretch/>
        </p:blipFill>
        <p:spPr>
          <a:xfrm>
            <a:off x="4572000" y="1905000"/>
            <a:ext cx="4343400" cy="491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457200" y="274637"/>
            <a:ext cx="82296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CMC &amp; SGTMAJ Video</a:t>
            </a:r>
            <a:endParaRPr/>
          </a:p>
        </p:txBody>
      </p:sp>
      <p:pic>
        <p:nvPicPr>
          <p:cNvPr descr="http://4.bp.blogspot.com/-YIGfnunpH9I/TaTJ02d_cII/AAAAAAAAQ9I/g7OlTGIKeyg/s400/110411-M-HQ440-001.jpg" id="130" name="Google Shape;130;p19"/>
          <p:cNvPicPr preferRelativeResize="0"/>
          <p:nvPr>
            <p:ph idx="1" type="body"/>
          </p:nvPr>
        </p:nvPicPr>
        <p:blipFill rotWithShape="1">
          <a:blip r:embed="rId3">
            <a:alphaModFix/>
          </a:blip>
          <a:srcRect b="0" l="0" r="0" t="0"/>
          <a:stretch/>
        </p:blipFill>
        <p:spPr>
          <a:xfrm>
            <a:off x="1752600" y="1905000"/>
            <a:ext cx="5638800" cy="41449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304800" y="304800"/>
            <a:ext cx="8610600" cy="185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0" i="0" lang="en-US" sz="2400" u="none" cap="none" strike="noStrike">
                <a:solidFill>
                  <a:srgbClr val="FFFF00"/>
                </a:solidFill>
                <a:latin typeface="Arial"/>
                <a:ea typeface="Arial"/>
                <a:cs typeface="Arial"/>
                <a:sym typeface="Arial"/>
              </a:rPr>
              <a:t>My taxi driver says he is pleased with the nice tip from his last ride, a foreigner he drove to the airport.  Next to me, in the back seat, I find an envelope that contains the foreigner’s ID, contact info, and $ </a:t>
            </a:r>
            <a:r>
              <a:rPr b="1" i="0" lang="en-US" sz="2400" u="sng" cap="none" strike="noStrike">
                <a:solidFill>
                  <a:schemeClr val="lt1"/>
                </a:solidFill>
                <a:latin typeface="Arial"/>
                <a:ea typeface="Arial"/>
                <a:cs typeface="Arial"/>
                <a:sym typeface="Arial"/>
              </a:rPr>
              <a:t>100,000</a:t>
            </a:r>
            <a:r>
              <a:rPr b="0" i="0" lang="en-US" sz="2400" u="none" cap="none" strike="noStrike">
                <a:solidFill>
                  <a:srgbClr val="FFFF00"/>
                </a:solidFill>
                <a:latin typeface="Arial"/>
                <a:ea typeface="Arial"/>
                <a:cs typeface="Arial"/>
                <a:sym typeface="Arial"/>
              </a:rPr>
              <a:t>. How long does it take for me to decide to ensure the foreigner gets his money?</a:t>
            </a:r>
            <a:endParaRPr/>
          </a:p>
        </p:txBody>
      </p:sp>
      <p:sp>
        <p:nvSpPr>
          <p:cNvPr id="281" name="Google Shape;281;p37"/>
          <p:cNvSpPr txBox="1"/>
          <p:nvPr>
            <p:ph idx="1" type="body"/>
          </p:nvPr>
        </p:nvSpPr>
        <p:spPr>
          <a:xfrm>
            <a:off x="457200" y="2743200"/>
            <a:ext cx="3962400" cy="30480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A few seconds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minutes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hours</a:t>
            </a:r>
            <a:endParaRPr/>
          </a:p>
        </p:txBody>
      </p:sp>
      <p:sp>
        <p:nvSpPr>
          <p:cNvPr id="282" name="Google Shape;282;p3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283" name="Google Shape;283;p37"/>
          <p:cNvPicPr preferRelativeResize="0"/>
          <p:nvPr/>
        </p:nvPicPr>
        <p:blipFill rotWithShape="1">
          <a:blip r:embed="rId3">
            <a:alphaModFix/>
          </a:blip>
          <a:srcRect b="0" l="0" r="0" t="0"/>
          <a:stretch/>
        </p:blipFill>
        <p:spPr>
          <a:xfrm>
            <a:off x="4572000" y="2133600"/>
            <a:ext cx="4343400" cy="4914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304800" y="457200"/>
            <a:ext cx="8610600" cy="185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0" i="0" lang="en-US" sz="2400" u="none" cap="none" strike="noStrike">
                <a:solidFill>
                  <a:srgbClr val="FFFF00"/>
                </a:solidFill>
                <a:latin typeface="Arial"/>
                <a:ea typeface="Arial"/>
                <a:cs typeface="Arial"/>
                <a:sym typeface="Arial"/>
              </a:rPr>
              <a:t>In the same taxi the envelope in the back seat, contains the foreigner ID, contact info and $ </a:t>
            </a:r>
            <a:r>
              <a:rPr b="1" i="0" lang="en-US" sz="2400" u="sng" cap="none" strike="noStrike">
                <a:solidFill>
                  <a:schemeClr val="lt1"/>
                </a:solidFill>
                <a:latin typeface="Arial"/>
                <a:ea typeface="Arial"/>
                <a:cs typeface="Arial"/>
                <a:sym typeface="Arial"/>
              </a:rPr>
              <a:t>1,000,000</a:t>
            </a:r>
            <a:r>
              <a:rPr b="0" i="0" lang="en-US" sz="2400" u="none" cap="none" strike="noStrike">
                <a:solidFill>
                  <a:srgbClr val="FFFF00"/>
                </a:solidFill>
                <a:latin typeface="Arial"/>
                <a:ea typeface="Arial"/>
                <a:cs typeface="Arial"/>
                <a:sym typeface="Arial"/>
              </a:rPr>
              <a:t>. </a:t>
            </a:r>
            <a:r>
              <a:rPr b="1" i="0" lang="en-US" sz="2400" u="none" cap="none" strike="noStrike">
                <a:solidFill>
                  <a:srgbClr val="FFFF00"/>
                </a:solidFill>
                <a:latin typeface="Arial"/>
                <a:ea typeface="Arial"/>
                <a:cs typeface="Arial"/>
                <a:sym typeface="Arial"/>
              </a:rPr>
              <a:t>How long does it take me to make sure he gets his money?</a:t>
            </a:r>
            <a:endParaRPr/>
          </a:p>
        </p:txBody>
      </p:sp>
      <p:sp>
        <p:nvSpPr>
          <p:cNvPr id="289" name="Google Shape;289;p38"/>
          <p:cNvSpPr txBox="1"/>
          <p:nvPr>
            <p:ph idx="1" type="body"/>
          </p:nvPr>
        </p:nvSpPr>
        <p:spPr>
          <a:xfrm>
            <a:off x="457200" y="2743200"/>
            <a:ext cx="3962400" cy="30480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A few seconds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minutes</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From a few to several hours</a:t>
            </a:r>
            <a:endParaRPr/>
          </a:p>
        </p:txBody>
      </p:sp>
      <p:sp>
        <p:nvSpPr>
          <p:cNvPr id="290" name="Google Shape;290;p3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291" name="Google Shape;291;p38"/>
          <p:cNvPicPr preferRelativeResize="0"/>
          <p:nvPr/>
        </p:nvPicPr>
        <p:blipFill rotWithShape="1">
          <a:blip r:embed="rId3">
            <a:alphaModFix/>
          </a:blip>
          <a:srcRect b="0" l="0" r="0" t="0"/>
          <a:stretch/>
        </p:blipFill>
        <p:spPr>
          <a:xfrm>
            <a:off x="4572000" y="1905000"/>
            <a:ext cx="4343400" cy="491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9"/>
          <p:cNvSpPr txBox="1"/>
          <p:nvPr/>
        </p:nvSpPr>
        <p:spPr>
          <a:xfrm>
            <a:off x="762000" y="1600200"/>
            <a:ext cx="7696200" cy="3581400"/>
          </a:xfrm>
          <a:prstGeom prst="rect">
            <a:avLst/>
          </a:prstGeom>
          <a:solidFill>
            <a:schemeClr val="dk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p39"/>
          <p:cNvSpPr/>
          <p:nvPr/>
        </p:nvSpPr>
        <p:spPr>
          <a:xfrm>
            <a:off x="4419600" y="3048000"/>
            <a:ext cx="381000" cy="152400"/>
          </a:xfrm>
          <a:prstGeom prst="rightArrow">
            <a:avLst>
              <a:gd fmla="val 17281" name="adj1"/>
              <a:gd fmla="val 50000"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p39"/>
          <p:cNvSpPr txBox="1"/>
          <p:nvPr/>
        </p:nvSpPr>
        <p:spPr>
          <a:xfrm>
            <a:off x="2667000" y="2590800"/>
            <a:ext cx="1524000" cy="10668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Input</a:t>
            </a:r>
            <a:endParaRPr/>
          </a:p>
        </p:txBody>
      </p:sp>
      <p:sp>
        <p:nvSpPr>
          <p:cNvPr id="299" name="Google Shape;299;p39"/>
          <p:cNvSpPr txBox="1"/>
          <p:nvPr/>
        </p:nvSpPr>
        <p:spPr>
          <a:xfrm>
            <a:off x="5029200" y="2590800"/>
            <a:ext cx="1600200" cy="10668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Right Course of Action</a:t>
            </a:r>
            <a:endParaRPr/>
          </a:p>
        </p:txBody>
      </p:sp>
      <p:sp>
        <p:nvSpPr>
          <p:cNvPr id="300" name="Google Shape;300;p39"/>
          <p:cNvSpPr txBox="1"/>
          <p:nvPr/>
        </p:nvSpPr>
        <p:spPr>
          <a:xfrm>
            <a:off x="3505200" y="3962400"/>
            <a:ext cx="3124200"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Reaction time</a:t>
            </a:r>
            <a:endParaRPr/>
          </a:p>
        </p:txBody>
      </p:sp>
      <p:sp>
        <p:nvSpPr>
          <p:cNvPr id="301" name="Google Shape;301;p39"/>
          <p:cNvSpPr txBox="1"/>
          <p:nvPr/>
        </p:nvSpPr>
        <p:spPr>
          <a:xfrm>
            <a:off x="3810000" y="1754187"/>
            <a:ext cx="1600200" cy="400050"/>
          </a:xfrm>
          <a:prstGeom prst="rect">
            <a:avLst/>
          </a:prstGeom>
          <a:solidFill>
            <a:schemeClr val="dk1"/>
          </a:solidFill>
          <a:ln cap="flat" cmpd="sng" w="28575">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000"/>
              <a:buFont typeface="Arial"/>
              <a:buNone/>
            </a:pPr>
            <a:r>
              <a:rPr b="1" i="0" lang="en-US" sz="2000" u="none">
                <a:solidFill>
                  <a:srgbClr val="FFFF00"/>
                </a:solidFill>
                <a:latin typeface="Arial"/>
                <a:ea typeface="Arial"/>
                <a:cs typeface="Arial"/>
                <a:sym typeface="Arial"/>
              </a:rPr>
              <a:t>$ 10</a:t>
            </a:r>
            <a:endParaRPr/>
          </a:p>
        </p:txBody>
      </p:sp>
      <p:sp>
        <p:nvSpPr>
          <p:cNvPr id="302" name="Google Shape;302;p3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0"/>
          <p:cNvSpPr txBox="1"/>
          <p:nvPr/>
        </p:nvSpPr>
        <p:spPr>
          <a:xfrm>
            <a:off x="762000" y="1524000"/>
            <a:ext cx="7696200" cy="3581400"/>
          </a:xfrm>
          <a:prstGeom prst="rect">
            <a:avLst/>
          </a:prstGeom>
          <a:solidFill>
            <a:schemeClr val="dk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p40"/>
          <p:cNvSpPr/>
          <p:nvPr/>
        </p:nvSpPr>
        <p:spPr>
          <a:xfrm>
            <a:off x="3276600" y="3048000"/>
            <a:ext cx="2667000" cy="152400"/>
          </a:xfrm>
          <a:prstGeom prst="rightArrow">
            <a:avLst>
              <a:gd fmla="val 20983" name="adj1"/>
              <a:gd fmla="val 50000" name="adj2"/>
            </a:avLst>
          </a:prstGeom>
          <a:noFill/>
          <a:ln cap="flat" cmpd="sng" w="254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p40"/>
          <p:cNvSpPr txBox="1"/>
          <p:nvPr/>
        </p:nvSpPr>
        <p:spPr>
          <a:xfrm>
            <a:off x="1371600" y="2667000"/>
            <a:ext cx="1447800" cy="8382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Input</a:t>
            </a:r>
            <a:endParaRPr/>
          </a:p>
        </p:txBody>
      </p:sp>
      <p:sp>
        <p:nvSpPr>
          <p:cNvPr id="310" name="Google Shape;310;p40"/>
          <p:cNvSpPr txBox="1"/>
          <p:nvPr/>
        </p:nvSpPr>
        <p:spPr>
          <a:xfrm>
            <a:off x="6172200" y="2514600"/>
            <a:ext cx="1600200" cy="1066800"/>
          </a:xfrm>
          <a:prstGeom prst="rect">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Right Course of Action</a:t>
            </a:r>
            <a:endParaRPr/>
          </a:p>
        </p:txBody>
      </p:sp>
      <p:sp>
        <p:nvSpPr>
          <p:cNvPr id="311" name="Google Shape;311;p40"/>
          <p:cNvSpPr txBox="1"/>
          <p:nvPr/>
        </p:nvSpPr>
        <p:spPr>
          <a:xfrm>
            <a:off x="3505200" y="3886200"/>
            <a:ext cx="2286000" cy="9540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Reaction time =VG</a:t>
            </a:r>
            <a:endParaRPr/>
          </a:p>
        </p:txBody>
      </p:sp>
      <p:sp>
        <p:nvSpPr>
          <p:cNvPr id="312" name="Google Shape;312;p40"/>
          <p:cNvSpPr txBox="1"/>
          <p:nvPr/>
        </p:nvSpPr>
        <p:spPr>
          <a:xfrm>
            <a:off x="1676400" y="306387"/>
            <a:ext cx="5791200" cy="608012"/>
          </a:xfrm>
          <a:prstGeom prst="rect">
            <a:avLst/>
          </a:prstGeom>
          <a:solidFill>
            <a:schemeClr val="dk1"/>
          </a:solidFill>
          <a:ln cap="flat" cmpd="sng" w="28575">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The Vulnerability Gap</a:t>
            </a:r>
            <a:endParaRPr/>
          </a:p>
        </p:txBody>
      </p:sp>
      <p:sp>
        <p:nvSpPr>
          <p:cNvPr id="313" name="Google Shape;313;p40"/>
          <p:cNvSpPr txBox="1"/>
          <p:nvPr/>
        </p:nvSpPr>
        <p:spPr>
          <a:xfrm>
            <a:off x="381000" y="5334000"/>
            <a:ext cx="8382000" cy="461962"/>
          </a:xfrm>
          <a:prstGeom prst="rect">
            <a:avLst/>
          </a:prstGeom>
          <a:solidFill>
            <a:srgbClr val="000066"/>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Emotions can push us into the VG.</a:t>
            </a:r>
            <a:endParaRPr/>
          </a:p>
        </p:txBody>
      </p:sp>
      <p:sp>
        <p:nvSpPr>
          <p:cNvPr id="314" name="Google Shape;314;p4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315" name="Google Shape;315;p40"/>
          <p:cNvSpPr txBox="1"/>
          <p:nvPr/>
        </p:nvSpPr>
        <p:spPr>
          <a:xfrm>
            <a:off x="76200" y="6096000"/>
            <a:ext cx="8991600" cy="461962"/>
          </a:xfrm>
          <a:prstGeom prst="rect">
            <a:avLst/>
          </a:prstGeom>
          <a:solidFill>
            <a:srgbClr val="000066"/>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Temptation and coercion can push us into the VG.</a:t>
            </a:r>
            <a:endParaRPr/>
          </a:p>
        </p:txBody>
      </p:sp>
      <p:sp>
        <p:nvSpPr>
          <p:cNvPr id="316" name="Google Shape;316;p40"/>
          <p:cNvSpPr txBox="1"/>
          <p:nvPr/>
        </p:nvSpPr>
        <p:spPr>
          <a:xfrm>
            <a:off x="3505200" y="1905000"/>
            <a:ext cx="2057400" cy="609600"/>
          </a:xfrm>
          <a:prstGeom prst="rect">
            <a:avLst/>
          </a:prstGeom>
          <a:solidFill>
            <a:schemeClr val="dk1"/>
          </a:solidFill>
          <a:ln cap="flat" cmpd="sng" w="254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$ 1,000,000</a:t>
            </a:r>
            <a:endParaRPr/>
          </a:p>
        </p:txBody>
      </p:sp>
      <p:sp>
        <p:nvSpPr>
          <p:cNvPr id="317" name="Google Shape;317;p4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1"/>
          <p:cNvSpPr/>
          <p:nvPr/>
        </p:nvSpPr>
        <p:spPr>
          <a:xfrm>
            <a:off x="950912" y="2487612"/>
            <a:ext cx="7394575" cy="22177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6600"/>
              <a:buFont typeface="Arial"/>
              <a:buNone/>
            </a:pPr>
            <a:r>
              <a:rPr b="1" i="0" lang="en-US" sz="6600" u="none" cap="none" strike="noStrike">
                <a:solidFill>
                  <a:srgbClr val="FFFF00"/>
                </a:solidFill>
                <a:latin typeface="Arial"/>
                <a:ea typeface="Arial"/>
                <a:cs typeface="Arial"/>
                <a:sym typeface="Arial"/>
              </a:rPr>
              <a:t>THE SITUATION</a:t>
            </a:r>
            <a:endParaRPr/>
          </a:p>
        </p:txBody>
      </p:sp>
      <p:sp>
        <p:nvSpPr>
          <p:cNvPr id="323" name="Google Shape;323;p4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2"/>
          <p:cNvSpPr txBox="1"/>
          <p:nvPr/>
        </p:nvSpPr>
        <p:spPr>
          <a:xfrm>
            <a:off x="1371600" y="228600"/>
            <a:ext cx="6324600" cy="762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The Power of the Situation</a:t>
            </a:r>
            <a:endParaRPr/>
          </a:p>
        </p:txBody>
      </p:sp>
      <p:sp>
        <p:nvSpPr>
          <p:cNvPr id="329" name="Google Shape;329;p42"/>
          <p:cNvSpPr txBox="1"/>
          <p:nvPr/>
        </p:nvSpPr>
        <p:spPr>
          <a:xfrm>
            <a:off x="4191000" y="1219200"/>
            <a:ext cx="4419600" cy="147796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Developed the concept of </a:t>
            </a:r>
            <a:r>
              <a:rPr b="1" i="1" lang="en-US" sz="2600" u="none">
                <a:solidFill>
                  <a:srgbClr val="FFFF00"/>
                </a:solidFill>
                <a:latin typeface="Arial"/>
                <a:ea typeface="Arial"/>
                <a:cs typeface="Arial"/>
                <a:sym typeface="Arial"/>
              </a:rPr>
              <a:t>atrocity-producing situation</a:t>
            </a:r>
            <a:endParaRPr/>
          </a:p>
          <a:p>
            <a:pPr indent="0" lvl="0" marL="0" marR="0" rtl="0" algn="l">
              <a:lnSpc>
                <a:spcPct val="100000"/>
              </a:lnSpc>
              <a:spcBef>
                <a:spcPts val="0"/>
              </a:spcBef>
              <a:spcAft>
                <a:spcPts val="0"/>
              </a:spcAft>
              <a:buNone/>
            </a:pPr>
            <a:r>
              <a:t/>
            </a:r>
            <a:endParaRPr b="1" i="1" sz="2600" u="none">
              <a:solidFill>
                <a:srgbClr val="FFFF00"/>
              </a:solidFill>
              <a:latin typeface="Arial"/>
              <a:ea typeface="Arial"/>
              <a:cs typeface="Arial"/>
              <a:sym typeface="Arial"/>
            </a:endParaRPr>
          </a:p>
        </p:txBody>
      </p:sp>
      <p:pic>
        <p:nvPicPr>
          <p:cNvPr descr="lifton1_3" id="330" name="Google Shape;330;p42"/>
          <p:cNvPicPr preferRelativeResize="0"/>
          <p:nvPr/>
        </p:nvPicPr>
        <p:blipFill rotWithShape="1">
          <a:blip r:embed="rId3">
            <a:alphaModFix/>
          </a:blip>
          <a:srcRect b="0" l="0" r="0" t="0"/>
          <a:stretch/>
        </p:blipFill>
        <p:spPr>
          <a:xfrm>
            <a:off x="685800" y="1905000"/>
            <a:ext cx="2971800" cy="3878262"/>
          </a:xfrm>
          <a:prstGeom prst="rect">
            <a:avLst/>
          </a:prstGeom>
          <a:noFill/>
          <a:ln>
            <a:noFill/>
          </a:ln>
        </p:spPr>
      </p:pic>
      <p:sp>
        <p:nvSpPr>
          <p:cNvPr id="331" name="Google Shape;331;p4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descr="Home from the War: Learning From Vietnam Veterans" id="332" name="Google Shape;332;p42"/>
          <p:cNvPicPr preferRelativeResize="0"/>
          <p:nvPr/>
        </p:nvPicPr>
        <p:blipFill rotWithShape="1">
          <a:blip r:embed="rId4">
            <a:alphaModFix/>
          </a:blip>
          <a:srcRect b="0" l="0" r="0" t="0"/>
          <a:stretch/>
        </p:blipFill>
        <p:spPr>
          <a:xfrm>
            <a:off x="4267200" y="2743200"/>
            <a:ext cx="4267200" cy="3914775"/>
          </a:xfrm>
          <a:prstGeom prst="rect">
            <a:avLst/>
          </a:prstGeom>
          <a:noFill/>
          <a:ln>
            <a:noFill/>
          </a:ln>
        </p:spPr>
      </p:pic>
      <p:sp>
        <p:nvSpPr>
          <p:cNvPr id="333" name="Google Shape;333;p42"/>
          <p:cNvSpPr txBox="1"/>
          <p:nvPr/>
        </p:nvSpPr>
        <p:spPr>
          <a:xfrm>
            <a:off x="228600" y="5943600"/>
            <a:ext cx="3810000" cy="492125"/>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Robert Jay Lifton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339" name="Google Shape;339;p43"/>
          <p:cNvSpPr txBox="1"/>
          <p:nvPr>
            <p:ph idx="4294967295" type="title"/>
          </p:nvPr>
        </p:nvSpPr>
        <p:spPr>
          <a:xfrm>
            <a:off x="0" y="152400"/>
            <a:ext cx="8299450" cy="1087437"/>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The Stanford Prison Experiment, 1970s</a:t>
            </a:r>
            <a:endParaRPr/>
          </a:p>
        </p:txBody>
      </p:sp>
      <p:pic>
        <p:nvPicPr>
          <p:cNvPr descr="asdasdO13" id="340" name="Google Shape;340;p43"/>
          <p:cNvPicPr preferRelativeResize="0"/>
          <p:nvPr>
            <p:ph idx="4294967295" type="body"/>
          </p:nvPr>
        </p:nvPicPr>
        <p:blipFill rotWithShape="1">
          <a:blip r:embed="rId3">
            <a:alphaModFix/>
          </a:blip>
          <a:srcRect b="0" l="0" r="0" t="0"/>
          <a:stretch/>
        </p:blipFill>
        <p:spPr>
          <a:xfrm>
            <a:off x="5715000" y="4038600"/>
            <a:ext cx="3429000" cy="2306637"/>
          </a:xfrm>
          <a:prstGeom prst="rect">
            <a:avLst/>
          </a:prstGeom>
          <a:noFill/>
          <a:ln>
            <a:noFill/>
          </a:ln>
        </p:spPr>
      </p:pic>
      <p:pic>
        <p:nvPicPr>
          <p:cNvPr descr="stanford%20prison%20experiment%20psychological%20evil%20good%20control%20simulation%20behavior%20college%20students" id="341" name="Google Shape;341;p43"/>
          <p:cNvPicPr preferRelativeResize="0"/>
          <p:nvPr/>
        </p:nvPicPr>
        <p:blipFill rotWithShape="1">
          <a:blip r:embed="rId4">
            <a:alphaModFix/>
          </a:blip>
          <a:srcRect b="0" l="0" r="0" t="0"/>
          <a:stretch/>
        </p:blipFill>
        <p:spPr>
          <a:xfrm>
            <a:off x="152400" y="1446212"/>
            <a:ext cx="2843212" cy="5030787"/>
          </a:xfrm>
          <a:prstGeom prst="rect">
            <a:avLst/>
          </a:prstGeom>
          <a:noFill/>
          <a:ln>
            <a:noFill/>
          </a:ln>
        </p:spPr>
      </p:pic>
      <p:sp>
        <p:nvSpPr>
          <p:cNvPr id="342" name="Google Shape;342;p4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stanford%20prison%20experiment" id="343" name="Google Shape;343;p43"/>
          <p:cNvPicPr preferRelativeResize="0"/>
          <p:nvPr/>
        </p:nvPicPr>
        <p:blipFill rotWithShape="1">
          <a:blip r:embed="rId5">
            <a:alphaModFix/>
          </a:blip>
          <a:srcRect b="0" l="0" r="0" t="0"/>
          <a:stretch/>
        </p:blipFill>
        <p:spPr>
          <a:xfrm>
            <a:off x="2728912" y="2227262"/>
            <a:ext cx="3200400" cy="2871787"/>
          </a:xfrm>
          <a:prstGeom prst="rect">
            <a:avLst/>
          </a:prstGeom>
          <a:noFill/>
          <a:ln>
            <a:noFill/>
          </a:ln>
        </p:spPr>
      </p:pic>
      <p:pic>
        <p:nvPicPr>
          <p:cNvPr descr="stanford" id="344" name="Google Shape;344;p43"/>
          <p:cNvPicPr preferRelativeResize="0"/>
          <p:nvPr/>
        </p:nvPicPr>
        <p:blipFill rotWithShape="1">
          <a:blip r:embed="rId6">
            <a:alphaModFix/>
          </a:blip>
          <a:srcRect b="0" l="0" r="0" t="0"/>
          <a:stretch/>
        </p:blipFill>
        <p:spPr>
          <a:xfrm>
            <a:off x="5838825" y="1303337"/>
            <a:ext cx="3276600" cy="1895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Google Shape;349;p44"/>
          <p:cNvPicPr preferRelativeResize="0"/>
          <p:nvPr/>
        </p:nvPicPr>
        <p:blipFill rotWithShape="1">
          <a:blip r:embed="rId3">
            <a:alphaModFix/>
          </a:blip>
          <a:srcRect b="0" l="0" r="0" t="0"/>
          <a:stretch/>
        </p:blipFill>
        <p:spPr>
          <a:xfrm>
            <a:off x="914400" y="1143000"/>
            <a:ext cx="7315200" cy="4800600"/>
          </a:xfrm>
          <a:prstGeom prst="rect">
            <a:avLst/>
          </a:prstGeom>
          <a:noFill/>
          <a:ln>
            <a:noFill/>
          </a:ln>
        </p:spPr>
      </p:pic>
      <p:sp>
        <p:nvSpPr>
          <p:cNvPr id="350" name="Google Shape;350;p4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56" name="Google Shape;356;p45"/>
          <p:cNvGrpSpPr/>
          <p:nvPr/>
        </p:nvGrpSpPr>
        <p:grpSpPr>
          <a:xfrm>
            <a:off x="92075" y="195262"/>
            <a:ext cx="5851525" cy="6205537"/>
            <a:chOff x="92075" y="195262"/>
            <a:chExt cx="5851525" cy="6205537"/>
          </a:xfrm>
        </p:grpSpPr>
        <p:pic>
          <p:nvPicPr>
            <p:cNvPr id="357" name="Google Shape;357;p45"/>
            <p:cNvPicPr preferRelativeResize="0"/>
            <p:nvPr/>
          </p:nvPicPr>
          <p:blipFill rotWithShape="1">
            <a:blip r:embed="rId3">
              <a:alphaModFix/>
            </a:blip>
            <a:srcRect b="0" l="0" r="0" t="0"/>
            <a:stretch/>
          </p:blipFill>
          <p:spPr>
            <a:xfrm>
              <a:off x="92075" y="195262"/>
              <a:ext cx="5851525" cy="6205537"/>
            </a:xfrm>
            <a:prstGeom prst="rect">
              <a:avLst/>
            </a:prstGeom>
            <a:noFill/>
            <a:ln>
              <a:noFill/>
            </a:ln>
          </p:spPr>
        </p:pic>
        <p:sp>
          <p:nvSpPr>
            <p:cNvPr id="358" name="Google Shape;358;p45"/>
            <p:cNvSpPr txBox="1"/>
            <p:nvPr/>
          </p:nvSpPr>
          <p:spPr>
            <a:xfrm>
              <a:off x="304800" y="304800"/>
              <a:ext cx="5334000" cy="6002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“Good people can be induced, seduced, and initiated into behaving in evil ways.” </a:t>
              </a:r>
              <a:endParaRPr/>
            </a:p>
            <a:p>
              <a:pPr indent="0" lvl="0" marL="0" marR="0" rtl="0" algn="l">
                <a:lnSpc>
                  <a:spcPct val="100000"/>
                </a:lnSpc>
                <a:spcBef>
                  <a:spcPts val="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“They can also be led to act in irrational, stupid, self-destructive, antisocial and mindless ways when they are immersed in </a:t>
              </a:r>
              <a:r>
                <a:rPr b="1" i="0" lang="en-US" sz="3200" u="none">
                  <a:solidFill>
                    <a:schemeClr val="lt1"/>
                  </a:solidFill>
                  <a:latin typeface="Arial"/>
                  <a:ea typeface="Arial"/>
                  <a:cs typeface="Arial"/>
                  <a:sym typeface="Arial"/>
                </a:rPr>
                <a:t>‘</a:t>
              </a:r>
              <a:r>
                <a:rPr b="1" i="0" lang="en-US" sz="3200" u="sng">
                  <a:solidFill>
                    <a:schemeClr val="lt1"/>
                  </a:solidFill>
                  <a:latin typeface="Arial"/>
                  <a:ea typeface="Arial"/>
                  <a:cs typeface="Arial"/>
                  <a:sym typeface="Arial"/>
                </a:rPr>
                <a:t>total situations</a:t>
              </a:r>
              <a:r>
                <a:rPr b="1" i="0" lang="en-US" sz="3200" u="none">
                  <a:solidFill>
                    <a:schemeClr val="lt1"/>
                  </a:solidFill>
                  <a:latin typeface="Arial"/>
                  <a:ea typeface="Arial"/>
                  <a:cs typeface="Arial"/>
                  <a:sym typeface="Arial"/>
                </a:rPr>
                <a:t>’</a:t>
              </a:r>
              <a:r>
                <a:rPr b="1" i="0" lang="en-US" sz="3200" u="none">
                  <a:solidFill>
                    <a:srgbClr val="FFFF00"/>
                  </a:solidFill>
                  <a:latin typeface="Arial"/>
                  <a:ea typeface="Arial"/>
                  <a:cs typeface="Arial"/>
                  <a:sym typeface="Arial"/>
                </a:rPr>
                <a:t> that impact human nature.”</a:t>
              </a:r>
              <a:endParaRPr/>
            </a:p>
          </p:txBody>
        </p:sp>
      </p:grpSp>
      <p:pic>
        <p:nvPicPr>
          <p:cNvPr descr="av175DVD_lg" id="359" name="Google Shape;359;p45"/>
          <p:cNvPicPr preferRelativeResize="0"/>
          <p:nvPr/>
        </p:nvPicPr>
        <p:blipFill rotWithShape="1">
          <a:blip r:embed="rId4">
            <a:alphaModFix/>
          </a:blip>
          <a:srcRect b="0" l="0" r="0" t="0"/>
          <a:stretch/>
        </p:blipFill>
        <p:spPr>
          <a:xfrm>
            <a:off x="6019800" y="609600"/>
            <a:ext cx="2667000" cy="3519487"/>
          </a:xfrm>
          <a:prstGeom prst="rect">
            <a:avLst/>
          </a:prstGeom>
          <a:noFill/>
          <a:ln>
            <a:noFill/>
          </a:ln>
        </p:spPr>
      </p:pic>
      <p:sp>
        <p:nvSpPr>
          <p:cNvPr id="360" name="Google Shape;360;p45"/>
          <p:cNvSpPr txBox="1"/>
          <p:nvPr/>
        </p:nvSpPr>
        <p:spPr>
          <a:xfrm>
            <a:off x="5791200" y="4724400"/>
            <a:ext cx="3200400" cy="6096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Prof. Zimbardo</a:t>
            </a:r>
            <a:r>
              <a:rPr b="0" i="0" lang="en-US" sz="2800" u="none">
                <a:solidFill>
                  <a:schemeClr val="dk1"/>
                </a:solidFill>
                <a:latin typeface="Arial"/>
                <a:ea typeface="Arial"/>
                <a:cs typeface="Arial"/>
                <a:sym typeface="Arial"/>
              </a:rPr>
              <a:t>  </a:t>
            </a:r>
            <a:endParaRPr/>
          </a:p>
        </p:txBody>
      </p:sp>
      <p:sp>
        <p:nvSpPr>
          <p:cNvPr id="361" name="Google Shape;361;p4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6"/>
          <p:cNvSpPr txBox="1"/>
          <p:nvPr>
            <p:ph idx="1" type="body"/>
          </p:nvPr>
        </p:nvSpPr>
        <p:spPr>
          <a:xfrm>
            <a:off x="1676400" y="1524000"/>
            <a:ext cx="6248400" cy="3124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dk1"/>
              </a:buClr>
              <a:buSzPts val="4000"/>
              <a:buFont typeface="Arial"/>
              <a:buNone/>
            </a:pPr>
            <a:r>
              <a:t/>
            </a:r>
            <a:endParaRPr b="1" i="0" sz="4000" u="none">
              <a:solidFill>
                <a:srgbClr val="FFFF00"/>
              </a:solidFill>
              <a:latin typeface="Arial"/>
              <a:ea typeface="Arial"/>
              <a:cs typeface="Arial"/>
              <a:sym typeface="Arial"/>
            </a:endParaRPr>
          </a:p>
          <a:p>
            <a:pPr indent="-342900" lvl="0" marL="342900" marR="0" rtl="0" algn="ctr">
              <a:lnSpc>
                <a:spcPct val="80000"/>
              </a:lnSpc>
              <a:spcBef>
                <a:spcPts val="880"/>
              </a:spcBef>
              <a:spcAft>
                <a:spcPts val="0"/>
              </a:spcAft>
              <a:buClr>
                <a:srgbClr val="FFFF00"/>
              </a:buClr>
              <a:buSzPts val="4400"/>
              <a:buFont typeface="Arial"/>
              <a:buNone/>
            </a:pPr>
            <a:r>
              <a:rPr b="1" i="0" lang="en-US" sz="4400" u="none">
                <a:solidFill>
                  <a:srgbClr val="FFFF00"/>
                </a:solidFill>
                <a:latin typeface="Arial"/>
                <a:ea typeface="Arial"/>
                <a:cs typeface="Arial"/>
                <a:sym typeface="Arial"/>
              </a:rPr>
              <a:t>Character </a:t>
            </a:r>
            <a:endParaRPr/>
          </a:p>
          <a:p>
            <a:pPr indent="-342900" lvl="0" marL="342900" marR="0" rtl="0" algn="ctr">
              <a:lnSpc>
                <a:spcPct val="80000"/>
              </a:lnSpc>
              <a:spcBef>
                <a:spcPts val="880"/>
              </a:spcBef>
              <a:spcAft>
                <a:spcPts val="0"/>
              </a:spcAft>
              <a:buClr>
                <a:srgbClr val="FFFF00"/>
              </a:buClr>
              <a:buSzPts val="4400"/>
              <a:buFont typeface="Arial"/>
              <a:buNone/>
            </a:pPr>
            <a:r>
              <a:rPr b="1" i="0" lang="en-US" sz="4400" u="none">
                <a:solidFill>
                  <a:srgbClr val="FFFF00"/>
                </a:solidFill>
                <a:latin typeface="Arial"/>
                <a:ea typeface="Arial"/>
                <a:cs typeface="Arial"/>
                <a:sym typeface="Arial"/>
              </a:rPr>
              <a:t>vs </a:t>
            </a:r>
            <a:endParaRPr/>
          </a:p>
          <a:p>
            <a:pPr indent="-342900" lvl="0" marL="342900" marR="0" rtl="0" algn="ctr">
              <a:lnSpc>
                <a:spcPct val="80000"/>
              </a:lnSpc>
              <a:spcBef>
                <a:spcPts val="880"/>
              </a:spcBef>
              <a:spcAft>
                <a:spcPts val="0"/>
              </a:spcAft>
              <a:buClr>
                <a:srgbClr val="FFFF00"/>
              </a:buClr>
              <a:buSzPts val="4400"/>
              <a:buFont typeface="Arial"/>
              <a:buNone/>
            </a:pPr>
            <a:r>
              <a:rPr b="1" i="0" lang="en-US" sz="4400" u="none">
                <a:solidFill>
                  <a:srgbClr val="FFFF00"/>
                </a:solidFill>
                <a:latin typeface="Arial"/>
                <a:ea typeface="Arial"/>
                <a:cs typeface="Arial"/>
                <a:sym typeface="Arial"/>
              </a:rPr>
              <a:t>Situation</a:t>
            </a:r>
            <a:endParaRPr/>
          </a:p>
        </p:txBody>
      </p:sp>
      <p:sp>
        <p:nvSpPr>
          <p:cNvPr id="367" name="Google Shape;367;p4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idx="1" type="body"/>
          </p:nvPr>
        </p:nvSpPr>
        <p:spPr>
          <a:xfrm>
            <a:off x="457200" y="1600200"/>
            <a:ext cx="8229600" cy="452596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Char char="•"/>
            </a:pPr>
            <a:r>
              <a:rPr b="1" i="0" lang="en-US" sz="3200" u="none" cap="none" strike="noStrike">
                <a:solidFill>
                  <a:srgbClr val="FFFF00"/>
                </a:solidFill>
                <a:latin typeface="Arial"/>
                <a:ea typeface="Arial"/>
                <a:cs typeface="Arial"/>
                <a:sym typeface="Arial"/>
              </a:rPr>
              <a:t>Who is an individual of character?</a:t>
            </a:r>
            <a:endParaRPr/>
          </a:p>
          <a:p>
            <a:pPr indent="-139700" lvl="0" marL="342900" marR="0" rtl="0" algn="l">
              <a:lnSpc>
                <a:spcPct val="100000"/>
              </a:lnSpc>
              <a:spcBef>
                <a:spcPts val="640"/>
              </a:spcBef>
              <a:spcAft>
                <a:spcPts val="0"/>
              </a:spcAft>
              <a:buClr>
                <a:schemeClr val="dk1"/>
              </a:buClr>
              <a:buSzPts val="3200"/>
              <a:buFont typeface="Arial"/>
              <a:buNone/>
            </a:pPr>
            <a:r>
              <a:t/>
            </a:r>
            <a:endParaRPr b="1" i="0" sz="3200" u="none" cap="none" strike="noStrike">
              <a:solidFill>
                <a:srgbClr val="FFFF00"/>
              </a:solidFill>
              <a:latin typeface="Arial"/>
              <a:ea typeface="Arial"/>
              <a:cs typeface="Arial"/>
              <a:sym typeface="Arial"/>
            </a:endParaRPr>
          </a:p>
          <a:p>
            <a:pPr indent="-342900" lvl="0" marL="342900" marR="0" rtl="0" algn="l">
              <a:lnSpc>
                <a:spcPct val="100000"/>
              </a:lnSpc>
              <a:spcBef>
                <a:spcPts val="640"/>
              </a:spcBef>
              <a:spcAft>
                <a:spcPts val="0"/>
              </a:spcAft>
              <a:buClr>
                <a:srgbClr val="FFFF00"/>
              </a:buClr>
              <a:buSzPts val="3200"/>
              <a:buFont typeface="Arial"/>
              <a:buChar char="•"/>
            </a:pPr>
            <a:r>
              <a:rPr b="1" i="0" lang="en-US" sz="3200" u="none" cap="none" strike="noStrike">
                <a:solidFill>
                  <a:srgbClr val="FFFF00"/>
                </a:solidFill>
                <a:latin typeface="Arial"/>
                <a:ea typeface="Arial"/>
                <a:cs typeface="Arial"/>
                <a:sym typeface="Arial"/>
              </a:rPr>
              <a:t>An individual who knows the difference between right and wrong – good and evil - and is committed to do the right thing. </a:t>
            </a:r>
            <a:endParaRPr/>
          </a:p>
        </p:txBody>
      </p:sp>
      <p:sp>
        <p:nvSpPr>
          <p:cNvPr id="136" name="Google Shape;136;p2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457200" y="762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Is it  acceptable to steal?</a:t>
            </a:r>
            <a:endParaRPr/>
          </a:p>
        </p:txBody>
      </p:sp>
      <p:sp>
        <p:nvSpPr>
          <p:cNvPr id="373" name="Google Shape;373;p47"/>
          <p:cNvSpPr txBox="1"/>
          <p:nvPr>
            <p:ph idx="1" type="body"/>
          </p:nvPr>
        </p:nvSpPr>
        <p:spPr>
          <a:xfrm>
            <a:off x="457200" y="2743200"/>
            <a:ext cx="4114800" cy="3200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400"/>
              <a:buFont typeface="Arial"/>
              <a:buAutoNum type="arabicPeriod"/>
            </a:pPr>
            <a:r>
              <a:rPr b="1" i="0" lang="en-US" sz="4400" u="none">
                <a:solidFill>
                  <a:srgbClr val="FFFF00"/>
                </a:solidFill>
                <a:latin typeface="Arial"/>
                <a:ea typeface="Arial"/>
                <a:cs typeface="Arial"/>
                <a:sym typeface="Arial"/>
              </a:rPr>
              <a:t>Yes</a:t>
            </a:r>
            <a:endParaRPr/>
          </a:p>
          <a:p>
            <a:pPr indent="-514350" lvl="0" marL="514350" marR="0" rtl="0" algn="l">
              <a:lnSpc>
                <a:spcPct val="100000"/>
              </a:lnSpc>
              <a:spcBef>
                <a:spcPts val="880"/>
              </a:spcBef>
              <a:spcAft>
                <a:spcPts val="0"/>
              </a:spcAft>
              <a:buClr>
                <a:srgbClr val="FFFF00"/>
              </a:buClr>
              <a:buSzPts val="4400"/>
              <a:buFont typeface="Arial"/>
              <a:buAutoNum type="arabicPeriod"/>
            </a:pPr>
            <a:r>
              <a:rPr b="1" i="0" lang="en-US" sz="4400" u="none">
                <a:solidFill>
                  <a:srgbClr val="FFFF00"/>
                </a:solidFill>
                <a:latin typeface="Arial"/>
                <a:ea typeface="Arial"/>
                <a:cs typeface="Arial"/>
                <a:sym typeface="Arial"/>
              </a:rPr>
              <a:t>No</a:t>
            </a:r>
            <a:endParaRPr/>
          </a:p>
        </p:txBody>
      </p:sp>
      <p:sp>
        <p:nvSpPr>
          <p:cNvPr id="374" name="Google Shape;374;p4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375" name="Google Shape;375;p47"/>
          <p:cNvPicPr preferRelativeResize="0"/>
          <p:nvPr/>
        </p:nvPicPr>
        <p:blipFill rotWithShape="1">
          <a:blip r:embed="rId3">
            <a:alphaModFix/>
          </a:blip>
          <a:srcRect b="0" l="0" r="0" t="0"/>
          <a:stretch/>
        </p:blipFill>
        <p:spPr>
          <a:xfrm>
            <a:off x="4419600" y="1714500"/>
            <a:ext cx="4572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8"/>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Is it acceptable to steal food?</a:t>
            </a:r>
            <a:endParaRPr/>
          </a:p>
        </p:txBody>
      </p:sp>
      <p:sp>
        <p:nvSpPr>
          <p:cNvPr id="381" name="Google Shape;381;p48"/>
          <p:cNvSpPr txBox="1"/>
          <p:nvPr>
            <p:ph idx="1" type="body"/>
          </p:nvPr>
        </p:nvSpPr>
        <p:spPr>
          <a:xfrm>
            <a:off x="457200" y="2743200"/>
            <a:ext cx="365760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1 Yes</a:t>
            </a:r>
            <a:endParaRPr/>
          </a:p>
          <a:p>
            <a:pPr indent="-342900" lvl="0" marL="342900" marR="0" rtl="0" algn="l">
              <a:lnSpc>
                <a:spcPct val="100000"/>
              </a:lnSpc>
              <a:spcBef>
                <a:spcPts val="96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2 No</a:t>
            </a:r>
            <a:endParaRPr/>
          </a:p>
        </p:txBody>
      </p:sp>
      <p:sp>
        <p:nvSpPr>
          <p:cNvPr id="382" name="Google Shape;382;p4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383" name="Google Shape;383;p48"/>
          <p:cNvPicPr preferRelativeResize="0"/>
          <p:nvPr/>
        </p:nvPicPr>
        <p:blipFill rotWithShape="1">
          <a:blip r:embed="rId3">
            <a:alphaModFix/>
          </a:blip>
          <a:srcRect b="0" l="0" r="0" t="0"/>
          <a:stretch/>
        </p:blipFill>
        <p:spPr>
          <a:xfrm>
            <a:off x="4508500" y="1676400"/>
            <a:ext cx="4572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9"/>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Is  it acceptable to steal food if I am hungry?</a:t>
            </a:r>
            <a:endParaRPr/>
          </a:p>
        </p:txBody>
      </p:sp>
      <p:sp>
        <p:nvSpPr>
          <p:cNvPr id="389" name="Google Shape;389;p49"/>
          <p:cNvSpPr txBox="1"/>
          <p:nvPr>
            <p:ph idx="1" type="body"/>
          </p:nvPr>
        </p:nvSpPr>
        <p:spPr>
          <a:xfrm>
            <a:off x="381000" y="2819400"/>
            <a:ext cx="4114800" cy="2895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1 Yes</a:t>
            </a:r>
            <a:endParaRPr/>
          </a:p>
          <a:p>
            <a:pPr indent="-342900" lvl="0" marL="342900" marR="0" rtl="0" algn="l">
              <a:lnSpc>
                <a:spcPct val="100000"/>
              </a:lnSpc>
              <a:spcBef>
                <a:spcPts val="96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2 No</a:t>
            </a:r>
            <a:endParaRPr/>
          </a:p>
        </p:txBody>
      </p:sp>
      <p:sp>
        <p:nvSpPr>
          <p:cNvPr id="390" name="Google Shape;390;p4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391" name="Google Shape;391;p49"/>
          <p:cNvPicPr preferRelativeResize="0"/>
          <p:nvPr/>
        </p:nvPicPr>
        <p:blipFill rotWithShape="1">
          <a:blip r:embed="rId3">
            <a:alphaModFix/>
          </a:blip>
          <a:srcRect b="0" l="0" r="0" t="0"/>
          <a:stretch/>
        </p:blipFill>
        <p:spPr>
          <a:xfrm>
            <a:off x="4508500" y="1600200"/>
            <a:ext cx="4572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0"/>
          <p:cNvSpPr txBox="1"/>
          <p:nvPr>
            <p:ph type="title"/>
          </p:nvPr>
        </p:nvSpPr>
        <p:spPr>
          <a:xfrm>
            <a:off x="457200" y="6096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Is it acceptable to steal food if I am starving?</a:t>
            </a:r>
            <a:endParaRPr/>
          </a:p>
        </p:txBody>
      </p:sp>
      <p:sp>
        <p:nvSpPr>
          <p:cNvPr id="397" name="Google Shape;397;p50"/>
          <p:cNvSpPr txBox="1"/>
          <p:nvPr>
            <p:ph idx="1" type="body"/>
          </p:nvPr>
        </p:nvSpPr>
        <p:spPr>
          <a:xfrm>
            <a:off x="457200" y="2743200"/>
            <a:ext cx="3276600" cy="2667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1 Yes</a:t>
            </a:r>
            <a:endParaRPr/>
          </a:p>
          <a:p>
            <a:pPr indent="-342900" lvl="0" marL="342900" marR="0" rtl="0" algn="l">
              <a:lnSpc>
                <a:spcPct val="100000"/>
              </a:lnSpc>
              <a:spcBef>
                <a:spcPts val="96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2 No</a:t>
            </a:r>
            <a:endParaRPr/>
          </a:p>
        </p:txBody>
      </p:sp>
      <p:sp>
        <p:nvSpPr>
          <p:cNvPr id="398" name="Google Shape;398;p5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399" name="Google Shape;399;p50"/>
          <p:cNvPicPr preferRelativeResize="0"/>
          <p:nvPr/>
        </p:nvPicPr>
        <p:blipFill rotWithShape="1">
          <a:blip r:embed="rId3">
            <a:alphaModFix/>
          </a:blip>
          <a:srcRect b="0" l="0" r="0" t="0"/>
          <a:stretch/>
        </p:blipFill>
        <p:spPr>
          <a:xfrm>
            <a:off x="4508500" y="1676400"/>
            <a:ext cx="4572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1"/>
          <p:cNvSpPr txBox="1"/>
          <p:nvPr>
            <p:ph type="title"/>
          </p:nvPr>
        </p:nvSpPr>
        <p:spPr>
          <a:xfrm>
            <a:off x="457200" y="5334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Is it acceptable to steal food if someone I am caring for is starving (My children; my parents)?</a:t>
            </a:r>
            <a:endParaRPr/>
          </a:p>
        </p:txBody>
      </p:sp>
      <p:sp>
        <p:nvSpPr>
          <p:cNvPr id="405" name="Google Shape;405;p51"/>
          <p:cNvSpPr txBox="1"/>
          <p:nvPr>
            <p:ph idx="1" type="body"/>
          </p:nvPr>
        </p:nvSpPr>
        <p:spPr>
          <a:xfrm>
            <a:off x="457200" y="3124200"/>
            <a:ext cx="4114800" cy="3048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1 Yes</a:t>
            </a:r>
            <a:endParaRPr/>
          </a:p>
          <a:p>
            <a:pPr indent="-342900" lvl="0" marL="342900" marR="0" rtl="0" algn="l">
              <a:lnSpc>
                <a:spcPct val="100000"/>
              </a:lnSpc>
              <a:spcBef>
                <a:spcPts val="96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2 No</a:t>
            </a:r>
            <a:endParaRPr/>
          </a:p>
        </p:txBody>
      </p:sp>
      <p:sp>
        <p:nvSpPr>
          <p:cNvPr id="406" name="Google Shape;406;p5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07" name="Google Shape;407;p51"/>
          <p:cNvPicPr preferRelativeResize="0"/>
          <p:nvPr/>
        </p:nvPicPr>
        <p:blipFill rotWithShape="1">
          <a:blip r:embed="rId3">
            <a:alphaModFix/>
          </a:blip>
          <a:srcRect b="0" l="0" r="0" t="0"/>
          <a:stretch/>
        </p:blipFill>
        <p:spPr>
          <a:xfrm>
            <a:off x="4648200" y="2133600"/>
            <a:ext cx="4143375" cy="4660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Is it acceptable to torture?</a:t>
            </a:r>
            <a:endParaRPr/>
          </a:p>
        </p:txBody>
      </p:sp>
      <p:sp>
        <p:nvSpPr>
          <p:cNvPr id="413" name="Google Shape;413;p52"/>
          <p:cNvSpPr txBox="1"/>
          <p:nvPr>
            <p:ph idx="1" type="body"/>
          </p:nvPr>
        </p:nvSpPr>
        <p:spPr>
          <a:xfrm>
            <a:off x="457200" y="2514600"/>
            <a:ext cx="4114800" cy="2438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Yes</a:t>
            </a:r>
            <a:endParaRPr/>
          </a:p>
          <a:p>
            <a:pPr indent="-514350" lvl="0" marL="514350" marR="0" rtl="0" algn="l">
              <a:lnSpc>
                <a:spcPct val="100000"/>
              </a:lnSpc>
              <a:spcBef>
                <a:spcPts val="96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No </a:t>
            </a:r>
            <a:endParaRPr/>
          </a:p>
        </p:txBody>
      </p:sp>
      <p:sp>
        <p:nvSpPr>
          <p:cNvPr id="414" name="Google Shape;414;p5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15" name="Google Shape;415;p52"/>
          <p:cNvPicPr preferRelativeResize="0"/>
          <p:nvPr/>
        </p:nvPicPr>
        <p:blipFill rotWithShape="1">
          <a:blip r:embed="rId3">
            <a:alphaModFix/>
          </a:blip>
          <a:srcRect b="0" l="0" r="0" t="0"/>
          <a:stretch/>
        </p:blipFill>
        <p:spPr>
          <a:xfrm>
            <a:off x="4508500" y="1651000"/>
            <a:ext cx="4572000"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3"/>
          <p:cNvSpPr txBox="1"/>
          <p:nvPr>
            <p:ph type="title"/>
          </p:nvPr>
        </p:nvSpPr>
        <p:spPr>
          <a:xfrm>
            <a:off x="228600" y="609600"/>
            <a:ext cx="8763000" cy="1371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Is it acceptable to torture an EPW or detainee who might be responsible for the killing of several Marines? </a:t>
            </a:r>
            <a:endParaRPr/>
          </a:p>
        </p:txBody>
      </p:sp>
      <p:sp>
        <p:nvSpPr>
          <p:cNvPr id="421" name="Google Shape;421;p53"/>
          <p:cNvSpPr txBox="1"/>
          <p:nvPr>
            <p:ph idx="1" type="body"/>
          </p:nvPr>
        </p:nvSpPr>
        <p:spPr>
          <a:xfrm>
            <a:off x="304800" y="2667000"/>
            <a:ext cx="4114800" cy="35052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Yes</a:t>
            </a:r>
            <a:endParaRPr/>
          </a:p>
          <a:p>
            <a:pPr indent="-514350" lvl="0" marL="514350" marR="0" rtl="0" algn="l">
              <a:lnSpc>
                <a:spcPct val="100000"/>
              </a:lnSpc>
              <a:spcBef>
                <a:spcPts val="96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No</a:t>
            </a:r>
            <a:endParaRPr/>
          </a:p>
        </p:txBody>
      </p:sp>
      <p:sp>
        <p:nvSpPr>
          <p:cNvPr id="422" name="Google Shape;422;p5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23" name="Google Shape;423;p53"/>
          <p:cNvPicPr preferRelativeResize="0"/>
          <p:nvPr/>
        </p:nvPicPr>
        <p:blipFill rotWithShape="1">
          <a:blip r:embed="rId3">
            <a:alphaModFix/>
          </a:blip>
          <a:srcRect b="0" l="0" r="0" t="0"/>
          <a:stretch/>
        </p:blipFill>
        <p:spPr>
          <a:xfrm>
            <a:off x="4508500" y="1905000"/>
            <a:ext cx="4413250" cy="4965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4"/>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Is it acceptable to torture the EPW or detainee who might give us good intelligence? </a:t>
            </a:r>
            <a:endParaRPr/>
          </a:p>
        </p:txBody>
      </p:sp>
      <p:sp>
        <p:nvSpPr>
          <p:cNvPr id="429" name="Google Shape;429;p54"/>
          <p:cNvSpPr txBox="1"/>
          <p:nvPr>
            <p:ph idx="1" type="body"/>
          </p:nvPr>
        </p:nvSpPr>
        <p:spPr>
          <a:xfrm>
            <a:off x="457200" y="2895600"/>
            <a:ext cx="4114800" cy="29718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Yes</a:t>
            </a:r>
            <a:endParaRPr/>
          </a:p>
          <a:p>
            <a:pPr indent="-514350" lvl="0" marL="514350" marR="0" rtl="0" algn="l">
              <a:lnSpc>
                <a:spcPct val="100000"/>
              </a:lnSpc>
              <a:spcBef>
                <a:spcPts val="96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No</a:t>
            </a:r>
            <a:endParaRPr/>
          </a:p>
        </p:txBody>
      </p:sp>
      <p:sp>
        <p:nvSpPr>
          <p:cNvPr id="430" name="Google Shape;430;p5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31" name="Google Shape;431;p54"/>
          <p:cNvPicPr preferRelativeResize="0"/>
          <p:nvPr/>
        </p:nvPicPr>
        <p:blipFill rotWithShape="1">
          <a:blip r:embed="rId3">
            <a:alphaModFix/>
          </a:blip>
          <a:srcRect b="0" l="0" r="0" t="0"/>
          <a:stretch/>
        </p:blipFill>
        <p:spPr>
          <a:xfrm>
            <a:off x="4495800" y="1892300"/>
            <a:ext cx="4413250" cy="496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5"/>
          <p:cNvSpPr txBox="1"/>
          <p:nvPr>
            <p:ph type="title"/>
          </p:nvPr>
        </p:nvSpPr>
        <p:spPr>
          <a:xfrm>
            <a:off x="457200" y="6096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Is it acceptable to torture the EPW or detainee who might know the location of a Marine that was taken prisoner yesterday?</a:t>
            </a:r>
            <a:endParaRPr/>
          </a:p>
        </p:txBody>
      </p:sp>
      <p:sp>
        <p:nvSpPr>
          <p:cNvPr id="437" name="Google Shape;437;p55"/>
          <p:cNvSpPr txBox="1"/>
          <p:nvPr>
            <p:ph idx="1" type="body"/>
          </p:nvPr>
        </p:nvSpPr>
        <p:spPr>
          <a:xfrm>
            <a:off x="457200" y="3124200"/>
            <a:ext cx="4114800" cy="22098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Yes</a:t>
            </a:r>
            <a:endParaRPr/>
          </a:p>
          <a:p>
            <a:pPr indent="-514350" lvl="0" marL="514350" marR="0" rtl="0" algn="l">
              <a:lnSpc>
                <a:spcPct val="100000"/>
              </a:lnSpc>
              <a:spcBef>
                <a:spcPts val="96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No</a:t>
            </a:r>
            <a:endParaRPr/>
          </a:p>
        </p:txBody>
      </p:sp>
      <p:sp>
        <p:nvSpPr>
          <p:cNvPr id="438" name="Google Shape;438;p5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39" name="Google Shape;439;p55"/>
          <p:cNvPicPr preferRelativeResize="0"/>
          <p:nvPr/>
        </p:nvPicPr>
        <p:blipFill rotWithShape="1">
          <a:blip r:embed="rId3">
            <a:alphaModFix/>
          </a:blip>
          <a:srcRect b="0" l="0" r="0" t="0"/>
          <a:stretch/>
        </p:blipFill>
        <p:spPr>
          <a:xfrm>
            <a:off x="4508500" y="1828800"/>
            <a:ext cx="4437062" cy="4991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6"/>
          <p:cNvSpPr txBox="1"/>
          <p:nvPr>
            <p:ph type="title"/>
          </p:nvPr>
        </p:nvSpPr>
        <p:spPr>
          <a:xfrm>
            <a:off x="457200" y="762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Is it acceptable to torture the member of a kidnapping group who has taken your son, and might know where he is being held?</a:t>
            </a:r>
            <a:endParaRPr/>
          </a:p>
        </p:txBody>
      </p:sp>
      <p:sp>
        <p:nvSpPr>
          <p:cNvPr id="445" name="Google Shape;445;p56"/>
          <p:cNvSpPr txBox="1"/>
          <p:nvPr>
            <p:ph idx="1" type="body"/>
          </p:nvPr>
        </p:nvSpPr>
        <p:spPr>
          <a:xfrm>
            <a:off x="457200" y="2819400"/>
            <a:ext cx="4114800" cy="25908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Yes</a:t>
            </a:r>
            <a:endParaRPr/>
          </a:p>
          <a:p>
            <a:pPr indent="-514350" lvl="0" marL="514350" marR="0" rtl="0" algn="l">
              <a:lnSpc>
                <a:spcPct val="100000"/>
              </a:lnSpc>
              <a:spcBef>
                <a:spcPts val="960"/>
              </a:spcBef>
              <a:spcAft>
                <a:spcPts val="0"/>
              </a:spcAft>
              <a:buClr>
                <a:srgbClr val="FFFF00"/>
              </a:buClr>
              <a:buSzPts val="4800"/>
              <a:buFont typeface="Arial"/>
              <a:buAutoNum type="arabicPeriod"/>
            </a:pPr>
            <a:r>
              <a:rPr b="1" i="0" lang="en-US" sz="4800" u="none">
                <a:solidFill>
                  <a:srgbClr val="FFFF00"/>
                </a:solidFill>
                <a:latin typeface="Arial"/>
                <a:ea typeface="Arial"/>
                <a:cs typeface="Arial"/>
                <a:sym typeface="Arial"/>
              </a:rPr>
              <a:t>No</a:t>
            </a:r>
            <a:endParaRPr/>
          </a:p>
        </p:txBody>
      </p:sp>
      <p:sp>
        <p:nvSpPr>
          <p:cNvPr id="446" name="Google Shape;446;p5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47" name="Google Shape;447;p56"/>
          <p:cNvPicPr preferRelativeResize="0"/>
          <p:nvPr/>
        </p:nvPicPr>
        <p:blipFill rotWithShape="1">
          <a:blip r:embed="rId3">
            <a:alphaModFix/>
          </a:blip>
          <a:srcRect b="0" l="0" r="0" t="0"/>
          <a:stretch/>
        </p:blipFill>
        <p:spPr>
          <a:xfrm>
            <a:off x="4451350" y="2138362"/>
            <a:ext cx="4168775" cy="462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Is ethical leadership all about character?</a:t>
            </a:r>
            <a:endParaRPr/>
          </a:p>
        </p:txBody>
      </p:sp>
      <p:sp>
        <p:nvSpPr>
          <p:cNvPr id="142" name="Google Shape;142;p21"/>
          <p:cNvSpPr txBox="1"/>
          <p:nvPr>
            <p:ph idx="1" type="body"/>
          </p:nvPr>
        </p:nvSpPr>
        <p:spPr>
          <a:xfrm>
            <a:off x="457200" y="2895600"/>
            <a:ext cx="4114800" cy="28956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400"/>
              <a:buFont typeface="Arial"/>
              <a:buAutoNum type="arabicPeriod"/>
            </a:pPr>
            <a:r>
              <a:rPr b="1" i="0" lang="en-US" sz="4400" u="none" cap="none" strike="noStrike">
                <a:solidFill>
                  <a:srgbClr val="FFFF00"/>
                </a:solidFill>
                <a:latin typeface="Arial"/>
                <a:ea typeface="Arial"/>
                <a:cs typeface="Arial"/>
                <a:sym typeface="Arial"/>
              </a:rPr>
              <a:t>Yes</a:t>
            </a:r>
            <a:endParaRPr/>
          </a:p>
          <a:p>
            <a:pPr indent="-514350" lvl="0" marL="514350" marR="0" rtl="0" algn="l">
              <a:lnSpc>
                <a:spcPct val="100000"/>
              </a:lnSpc>
              <a:spcBef>
                <a:spcPts val="880"/>
              </a:spcBef>
              <a:spcAft>
                <a:spcPts val="0"/>
              </a:spcAft>
              <a:buClr>
                <a:srgbClr val="FFFF00"/>
              </a:buClr>
              <a:buSzPts val="4400"/>
              <a:buFont typeface="Arial"/>
              <a:buAutoNum type="arabicPeriod"/>
            </a:pPr>
            <a:r>
              <a:rPr b="1" i="0" lang="en-US" sz="4400" u="none" cap="none" strike="noStrike">
                <a:solidFill>
                  <a:srgbClr val="FFFF00"/>
                </a:solidFill>
                <a:latin typeface="Arial"/>
                <a:ea typeface="Arial"/>
                <a:cs typeface="Arial"/>
                <a:sym typeface="Arial"/>
              </a:rPr>
              <a:t>No</a:t>
            </a:r>
            <a:endParaRPr/>
          </a:p>
        </p:txBody>
      </p:sp>
      <p:sp>
        <p:nvSpPr>
          <p:cNvPr id="143" name="Google Shape;143;p2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pic>
        <p:nvPicPr>
          <p:cNvPr id="144" name="Google Shape;144;p21"/>
          <p:cNvPicPr preferRelativeResize="0"/>
          <p:nvPr/>
        </p:nvPicPr>
        <p:blipFill rotWithShape="1">
          <a:blip r:embed="rId3">
            <a:alphaModFix/>
          </a:blip>
          <a:srcRect b="0" l="0" r="0" t="0"/>
          <a:stretch/>
        </p:blipFill>
        <p:spPr>
          <a:xfrm>
            <a:off x="4508500" y="1651000"/>
            <a:ext cx="4572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57"/>
          <p:cNvSpPr txBox="1"/>
          <p:nvPr>
            <p:ph idx="1" type="body"/>
          </p:nvPr>
        </p:nvSpPr>
        <p:spPr>
          <a:xfrm>
            <a:off x="304800" y="457200"/>
            <a:ext cx="8382000" cy="59436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At what point does something unethical become acceptable? And why?  </a:t>
            </a:r>
            <a:endParaRPr/>
          </a:p>
          <a:p>
            <a:pPr indent="-342900" lvl="0" marL="342900" marR="0" rtl="0" algn="ctr">
              <a:lnSpc>
                <a:spcPct val="100000"/>
              </a:lnSpc>
              <a:spcBef>
                <a:spcPts val="240"/>
              </a:spcBef>
              <a:spcAft>
                <a:spcPts val="0"/>
              </a:spcAft>
              <a:buClr>
                <a:schemeClr val="dk1"/>
              </a:buClr>
              <a:buSzPts val="1200"/>
              <a:buFont typeface="Arial"/>
              <a:buNone/>
            </a:pPr>
            <a:r>
              <a:t/>
            </a:r>
            <a:endParaRPr b="1" i="0" sz="1200" u="none">
              <a:solidFill>
                <a:srgbClr val="FFFF00"/>
              </a:solidFill>
              <a:latin typeface="Arial"/>
              <a:ea typeface="Arial"/>
              <a:cs typeface="Arial"/>
              <a:sym typeface="Arial"/>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Emotions can cause us to abandon rational thought and shift our moral judgment  from long-term absolutes to short-term pragmatic “solutions”.</a:t>
            </a:r>
            <a:endParaRPr/>
          </a:p>
          <a:p>
            <a:pPr indent="-342900" lvl="0" marL="342900" marR="0" rtl="0" algn="ct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Marines do not do that! </a:t>
            </a:r>
            <a:endParaRPr/>
          </a:p>
          <a:p>
            <a:pPr indent="-342900" lvl="0" marL="342900" marR="0" rtl="0" algn="ctr">
              <a:lnSpc>
                <a:spcPct val="100000"/>
              </a:lnSpc>
              <a:spcBef>
                <a:spcPts val="240"/>
              </a:spcBef>
              <a:spcAft>
                <a:spcPts val="0"/>
              </a:spcAft>
              <a:buClr>
                <a:schemeClr val="dk1"/>
              </a:buClr>
              <a:buSzPts val="1200"/>
              <a:buFont typeface="Arial"/>
              <a:buNone/>
            </a:pPr>
            <a:r>
              <a:t/>
            </a:r>
            <a:endParaRPr b="1" i="0" sz="1200" u="none">
              <a:solidFill>
                <a:schemeClr val="lt1"/>
              </a:solidFill>
              <a:latin typeface="Arial"/>
              <a:ea typeface="Arial"/>
              <a:cs typeface="Arial"/>
              <a:sym typeface="Arial"/>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How dangerous is this shift from rational thought to emotional “solutions” for the ethical leader and his/her Marines?</a:t>
            </a:r>
            <a:endParaRPr/>
          </a:p>
        </p:txBody>
      </p:sp>
      <p:sp>
        <p:nvSpPr>
          <p:cNvPr id="453" name="Google Shape;453;p5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5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500"/>
                                        <p:tgtEl>
                                          <p:spTgt spid="4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500"/>
                                        <p:tgtEl>
                                          <p:spTgt spid="4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500"/>
                                        <p:tgtEl>
                                          <p:spTgt spid="4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4" st="4"/>
                                            </p:txEl>
                                          </p:spTgt>
                                        </p:tgtEl>
                                        <p:attrNameLst>
                                          <p:attrName>style.visibility</p:attrName>
                                        </p:attrNameLst>
                                      </p:cBhvr>
                                      <p:to>
                                        <p:strVal val="visible"/>
                                      </p:to>
                                    </p:set>
                                    <p:animEffect filter="fade" transition="in">
                                      <p:cBhvr>
                                        <p:cTn dur="500"/>
                                        <p:tgtEl>
                                          <p:spTgt spid="4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5" st="5"/>
                                            </p:txEl>
                                          </p:spTgt>
                                        </p:tgtEl>
                                        <p:attrNameLst>
                                          <p:attrName>style.visibility</p:attrName>
                                        </p:attrNameLst>
                                      </p:cBhvr>
                                      <p:to>
                                        <p:strVal val="visible"/>
                                      </p:to>
                                    </p:set>
                                    <p:animEffect filter="fade" transition="in">
                                      <p:cBhvr>
                                        <p:cTn dur="500"/>
                                        <p:tgtEl>
                                          <p:spTgt spid="45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58"/>
          <p:cNvSpPr/>
          <p:nvPr/>
        </p:nvSpPr>
        <p:spPr>
          <a:xfrm>
            <a:off x="1122362" y="2663825"/>
            <a:ext cx="6973887" cy="24082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7200"/>
              <a:buFont typeface="Arial"/>
              <a:buNone/>
            </a:pPr>
            <a:r>
              <a:rPr b="1" i="0" lang="en-US" sz="7200" u="none" cap="none" strike="noStrike">
                <a:solidFill>
                  <a:srgbClr val="FFFF00"/>
                </a:solidFill>
                <a:latin typeface="Arial"/>
                <a:ea typeface="Arial"/>
                <a:cs typeface="Arial"/>
                <a:sym typeface="Arial"/>
              </a:rPr>
              <a:t>THE SYSTEM</a:t>
            </a:r>
            <a:endParaRPr/>
          </a:p>
        </p:txBody>
      </p:sp>
      <p:sp>
        <p:nvSpPr>
          <p:cNvPr id="459" name="Google Shape;459;p5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59"/>
          <p:cNvSpPr txBox="1"/>
          <p:nvPr>
            <p:ph type="title"/>
          </p:nvPr>
        </p:nvSpPr>
        <p:spPr>
          <a:xfrm>
            <a:off x="609600" y="381000"/>
            <a:ext cx="7924800" cy="10668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Rank the importance of the elements below</a:t>
            </a:r>
            <a:endParaRPr/>
          </a:p>
        </p:txBody>
      </p:sp>
      <p:sp>
        <p:nvSpPr>
          <p:cNvPr id="465" name="Google Shape;465;p5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66" name="Google Shape;466;p59"/>
          <p:cNvSpPr txBox="1"/>
          <p:nvPr/>
        </p:nvSpPr>
        <p:spPr>
          <a:xfrm>
            <a:off x="762000" y="1676400"/>
            <a:ext cx="3429000" cy="4525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Cohesion</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Culture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Discipline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Leadership</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Obedience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Training Education</a:t>
            </a:r>
            <a:endParaRPr/>
          </a:p>
        </p:txBody>
      </p:sp>
      <p:pic>
        <p:nvPicPr>
          <p:cNvPr descr="http://t1.gstatic.com/images?q=tbn:ANd9GcR9VJRA0RT2haYcLw937Fmn1a3sp8gGCJKyIdnyFDqfGlQRXz7GUFypG16C" id="467" name="Google Shape;467;p59"/>
          <p:cNvPicPr preferRelativeResize="0"/>
          <p:nvPr/>
        </p:nvPicPr>
        <p:blipFill rotWithShape="1">
          <a:blip r:embed="rId3">
            <a:alphaModFix/>
          </a:blip>
          <a:srcRect b="0" l="0" r="0" t="0"/>
          <a:stretch/>
        </p:blipFill>
        <p:spPr>
          <a:xfrm>
            <a:off x="5638800" y="2057400"/>
            <a:ext cx="2514600" cy="3848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60"/>
          <p:cNvSpPr txBox="1"/>
          <p:nvPr>
            <p:ph type="title"/>
          </p:nvPr>
        </p:nvSpPr>
        <p:spPr>
          <a:xfrm>
            <a:off x="609600" y="381000"/>
            <a:ext cx="7924800" cy="10668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Rank the importance of the elements below</a:t>
            </a:r>
            <a:endParaRPr/>
          </a:p>
        </p:txBody>
      </p:sp>
      <p:sp>
        <p:nvSpPr>
          <p:cNvPr id="473" name="Google Shape;473;p60"/>
          <p:cNvSpPr txBox="1"/>
          <p:nvPr>
            <p:ph idx="1" type="body"/>
          </p:nvPr>
        </p:nvSpPr>
        <p:spPr>
          <a:xfrm>
            <a:off x="304800" y="1676400"/>
            <a:ext cx="3429000" cy="4525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Cohesion</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Culture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Discipline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Leadership</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Obedience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Training Education</a:t>
            </a:r>
            <a:endParaRPr/>
          </a:p>
        </p:txBody>
      </p:sp>
      <p:sp>
        <p:nvSpPr>
          <p:cNvPr id="474" name="Google Shape;474;p6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475" name="Google Shape;475;p60"/>
          <p:cNvPicPr preferRelativeResize="0"/>
          <p:nvPr/>
        </p:nvPicPr>
        <p:blipFill rotWithShape="1">
          <a:blip r:embed="rId3">
            <a:alphaModFix/>
          </a:blip>
          <a:srcRect b="0" l="0" r="0" t="0"/>
          <a:stretch/>
        </p:blipFill>
        <p:spPr>
          <a:xfrm>
            <a:off x="3962400" y="1219200"/>
            <a:ext cx="5118100" cy="57578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61"/>
          <p:cNvSpPr txBox="1"/>
          <p:nvPr>
            <p:ph type="title"/>
          </p:nvPr>
        </p:nvSpPr>
        <p:spPr>
          <a:xfrm>
            <a:off x="838200" y="228600"/>
            <a:ext cx="7467600" cy="1371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The Military System</a:t>
            </a:r>
            <a:endParaRPr/>
          </a:p>
        </p:txBody>
      </p:sp>
      <p:sp>
        <p:nvSpPr>
          <p:cNvPr id="481" name="Google Shape;481;p6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82" name="Google Shape;482;p61"/>
          <p:cNvSpPr/>
          <p:nvPr/>
        </p:nvSpPr>
        <p:spPr>
          <a:xfrm>
            <a:off x="381000" y="5562600"/>
            <a:ext cx="2133600" cy="914400"/>
          </a:xfrm>
          <a:prstGeom prst="ellipse">
            <a:avLst/>
          </a:prstGeom>
          <a:solidFill>
            <a:schemeClr val="accen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Cohesion</a:t>
            </a:r>
            <a:endParaRPr/>
          </a:p>
        </p:txBody>
      </p:sp>
      <p:sp>
        <p:nvSpPr>
          <p:cNvPr id="483" name="Google Shape;483;p61"/>
          <p:cNvSpPr/>
          <p:nvPr/>
        </p:nvSpPr>
        <p:spPr>
          <a:xfrm>
            <a:off x="6934200" y="3581400"/>
            <a:ext cx="2057400" cy="914400"/>
          </a:xfrm>
          <a:prstGeom prst="ellipse">
            <a:avLst/>
          </a:prstGeom>
          <a:solidFill>
            <a:schemeClr val="accen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Training/</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Education</a:t>
            </a:r>
            <a:endParaRPr/>
          </a:p>
        </p:txBody>
      </p:sp>
      <p:sp>
        <p:nvSpPr>
          <p:cNvPr id="484" name="Google Shape;484;p61"/>
          <p:cNvSpPr/>
          <p:nvPr/>
        </p:nvSpPr>
        <p:spPr>
          <a:xfrm>
            <a:off x="609600" y="3276600"/>
            <a:ext cx="1752600" cy="1143000"/>
          </a:xfrm>
          <a:prstGeom prst="ellipse">
            <a:avLst/>
          </a:prstGeom>
          <a:solidFill>
            <a:schemeClr val="accen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Obedience</a:t>
            </a:r>
            <a:endParaRPr/>
          </a:p>
        </p:txBody>
      </p:sp>
      <p:sp>
        <p:nvSpPr>
          <p:cNvPr id="485" name="Google Shape;485;p61"/>
          <p:cNvSpPr/>
          <p:nvPr/>
        </p:nvSpPr>
        <p:spPr>
          <a:xfrm>
            <a:off x="2286000" y="1981200"/>
            <a:ext cx="4648200" cy="1524000"/>
          </a:xfrm>
          <a:prstGeom prst="ellipse">
            <a:avLst/>
          </a:prstGeom>
          <a:solidFill>
            <a:schemeClr val="accen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Military Culture/values</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Regimental Culture</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Small Unit Culture</a:t>
            </a:r>
            <a:endParaRPr/>
          </a:p>
        </p:txBody>
      </p:sp>
      <p:sp>
        <p:nvSpPr>
          <p:cNvPr id="486" name="Google Shape;486;p6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7" name="Google Shape;487;p61"/>
          <p:cNvSpPr/>
          <p:nvPr/>
        </p:nvSpPr>
        <p:spPr>
          <a:xfrm>
            <a:off x="6248400" y="5638800"/>
            <a:ext cx="2133600" cy="914400"/>
          </a:xfrm>
          <a:prstGeom prst="ellipse">
            <a:avLst/>
          </a:prstGeom>
          <a:solidFill>
            <a:schemeClr val="accen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Discipline</a:t>
            </a:r>
            <a:endParaRPr/>
          </a:p>
        </p:txBody>
      </p:sp>
      <p:pic>
        <p:nvPicPr>
          <p:cNvPr id="488" name="Google Shape;488;p61"/>
          <p:cNvPicPr preferRelativeResize="0"/>
          <p:nvPr/>
        </p:nvPicPr>
        <p:blipFill rotWithShape="1">
          <a:blip r:embed="rId3">
            <a:alphaModFix/>
          </a:blip>
          <a:srcRect b="0" l="0" r="0" t="0"/>
          <a:stretch/>
        </p:blipFill>
        <p:spPr>
          <a:xfrm>
            <a:off x="-85725" y="2762250"/>
            <a:ext cx="3365500" cy="2078037"/>
          </a:xfrm>
          <a:prstGeom prst="rect">
            <a:avLst/>
          </a:prstGeom>
          <a:noFill/>
          <a:ln>
            <a:noFill/>
          </a:ln>
        </p:spPr>
      </p:pic>
      <p:sp>
        <p:nvSpPr>
          <p:cNvPr id="489" name="Google Shape;489;p61"/>
          <p:cNvSpPr/>
          <p:nvPr/>
        </p:nvSpPr>
        <p:spPr>
          <a:xfrm>
            <a:off x="3005137" y="4243387"/>
            <a:ext cx="2981325" cy="1766887"/>
          </a:xfrm>
          <a:prstGeom prst="ellipse">
            <a:avLst/>
          </a:prstGeom>
          <a:solidFill>
            <a:schemeClr val="accen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4"/>
              </a:buClr>
              <a:buSzPts val="4400"/>
              <a:buFont typeface="Arial"/>
              <a:buNone/>
            </a:pPr>
            <a:r>
              <a:rPr b="1" i="0" lang="en-US" sz="4400" u="none" cap="none" strike="noStrike">
                <a:solidFill>
                  <a:schemeClr val="accent4"/>
                </a:solidFill>
                <a:latin typeface="Arial"/>
                <a:ea typeface="Arial"/>
                <a:cs typeface="Arial"/>
                <a:sym typeface="Arial"/>
              </a:rPr>
              <a:t>LEADER</a:t>
            </a:r>
            <a:endParaRPr/>
          </a:p>
        </p:txBody>
      </p:sp>
      <p:pic>
        <p:nvPicPr>
          <p:cNvPr id="490" name="Google Shape;490;p61"/>
          <p:cNvPicPr preferRelativeResize="0"/>
          <p:nvPr/>
        </p:nvPicPr>
        <p:blipFill rotWithShape="1">
          <a:blip r:embed="rId4">
            <a:alphaModFix/>
          </a:blip>
          <a:srcRect b="0" l="0" r="0" t="0"/>
          <a:stretch/>
        </p:blipFill>
        <p:spPr>
          <a:xfrm>
            <a:off x="5711825" y="3292475"/>
            <a:ext cx="3670300" cy="1468437"/>
          </a:xfrm>
          <a:prstGeom prst="rect">
            <a:avLst/>
          </a:prstGeom>
          <a:noFill/>
          <a:ln>
            <a:noFill/>
          </a:ln>
        </p:spPr>
      </p:pic>
      <p:pic>
        <p:nvPicPr>
          <p:cNvPr id="491" name="Google Shape;491;p61"/>
          <p:cNvPicPr preferRelativeResize="0"/>
          <p:nvPr/>
        </p:nvPicPr>
        <p:blipFill rotWithShape="1">
          <a:blip r:embed="rId5">
            <a:alphaModFix/>
          </a:blip>
          <a:srcRect b="0" l="0" r="0" t="0"/>
          <a:stretch/>
        </p:blipFill>
        <p:spPr>
          <a:xfrm>
            <a:off x="-158750" y="5267325"/>
            <a:ext cx="3444875" cy="1773237"/>
          </a:xfrm>
          <a:prstGeom prst="rect">
            <a:avLst/>
          </a:prstGeom>
          <a:noFill/>
          <a:ln>
            <a:noFill/>
          </a:ln>
        </p:spPr>
      </p:pic>
      <p:pic>
        <p:nvPicPr>
          <p:cNvPr id="492" name="Google Shape;492;p61"/>
          <p:cNvPicPr preferRelativeResize="0"/>
          <p:nvPr/>
        </p:nvPicPr>
        <p:blipFill rotWithShape="1">
          <a:blip r:embed="rId6">
            <a:alphaModFix/>
          </a:blip>
          <a:srcRect b="0" l="0" r="0" t="0"/>
          <a:stretch/>
        </p:blipFill>
        <p:spPr>
          <a:xfrm>
            <a:off x="4181475" y="1390650"/>
            <a:ext cx="476250" cy="2973387"/>
          </a:xfrm>
          <a:prstGeom prst="rect">
            <a:avLst/>
          </a:prstGeom>
          <a:noFill/>
          <a:ln>
            <a:noFill/>
          </a:ln>
        </p:spPr>
      </p:pic>
      <p:pic>
        <p:nvPicPr>
          <p:cNvPr id="493" name="Google Shape;493;p61"/>
          <p:cNvPicPr preferRelativeResize="0"/>
          <p:nvPr/>
        </p:nvPicPr>
        <p:blipFill rotWithShape="1">
          <a:blip r:embed="rId7">
            <a:alphaModFix/>
          </a:blip>
          <a:srcRect b="0" l="0" r="0" t="0"/>
          <a:stretch/>
        </p:blipFill>
        <p:spPr>
          <a:xfrm>
            <a:off x="5638800" y="5346700"/>
            <a:ext cx="3365500" cy="1773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2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2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2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2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2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6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99" name="Google Shape;499;p62"/>
          <p:cNvSpPr txBox="1"/>
          <p:nvPr>
            <p:ph idx="4294967295" type="body"/>
          </p:nvPr>
        </p:nvSpPr>
        <p:spPr>
          <a:xfrm>
            <a:off x="0" y="1600200"/>
            <a:ext cx="4191000" cy="2743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What should leaders learn from the Milgram experiment?</a:t>
            </a:r>
            <a:r>
              <a:rPr b="1" i="0" lang="en-US" sz="3200" u="none">
                <a:solidFill>
                  <a:srgbClr val="FFFF00"/>
                </a:solidFill>
                <a:latin typeface="Arial"/>
                <a:ea typeface="Arial"/>
                <a:cs typeface="Arial"/>
                <a:sym typeface="Arial"/>
              </a:rPr>
              <a:t> </a:t>
            </a:r>
            <a:endParaRPr/>
          </a:p>
        </p:txBody>
      </p:sp>
      <p:pic>
        <p:nvPicPr>
          <p:cNvPr descr="milgram-experiment" id="500" name="Google Shape;500;p62"/>
          <p:cNvPicPr preferRelativeResize="0"/>
          <p:nvPr>
            <p:ph idx="4294967295" type="body"/>
          </p:nvPr>
        </p:nvPicPr>
        <p:blipFill rotWithShape="1">
          <a:blip r:embed="rId3">
            <a:alphaModFix/>
          </a:blip>
          <a:srcRect b="0" l="0" r="0" t="0"/>
          <a:stretch/>
        </p:blipFill>
        <p:spPr>
          <a:xfrm>
            <a:off x="6005512" y="1371600"/>
            <a:ext cx="3138487" cy="2351087"/>
          </a:xfrm>
          <a:prstGeom prst="rect">
            <a:avLst/>
          </a:prstGeom>
          <a:noFill/>
          <a:ln>
            <a:noFill/>
          </a:ln>
        </p:spPr>
      </p:pic>
      <p:pic>
        <p:nvPicPr>
          <p:cNvPr descr="23875659" id="501" name="Google Shape;501;p62"/>
          <p:cNvPicPr preferRelativeResize="0"/>
          <p:nvPr>
            <p:ph idx="4294967295" type="body"/>
          </p:nvPr>
        </p:nvPicPr>
        <p:blipFill rotWithShape="1">
          <a:blip r:embed="rId4">
            <a:alphaModFix/>
          </a:blip>
          <a:srcRect b="0" l="0" r="0" t="0"/>
          <a:stretch/>
        </p:blipFill>
        <p:spPr>
          <a:xfrm>
            <a:off x="0" y="4572000"/>
            <a:ext cx="3352800" cy="2082800"/>
          </a:xfrm>
          <a:prstGeom prst="rect">
            <a:avLst/>
          </a:prstGeom>
          <a:noFill/>
          <a:ln>
            <a:noFill/>
          </a:ln>
        </p:spPr>
      </p:pic>
      <p:pic>
        <p:nvPicPr>
          <p:cNvPr descr="350px-Milgram_Experiment_v2" id="502" name="Google Shape;502;p62"/>
          <p:cNvPicPr preferRelativeResize="0"/>
          <p:nvPr/>
        </p:nvPicPr>
        <p:blipFill rotWithShape="1">
          <a:blip r:embed="rId5">
            <a:alphaModFix/>
          </a:blip>
          <a:srcRect b="0" l="0" r="0" t="0"/>
          <a:stretch/>
        </p:blipFill>
        <p:spPr>
          <a:xfrm>
            <a:off x="6096000" y="3886200"/>
            <a:ext cx="2233612" cy="2667000"/>
          </a:xfrm>
          <a:prstGeom prst="rect">
            <a:avLst/>
          </a:prstGeom>
          <a:noFill/>
          <a:ln>
            <a:noFill/>
          </a:ln>
        </p:spPr>
      </p:pic>
      <p:sp>
        <p:nvSpPr>
          <p:cNvPr id="503" name="Google Shape;503;p62"/>
          <p:cNvSpPr txBox="1"/>
          <p:nvPr/>
        </p:nvSpPr>
        <p:spPr>
          <a:xfrm>
            <a:off x="1295400" y="274637"/>
            <a:ext cx="69342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Obedience and Moral Courage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6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509" name="Google Shape;509;p63"/>
          <p:cNvPicPr preferRelativeResize="0"/>
          <p:nvPr/>
        </p:nvPicPr>
        <p:blipFill rotWithShape="1">
          <a:blip r:embed="rId3">
            <a:alphaModFix/>
          </a:blip>
          <a:srcRect b="0" l="0" r="0" t="0"/>
          <a:stretch/>
        </p:blipFill>
        <p:spPr>
          <a:xfrm>
            <a:off x="914400" y="1143000"/>
            <a:ext cx="7315200" cy="4572000"/>
          </a:xfrm>
          <a:prstGeom prst="rect">
            <a:avLst/>
          </a:prstGeom>
          <a:noFill/>
          <a:ln>
            <a:noFill/>
          </a:ln>
        </p:spPr>
      </p:pic>
      <p:sp>
        <p:nvSpPr>
          <p:cNvPr id="510" name="Google Shape;510;p6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16" name="Google Shape;516;p64"/>
          <p:cNvSpPr txBox="1"/>
          <p:nvPr>
            <p:ph idx="4294967295" type="body"/>
          </p:nvPr>
        </p:nvSpPr>
        <p:spPr>
          <a:xfrm>
            <a:off x="0" y="990600"/>
            <a:ext cx="6324600" cy="56388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The individual shifts his/her moral concern “to a consideration of how well he is living up to the expectation that the </a:t>
            </a:r>
            <a:r>
              <a:rPr b="1" i="0" lang="en-US" sz="2800" u="sng">
                <a:solidFill>
                  <a:schemeClr val="lt1"/>
                </a:solidFill>
                <a:latin typeface="Arial"/>
                <a:ea typeface="Arial"/>
                <a:cs typeface="Arial"/>
                <a:sym typeface="Arial"/>
              </a:rPr>
              <a:t>leadership</a:t>
            </a:r>
            <a:r>
              <a:rPr b="1" i="0" lang="en-US" sz="2800" u="none">
                <a:solidFill>
                  <a:schemeClr val="lt1"/>
                </a:solidFill>
                <a:latin typeface="Arial"/>
                <a:ea typeface="Arial"/>
                <a:cs typeface="Arial"/>
                <a:sym typeface="Arial"/>
              </a:rPr>
              <a:t> </a:t>
            </a:r>
            <a:r>
              <a:rPr b="1" i="0" lang="en-US" sz="2800" u="none">
                <a:solidFill>
                  <a:srgbClr val="FFFF00"/>
                </a:solidFill>
                <a:latin typeface="Arial"/>
                <a:ea typeface="Arial"/>
                <a:cs typeface="Arial"/>
                <a:sym typeface="Arial"/>
              </a:rPr>
              <a:t>has of him.”</a:t>
            </a:r>
            <a:endParaRPr/>
          </a:p>
          <a:p>
            <a:pPr indent="-342900" lvl="0" marL="342900" marR="0" rtl="0" algn="l">
              <a:lnSpc>
                <a:spcPct val="100000"/>
              </a:lnSpc>
              <a:spcBef>
                <a:spcPts val="320"/>
              </a:spcBef>
              <a:spcAft>
                <a:spcPts val="0"/>
              </a:spcAft>
              <a:buClr>
                <a:schemeClr val="dk1"/>
              </a:buClr>
              <a:buSzPts val="1600"/>
              <a:buFont typeface="Arial"/>
              <a:buNone/>
            </a:pPr>
            <a:r>
              <a:t/>
            </a:r>
            <a:endParaRPr b="1" i="0" sz="16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Gradual acceptance of immoral behavior </a:t>
            </a:r>
            <a:r>
              <a:rPr b="1" i="0" lang="en-US" sz="2800" u="none">
                <a:solidFill>
                  <a:schemeClr val="lt1"/>
                </a:solidFill>
                <a:latin typeface="Arial"/>
                <a:ea typeface="Arial"/>
                <a:cs typeface="Arial"/>
                <a:sym typeface="Arial"/>
              </a:rPr>
              <a:t>only requires a first step towards immoral behavior!</a:t>
            </a:r>
            <a:endParaRPr/>
          </a:p>
          <a:p>
            <a:pPr indent="-342900" lvl="0" marL="342900" marR="0" rtl="0" algn="l">
              <a:lnSpc>
                <a:spcPct val="100000"/>
              </a:lnSpc>
              <a:spcBef>
                <a:spcPts val="320"/>
              </a:spcBef>
              <a:spcAft>
                <a:spcPts val="0"/>
              </a:spcAft>
              <a:buClr>
                <a:schemeClr val="dk1"/>
              </a:buClr>
              <a:buSzPts val="1600"/>
              <a:buFont typeface="Arial"/>
              <a:buNone/>
            </a:pPr>
            <a:r>
              <a:t/>
            </a:r>
            <a:endParaRPr b="1" i="0" sz="16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Distorted understanding of moral responsibility</a:t>
            </a:r>
            <a:r>
              <a:rPr b="1" i="0" lang="en-US" sz="2800" u="none">
                <a:solidFill>
                  <a:schemeClr val="lt1"/>
                </a:solidFill>
                <a:latin typeface="Arial"/>
                <a:ea typeface="Arial"/>
                <a:cs typeface="Arial"/>
                <a:sym typeface="Arial"/>
              </a:rPr>
              <a:t> leads to immoral behavior</a:t>
            </a:r>
            <a:r>
              <a:rPr b="1" i="0" lang="en-US" sz="2800" u="none">
                <a:solidFill>
                  <a:srgbClr val="FFFF00"/>
                </a:solidFill>
                <a:latin typeface="Arial"/>
                <a:ea typeface="Arial"/>
                <a:cs typeface="Arial"/>
                <a:sym typeface="Arial"/>
              </a:rPr>
              <a:t>. </a:t>
            </a:r>
            <a:endParaRPr/>
          </a:p>
          <a:p>
            <a:pPr indent="-342900" lvl="0" marL="342900" marR="0" rtl="0" algn="l">
              <a:lnSpc>
                <a:spcPct val="10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p:txBody>
      </p:sp>
      <p:sp>
        <p:nvSpPr>
          <p:cNvPr id="517" name="Google Shape;517;p64"/>
          <p:cNvSpPr txBox="1"/>
          <p:nvPr/>
        </p:nvSpPr>
        <p:spPr>
          <a:xfrm>
            <a:off x="596900" y="152400"/>
            <a:ext cx="8180387" cy="739775"/>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a:solidFill>
                  <a:srgbClr val="FFFF00"/>
                </a:solidFill>
                <a:latin typeface="Arial"/>
                <a:ea typeface="Arial"/>
                <a:cs typeface="Arial"/>
                <a:sym typeface="Arial"/>
              </a:rPr>
              <a:t>Milgram, morality and leadership</a:t>
            </a:r>
            <a:endParaRPr/>
          </a:p>
        </p:txBody>
      </p:sp>
      <p:sp>
        <p:nvSpPr>
          <p:cNvPr id="518" name="Google Shape;518;p6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stanley-milgram-1-sized" id="519" name="Google Shape;519;p64"/>
          <p:cNvPicPr preferRelativeResize="0"/>
          <p:nvPr/>
        </p:nvPicPr>
        <p:blipFill rotWithShape="1">
          <a:blip r:embed="rId3">
            <a:alphaModFix/>
          </a:blip>
          <a:srcRect b="0" l="0" r="0" t="0"/>
          <a:stretch/>
        </p:blipFill>
        <p:spPr>
          <a:xfrm>
            <a:off x="6788150" y="1752600"/>
            <a:ext cx="2127250" cy="3154362"/>
          </a:xfrm>
          <a:prstGeom prst="rect">
            <a:avLst/>
          </a:prstGeom>
          <a:noFill/>
          <a:ln cap="flat" cmpd="sng" w="28575">
            <a:solidFill>
              <a:schemeClr val="dk1"/>
            </a:solidFill>
            <a:prstDash val="solid"/>
            <a:miter lim="800000"/>
            <a:headEnd len="sm" w="sm" type="none"/>
            <a:tailEnd len="sm" w="sm" type="none"/>
          </a:ln>
        </p:spPr>
      </p:pic>
      <p:sp>
        <p:nvSpPr>
          <p:cNvPr id="520" name="Google Shape;520;p64"/>
          <p:cNvSpPr txBox="1"/>
          <p:nvPr/>
        </p:nvSpPr>
        <p:spPr>
          <a:xfrm>
            <a:off x="6705600" y="5181600"/>
            <a:ext cx="23622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Prof. Milgram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65"/>
          <p:cNvSpPr txBox="1"/>
          <p:nvPr>
            <p:ph type="title"/>
          </p:nvPr>
        </p:nvSpPr>
        <p:spPr>
          <a:xfrm>
            <a:off x="1676400" y="274637"/>
            <a:ext cx="57150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Cohesion</a:t>
            </a:r>
            <a:endParaRPr/>
          </a:p>
        </p:txBody>
      </p:sp>
      <p:sp>
        <p:nvSpPr>
          <p:cNvPr id="526" name="Google Shape;526;p65"/>
          <p:cNvSpPr txBox="1"/>
          <p:nvPr>
            <p:ph idx="1" type="body"/>
          </p:nvPr>
        </p:nvSpPr>
        <p:spPr>
          <a:xfrm>
            <a:off x="381000" y="1851025"/>
            <a:ext cx="8512175" cy="422751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It is a force multiplier. </a:t>
            </a:r>
            <a:endParaRPr/>
          </a:p>
          <a:p>
            <a:pPr indent="-114300" lvl="0" marL="342900" marR="0" rtl="0" algn="l">
              <a:lnSpc>
                <a:spcPct val="100000"/>
              </a:lnSpc>
              <a:spcBef>
                <a:spcPts val="720"/>
              </a:spcBef>
              <a:spcAft>
                <a:spcPts val="0"/>
              </a:spcAft>
              <a:buClr>
                <a:schemeClr val="dk1"/>
              </a:buClr>
              <a:buSzPts val="3600"/>
              <a:buFont typeface="Arial"/>
              <a:buNone/>
            </a:pPr>
            <a:r>
              <a:t/>
            </a:r>
            <a:endParaRPr b="1" i="0" sz="3600" u="none">
              <a:solidFill>
                <a:srgbClr val="FFFF00"/>
              </a:solidFill>
              <a:latin typeface="Arial"/>
              <a:ea typeface="Arial"/>
              <a:cs typeface="Arial"/>
              <a:sym typeface="Arial"/>
            </a:endParaRPr>
          </a:p>
          <a:p>
            <a:pPr indent="-342900" lvl="0" marL="342900" marR="0" rtl="0" algn="l">
              <a:lnSpc>
                <a:spcPct val="100000"/>
              </a:lnSpc>
              <a:spcBef>
                <a:spcPts val="72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Motivates individuals to accept and deal with challenges they might never be able to face alone. </a:t>
            </a:r>
            <a:endParaRPr/>
          </a:p>
        </p:txBody>
      </p:sp>
      <p:sp>
        <p:nvSpPr>
          <p:cNvPr id="527" name="Google Shape;527;p6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anim calcmode="lin" valueType="num">
                                      <p:cBhvr additive="base">
                                        <p:cTn dur="500"/>
                                        <p:tgtEl>
                                          <p:spTgt spid="5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xEl>
                                              <p:pRg end="1" st="1"/>
                                            </p:txEl>
                                          </p:spTgt>
                                        </p:tgtEl>
                                        <p:attrNameLst>
                                          <p:attrName>style.visibility</p:attrName>
                                        </p:attrNameLst>
                                      </p:cBhvr>
                                      <p:to>
                                        <p:strVal val="visible"/>
                                      </p:to>
                                    </p:set>
                                    <p:anim calcmode="lin" valueType="num">
                                      <p:cBhvr additive="base">
                                        <p:cTn dur="500"/>
                                        <p:tgtEl>
                                          <p:spTgt spid="52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xEl>
                                              <p:pRg end="2" st="2"/>
                                            </p:txEl>
                                          </p:spTgt>
                                        </p:tgtEl>
                                        <p:attrNameLst>
                                          <p:attrName>style.visibility</p:attrName>
                                        </p:attrNameLst>
                                      </p:cBhvr>
                                      <p:to>
                                        <p:strVal val="visible"/>
                                      </p:to>
                                    </p:set>
                                    <p:anim calcmode="lin" valueType="num">
                                      <p:cBhvr additive="base">
                                        <p:cTn dur="500"/>
                                        <p:tgtEl>
                                          <p:spTgt spid="52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6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33" name="Google Shape;533;p66"/>
          <p:cNvSpPr txBox="1"/>
          <p:nvPr>
            <p:ph idx="4294967295" type="body"/>
          </p:nvPr>
        </p:nvSpPr>
        <p:spPr>
          <a:xfrm>
            <a:off x="0" y="1143000"/>
            <a:ext cx="8610600" cy="44958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Cohesion can turn negative if the </a:t>
            </a:r>
            <a:r>
              <a:rPr b="1" i="0" lang="en-US" sz="3600" u="none">
                <a:solidFill>
                  <a:schemeClr val="lt1"/>
                </a:solidFill>
                <a:latin typeface="Arial"/>
                <a:ea typeface="Arial"/>
                <a:cs typeface="Arial"/>
                <a:sym typeface="Arial"/>
              </a:rPr>
              <a:t>core values</a:t>
            </a:r>
            <a:r>
              <a:rPr b="1" i="0" lang="en-US" sz="3600" u="none">
                <a:solidFill>
                  <a:srgbClr val="FFFF00"/>
                </a:solidFill>
                <a:latin typeface="Arial"/>
                <a:ea typeface="Arial"/>
                <a:cs typeface="Arial"/>
                <a:sym typeface="Arial"/>
              </a:rPr>
              <a:t> of the individuals and the unit are significantly eroded. </a:t>
            </a:r>
            <a:endParaRPr/>
          </a:p>
          <a:p>
            <a:pPr indent="-342900" lvl="0" marL="342900" marR="0" rtl="0" algn="l">
              <a:lnSpc>
                <a:spcPct val="90000"/>
              </a:lnSpc>
              <a:spcBef>
                <a:spcPts val="72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In a crisis or highly stressful situation such as combat, soldiers will choose </a:t>
            </a:r>
            <a:r>
              <a:rPr b="1" i="0" lang="en-US" sz="3600" u="none">
                <a:solidFill>
                  <a:schemeClr val="lt1"/>
                </a:solidFill>
                <a:latin typeface="Arial"/>
                <a:ea typeface="Arial"/>
                <a:cs typeface="Arial"/>
                <a:sym typeface="Arial"/>
              </a:rPr>
              <a:t>loyalty</a:t>
            </a:r>
            <a:r>
              <a:rPr b="1" i="0" lang="en-US" sz="3600" u="none">
                <a:solidFill>
                  <a:srgbClr val="FFFF00"/>
                </a:solidFill>
                <a:latin typeface="Arial"/>
                <a:ea typeface="Arial"/>
                <a:cs typeface="Arial"/>
                <a:sym typeface="Arial"/>
              </a:rPr>
              <a:t> to their close friends </a:t>
            </a:r>
            <a:r>
              <a:rPr b="1" i="0" lang="en-US" sz="3600" u="none">
                <a:solidFill>
                  <a:schemeClr val="lt1"/>
                </a:solidFill>
                <a:latin typeface="Arial"/>
                <a:ea typeface="Arial"/>
                <a:cs typeface="Arial"/>
                <a:sym typeface="Arial"/>
              </a:rPr>
              <a:t>over obligation </a:t>
            </a:r>
            <a:r>
              <a:rPr b="1" i="0" lang="en-US" sz="3600" u="none">
                <a:solidFill>
                  <a:srgbClr val="FFFF00"/>
                </a:solidFill>
                <a:latin typeface="Arial"/>
                <a:ea typeface="Arial"/>
                <a:cs typeface="Arial"/>
                <a:sym typeface="Arial"/>
              </a:rPr>
              <a:t>to a higher organization. </a:t>
            </a:r>
            <a:endParaRPr/>
          </a:p>
        </p:txBody>
      </p:sp>
      <p:sp>
        <p:nvSpPr>
          <p:cNvPr id="534" name="Google Shape;534;p66"/>
          <p:cNvSpPr txBox="1"/>
          <p:nvPr/>
        </p:nvSpPr>
        <p:spPr>
          <a:xfrm>
            <a:off x="2133600" y="152400"/>
            <a:ext cx="4953000" cy="6397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800"/>
              <a:buFont typeface="Arial"/>
              <a:buNone/>
            </a:pPr>
            <a:r>
              <a:rPr b="1" i="0" lang="en-US" sz="3800" u="none">
                <a:solidFill>
                  <a:srgbClr val="FFFF00"/>
                </a:solidFill>
                <a:latin typeface="Arial"/>
                <a:ea typeface="Arial"/>
                <a:cs typeface="Arial"/>
                <a:sym typeface="Arial"/>
              </a:rPr>
              <a:t>Cohesion</a:t>
            </a:r>
            <a:endParaRPr/>
          </a:p>
        </p:txBody>
      </p:sp>
      <p:sp>
        <p:nvSpPr>
          <p:cNvPr id="535" name="Google Shape;535;p6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grpSp>
        <p:nvGrpSpPr>
          <p:cNvPr id="536" name="Google Shape;536;p66"/>
          <p:cNvGrpSpPr/>
          <p:nvPr/>
        </p:nvGrpSpPr>
        <p:grpSpPr>
          <a:xfrm>
            <a:off x="2663825" y="6040437"/>
            <a:ext cx="6248400" cy="757237"/>
            <a:chOff x="2663825" y="6040437"/>
            <a:chExt cx="6248400" cy="757237"/>
          </a:xfrm>
        </p:grpSpPr>
        <p:pic>
          <p:nvPicPr>
            <p:cNvPr id="537" name="Google Shape;537;p66"/>
            <p:cNvPicPr preferRelativeResize="0"/>
            <p:nvPr/>
          </p:nvPicPr>
          <p:blipFill rotWithShape="1">
            <a:blip r:embed="rId3">
              <a:alphaModFix/>
            </a:blip>
            <a:srcRect b="0" l="0" r="0" t="0"/>
            <a:stretch/>
          </p:blipFill>
          <p:spPr>
            <a:xfrm>
              <a:off x="2663825" y="6040437"/>
              <a:ext cx="6248400" cy="757237"/>
            </a:xfrm>
            <a:prstGeom prst="rect">
              <a:avLst/>
            </a:prstGeom>
            <a:noFill/>
            <a:ln>
              <a:noFill/>
            </a:ln>
          </p:spPr>
        </p:pic>
        <p:sp>
          <p:nvSpPr>
            <p:cNvPr id="538" name="Google Shape;538;p66"/>
            <p:cNvSpPr txBox="1"/>
            <p:nvPr/>
          </p:nvSpPr>
          <p:spPr>
            <a:xfrm>
              <a:off x="2743200" y="6096000"/>
              <a:ext cx="60960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LTC Robert Rielly, Military Review 2001</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 calcmode="lin" valueType="num">
                                      <p:cBhvr additive="base">
                                        <p:cTn dur="500"/>
                                        <p:tgtEl>
                                          <p:spTgt spid="5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 calcmode="lin" valueType="num">
                                      <p:cBhvr additive="base">
                                        <p:cTn dur="500"/>
                                        <p:tgtEl>
                                          <p:spTgt spid="5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b="0" l="0" r="0" t="0"/>
          <a:stretch/>
        </p:blipFill>
        <p:spPr>
          <a:xfrm>
            <a:off x="3308350" y="4049712"/>
            <a:ext cx="3090862" cy="1739900"/>
          </a:xfrm>
          <a:prstGeom prst="rect">
            <a:avLst/>
          </a:prstGeom>
          <a:noFill/>
          <a:ln>
            <a:noFill/>
          </a:ln>
        </p:spPr>
      </p:pic>
      <p:pic>
        <p:nvPicPr>
          <p:cNvPr id="150" name="Google Shape;150;p22"/>
          <p:cNvPicPr preferRelativeResize="0"/>
          <p:nvPr/>
        </p:nvPicPr>
        <p:blipFill rotWithShape="1">
          <a:blip r:embed="rId4">
            <a:alphaModFix/>
          </a:blip>
          <a:srcRect b="0" l="0" r="0" t="0"/>
          <a:stretch/>
        </p:blipFill>
        <p:spPr>
          <a:xfrm>
            <a:off x="509587" y="4049712"/>
            <a:ext cx="2581275" cy="1935162"/>
          </a:xfrm>
          <a:prstGeom prst="rect">
            <a:avLst/>
          </a:prstGeom>
          <a:noFill/>
          <a:ln>
            <a:noFill/>
          </a:ln>
        </p:spPr>
      </p:pic>
      <p:pic>
        <p:nvPicPr>
          <p:cNvPr id="151" name="Google Shape;151;p22"/>
          <p:cNvPicPr preferRelativeResize="0"/>
          <p:nvPr/>
        </p:nvPicPr>
        <p:blipFill rotWithShape="1">
          <a:blip r:embed="rId5">
            <a:alphaModFix/>
          </a:blip>
          <a:srcRect b="0" l="0" r="0" t="0"/>
          <a:stretch/>
        </p:blipFill>
        <p:spPr>
          <a:xfrm>
            <a:off x="6096000" y="1295400"/>
            <a:ext cx="2593975" cy="1728787"/>
          </a:xfrm>
          <a:prstGeom prst="rect">
            <a:avLst/>
          </a:prstGeom>
          <a:noFill/>
          <a:ln>
            <a:noFill/>
          </a:ln>
        </p:spPr>
      </p:pic>
      <p:pic>
        <p:nvPicPr>
          <p:cNvPr id="152" name="Google Shape;152;p22"/>
          <p:cNvPicPr preferRelativeResize="0"/>
          <p:nvPr/>
        </p:nvPicPr>
        <p:blipFill rotWithShape="1">
          <a:blip r:embed="rId6">
            <a:alphaModFix/>
          </a:blip>
          <a:srcRect b="0" l="0" r="0" t="0"/>
          <a:stretch/>
        </p:blipFill>
        <p:spPr>
          <a:xfrm>
            <a:off x="3314700" y="1219200"/>
            <a:ext cx="2513012" cy="1887537"/>
          </a:xfrm>
          <a:prstGeom prst="rect">
            <a:avLst/>
          </a:prstGeom>
          <a:noFill/>
          <a:ln>
            <a:noFill/>
          </a:ln>
        </p:spPr>
      </p:pic>
      <p:pic>
        <p:nvPicPr>
          <p:cNvPr id="153" name="Google Shape;153;p22"/>
          <p:cNvPicPr preferRelativeResize="0"/>
          <p:nvPr/>
        </p:nvPicPr>
        <p:blipFill rotWithShape="1">
          <a:blip r:embed="rId7">
            <a:alphaModFix/>
          </a:blip>
          <a:srcRect b="0" l="0" r="0" t="0"/>
          <a:stretch/>
        </p:blipFill>
        <p:spPr>
          <a:xfrm>
            <a:off x="509587" y="1111250"/>
            <a:ext cx="1955800" cy="2017712"/>
          </a:xfrm>
          <a:prstGeom prst="rect">
            <a:avLst/>
          </a:prstGeom>
          <a:noFill/>
          <a:ln>
            <a:noFill/>
          </a:ln>
        </p:spPr>
      </p:pic>
      <p:sp>
        <p:nvSpPr>
          <p:cNvPr id="154" name="Google Shape;154;p22"/>
          <p:cNvSpPr txBox="1"/>
          <p:nvPr/>
        </p:nvSpPr>
        <p:spPr>
          <a:xfrm>
            <a:off x="6629400" y="3105150"/>
            <a:ext cx="1504950"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Haditha, Iraq</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2005</a:t>
            </a:r>
            <a:endParaRPr/>
          </a:p>
        </p:txBody>
      </p:sp>
      <p:sp>
        <p:nvSpPr>
          <p:cNvPr id="155" name="Google Shape;155;p22"/>
          <p:cNvSpPr txBox="1"/>
          <p:nvPr/>
        </p:nvSpPr>
        <p:spPr>
          <a:xfrm>
            <a:off x="3632200" y="3106737"/>
            <a:ext cx="1878012" cy="644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Abu Ghraib, Iraq</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2003</a:t>
            </a:r>
            <a:endParaRPr/>
          </a:p>
        </p:txBody>
      </p:sp>
      <p:sp>
        <p:nvSpPr>
          <p:cNvPr id="156" name="Google Shape;156;p22"/>
          <p:cNvSpPr txBox="1"/>
          <p:nvPr/>
        </p:nvSpPr>
        <p:spPr>
          <a:xfrm>
            <a:off x="563562" y="6122987"/>
            <a:ext cx="2505075"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Kandahar, Afghanistan</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2010</a:t>
            </a:r>
            <a:endParaRPr/>
          </a:p>
        </p:txBody>
      </p:sp>
      <p:sp>
        <p:nvSpPr>
          <p:cNvPr id="157" name="Google Shape;157;p22"/>
          <p:cNvSpPr txBox="1"/>
          <p:nvPr/>
        </p:nvSpPr>
        <p:spPr>
          <a:xfrm>
            <a:off x="3676650" y="6122987"/>
            <a:ext cx="2443162"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Helmand, Afghanistan</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2011</a:t>
            </a:r>
            <a:endParaRPr/>
          </a:p>
        </p:txBody>
      </p:sp>
      <p:sp>
        <p:nvSpPr>
          <p:cNvPr id="158" name="Google Shape;158;p22"/>
          <p:cNvSpPr txBox="1"/>
          <p:nvPr/>
        </p:nvSpPr>
        <p:spPr>
          <a:xfrm>
            <a:off x="6477000" y="6140450"/>
            <a:ext cx="2613025"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Your Next Deployment?</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20??</a:t>
            </a:r>
            <a:endParaRPr/>
          </a:p>
        </p:txBody>
      </p:sp>
      <p:sp>
        <p:nvSpPr>
          <p:cNvPr id="159" name="Google Shape;159;p22"/>
          <p:cNvSpPr txBox="1"/>
          <p:nvPr/>
        </p:nvSpPr>
        <p:spPr>
          <a:xfrm>
            <a:off x="6767512" y="4049712"/>
            <a:ext cx="2019300" cy="1935162"/>
          </a:xfrm>
          <a:prstGeom prst="rect">
            <a:avLst/>
          </a:prstGeom>
          <a:noFill/>
          <a:ln cap="flat" cmpd="sng" w="9525">
            <a:solidFill>
              <a:schemeClr val="lt1"/>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 name="Google Shape;160;p22"/>
          <p:cNvSpPr txBox="1"/>
          <p:nvPr/>
        </p:nvSpPr>
        <p:spPr>
          <a:xfrm>
            <a:off x="7513637" y="4324350"/>
            <a:ext cx="612775"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7200"/>
              <a:buFont typeface="Arial"/>
              <a:buNone/>
            </a:pPr>
            <a:r>
              <a:rPr b="0" i="0" lang="en-US" sz="7200" u="none">
                <a:solidFill>
                  <a:schemeClr val="lt1"/>
                </a:solidFill>
                <a:latin typeface="Arial"/>
                <a:ea typeface="Arial"/>
                <a:cs typeface="Arial"/>
                <a:sym typeface="Arial"/>
              </a:rPr>
              <a:t>?</a:t>
            </a:r>
            <a:endParaRPr/>
          </a:p>
        </p:txBody>
      </p:sp>
      <p:sp>
        <p:nvSpPr>
          <p:cNvPr id="161" name="Google Shape;161;p22"/>
          <p:cNvSpPr txBox="1"/>
          <p:nvPr/>
        </p:nvSpPr>
        <p:spPr>
          <a:xfrm>
            <a:off x="449262" y="3128962"/>
            <a:ext cx="1835150"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My Lai, Vietnam</a:t>
            </a:r>
            <a:endParaRPr/>
          </a:p>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1968</a:t>
            </a:r>
            <a:endParaRPr/>
          </a:p>
        </p:txBody>
      </p:sp>
      <p:sp>
        <p:nvSpPr>
          <p:cNvPr id="162" name="Google Shape;162;p22"/>
          <p:cNvSpPr txBox="1"/>
          <p:nvPr/>
        </p:nvSpPr>
        <p:spPr>
          <a:xfrm>
            <a:off x="838200" y="152400"/>
            <a:ext cx="7772400" cy="838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300"/>
              <a:buFont typeface="Arial"/>
              <a:buNone/>
            </a:pPr>
            <a:r>
              <a:rPr b="1" i="0" lang="en-US" sz="3300" u="none">
                <a:solidFill>
                  <a:srgbClr val="FFFF00"/>
                </a:solidFill>
                <a:latin typeface="Arial"/>
                <a:ea typeface="Arial"/>
                <a:cs typeface="Arial"/>
                <a:sym typeface="Arial"/>
              </a:rPr>
              <a:t>The Spectrum of Unethical Behavior</a:t>
            </a:r>
            <a:endParaRPr/>
          </a:p>
        </p:txBody>
      </p:sp>
      <p:sp>
        <p:nvSpPr>
          <p:cNvPr id="163" name="Google Shape;163;p2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6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44" name="Google Shape;544;p67"/>
          <p:cNvSpPr txBox="1"/>
          <p:nvPr>
            <p:ph idx="4294967295" type="title"/>
          </p:nvPr>
        </p:nvSpPr>
        <p:spPr>
          <a:xfrm>
            <a:off x="914400" y="2743200"/>
            <a:ext cx="8229600" cy="13716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The negative side of Cohesion: Conformity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pic>
        <p:nvPicPr>
          <p:cNvPr id="549" name="Google Shape;549;p68"/>
          <p:cNvPicPr preferRelativeResize="0"/>
          <p:nvPr/>
        </p:nvPicPr>
        <p:blipFill rotWithShape="1">
          <a:blip r:embed="rId3">
            <a:alphaModFix/>
          </a:blip>
          <a:srcRect b="0" l="0" r="0" t="0"/>
          <a:stretch/>
        </p:blipFill>
        <p:spPr>
          <a:xfrm>
            <a:off x="1600200" y="1600200"/>
            <a:ext cx="5943600" cy="3886200"/>
          </a:xfrm>
          <a:prstGeom prst="rect">
            <a:avLst/>
          </a:prstGeom>
          <a:noFill/>
          <a:ln>
            <a:noFill/>
          </a:ln>
        </p:spPr>
      </p:pic>
      <p:sp>
        <p:nvSpPr>
          <p:cNvPr id="550" name="Google Shape;550;p6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69"/>
          <p:cNvSpPr txBox="1"/>
          <p:nvPr/>
        </p:nvSpPr>
        <p:spPr>
          <a:xfrm>
            <a:off x="914400" y="1676400"/>
            <a:ext cx="1219200" cy="495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6" name="Google Shape;556;p69"/>
          <p:cNvSpPr txBox="1"/>
          <p:nvPr/>
        </p:nvSpPr>
        <p:spPr>
          <a:xfrm>
            <a:off x="3124200" y="1600200"/>
            <a:ext cx="5105400" cy="5105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7" name="Google Shape;557;p6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58" name="Google Shape;558;p69"/>
          <p:cNvSpPr txBox="1"/>
          <p:nvPr>
            <p:ph idx="4294967295" type="title"/>
          </p:nvPr>
        </p:nvSpPr>
        <p:spPr>
          <a:xfrm>
            <a:off x="1905000" y="146050"/>
            <a:ext cx="7239000" cy="11731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Conformity</a:t>
            </a:r>
            <a:br>
              <a:rPr b="1" i="0" lang="en-US" sz="40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 and </a:t>
            </a:r>
            <a:r>
              <a:rPr b="1" i="0" lang="en-US" sz="4000" u="none" cap="none" strike="noStrike">
                <a:solidFill>
                  <a:srgbClr val="FFFF00"/>
                </a:solidFill>
                <a:latin typeface="Arial"/>
                <a:ea typeface="Arial"/>
                <a:cs typeface="Arial"/>
                <a:sym typeface="Arial"/>
              </a:rPr>
              <a:t>Asch Experiment</a:t>
            </a:r>
            <a:endParaRPr/>
          </a:p>
        </p:txBody>
      </p:sp>
      <p:sp>
        <p:nvSpPr>
          <p:cNvPr id="559" name="Google Shape;559;p69"/>
          <p:cNvSpPr txBox="1"/>
          <p:nvPr/>
        </p:nvSpPr>
        <p:spPr>
          <a:xfrm>
            <a:off x="3733800" y="6248400"/>
            <a:ext cx="457200" cy="304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endParaRPr/>
          </a:p>
        </p:txBody>
      </p:sp>
      <p:sp>
        <p:nvSpPr>
          <p:cNvPr id="560" name="Google Shape;560;p69"/>
          <p:cNvSpPr txBox="1"/>
          <p:nvPr/>
        </p:nvSpPr>
        <p:spPr>
          <a:xfrm>
            <a:off x="5562600" y="6248400"/>
            <a:ext cx="457200" cy="304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a:t>
            </a:r>
            <a:endParaRPr/>
          </a:p>
        </p:txBody>
      </p:sp>
      <p:sp>
        <p:nvSpPr>
          <p:cNvPr id="561" name="Google Shape;561;p69"/>
          <p:cNvSpPr txBox="1"/>
          <p:nvPr/>
        </p:nvSpPr>
        <p:spPr>
          <a:xfrm>
            <a:off x="7391400" y="6248400"/>
            <a:ext cx="457200" cy="304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endParaRPr/>
          </a:p>
        </p:txBody>
      </p:sp>
      <p:cxnSp>
        <p:nvCxnSpPr>
          <p:cNvPr id="562" name="Google Shape;562;p69"/>
          <p:cNvCxnSpPr/>
          <p:nvPr/>
        </p:nvCxnSpPr>
        <p:spPr>
          <a:xfrm rot="10800000">
            <a:off x="3962400" y="3505200"/>
            <a:ext cx="0" cy="2667000"/>
          </a:xfrm>
          <a:prstGeom prst="straightConnector1">
            <a:avLst/>
          </a:prstGeom>
          <a:noFill/>
          <a:ln cap="flat" cmpd="sng" w="57150">
            <a:solidFill>
              <a:srgbClr val="FFFF00"/>
            </a:solidFill>
            <a:prstDash val="solid"/>
            <a:miter lim="800000"/>
            <a:headEnd len="med" w="med" type="none"/>
            <a:tailEnd len="med" w="med" type="none"/>
          </a:ln>
        </p:spPr>
      </p:cxnSp>
      <p:cxnSp>
        <p:nvCxnSpPr>
          <p:cNvPr id="563" name="Google Shape;563;p69"/>
          <p:cNvCxnSpPr/>
          <p:nvPr/>
        </p:nvCxnSpPr>
        <p:spPr>
          <a:xfrm rot="10800000">
            <a:off x="1524000" y="2590800"/>
            <a:ext cx="0" cy="3581400"/>
          </a:xfrm>
          <a:prstGeom prst="straightConnector1">
            <a:avLst/>
          </a:prstGeom>
          <a:noFill/>
          <a:ln cap="flat" cmpd="sng" w="57150">
            <a:solidFill>
              <a:srgbClr val="FFFF00"/>
            </a:solidFill>
            <a:prstDash val="solid"/>
            <a:miter lim="800000"/>
            <a:headEnd len="med" w="med" type="none"/>
            <a:tailEnd len="med" w="med" type="none"/>
          </a:ln>
        </p:spPr>
      </p:cxnSp>
      <p:cxnSp>
        <p:nvCxnSpPr>
          <p:cNvPr id="564" name="Google Shape;564;p69"/>
          <p:cNvCxnSpPr/>
          <p:nvPr/>
        </p:nvCxnSpPr>
        <p:spPr>
          <a:xfrm rot="10800000">
            <a:off x="7620000" y="3810000"/>
            <a:ext cx="0" cy="2362200"/>
          </a:xfrm>
          <a:prstGeom prst="straightConnector1">
            <a:avLst/>
          </a:prstGeom>
          <a:noFill/>
          <a:ln cap="flat" cmpd="sng" w="57150">
            <a:solidFill>
              <a:srgbClr val="FFFF00"/>
            </a:solidFill>
            <a:prstDash val="solid"/>
            <a:miter lim="800000"/>
            <a:headEnd len="med" w="med" type="none"/>
            <a:tailEnd len="med" w="med" type="none"/>
          </a:ln>
        </p:spPr>
      </p:cxnSp>
      <p:cxnSp>
        <p:nvCxnSpPr>
          <p:cNvPr id="565" name="Google Shape;565;p69"/>
          <p:cNvCxnSpPr/>
          <p:nvPr/>
        </p:nvCxnSpPr>
        <p:spPr>
          <a:xfrm rot="10800000">
            <a:off x="5791200" y="2590800"/>
            <a:ext cx="0" cy="3581400"/>
          </a:xfrm>
          <a:prstGeom prst="straightConnector1">
            <a:avLst/>
          </a:prstGeom>
          <a:noFill/>
          <a:ln cap="flat" cmpd="sng" w="57150">
            <a:solidFill>
              <a:srgbClr val="FFFF00"/>
            </a:solidFill>
            <a:prstDash val="solid"/>
            <a:miter lim="800000"/>
            <a:headEnd len="med" w="med" type="none"/>
            <a:tailEnd len="med" w="med" type="none"/>
          </a:ln>
        </p:spPr>
      </p:cxnSp>
      <p:sp>
        <p:nvSpPr>
          <p:cNvPr id="566" name="Google Shape;566;p69"/>
          <p:cNvSpPr txBox="1"/>
          <p:nvPr/>
        </p:nvSpPr>
        <p:spPr>
          <a:xfrm>
            <a:off x="1295400" y="6248400"/>
            <a:ext cx="457200" cy="304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fcd6f9f59268a72d66b593f937d4a053e21fc3dd" id="571" name="Google Shape;571;p70"/>
          <p:cNvPicPr preferRelativeResize="0"/>
          <p:nvPr/>
        </p:nvPicPr>
        <p:blipFill rotWithShape="1">
          <a:blip r:embed="rId3">
            <a:alphaModFix/>
          </a:blip>
          <a:srcRect b="0" l="0" r="0" t="0"/>
          <a:stretch/>
        </p:blipFill>
        <p:spPr>
          <a:xfrm>
            <a:off x="1143000" y="1524000"/>
            <a:ext cx="2743200" cy="3505200"/>
          </a:xfrm>
          <a:prstGeom prst="rect">
            <a:avLst/>
          </a:prstGeom>
          <a:noFill/>
          <a:ln>
            <a:noFill/>
          </a:ln>
        </p:spPr>
      </p:pic>
      <p:sp>
        <p:nvSpPr>
          <p:cNvPr id="572" name="Google Shape;572;p70"/>
          <p:cNvSpPr txBox="1"/>
          <p:nvPr/>
        </p:nvSpPr>
        <p:spPr>
          <a:xfrm>
            <a:off x="2438400" y="5257800"/>
            <a:ext cx="4419600" cy="838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Jozefow massacre, Poland, July 13, 1942</a:t>
            </a:r>
            <a:endParaRPr/>
          </a:p>
        </p:txBody>
      </p:sp>
      <p:pic>
        <p:nvPicPr>
          <p:cNvPr descr="http://photo.goodreads.com/books/1311702558l/2983598.jpg" id="573" name="Google Shape;573;p70"/>
          <p:cNvPicPr preferRelativeResize="0"/>
          <p:nvPr/>
        </p:nvPicPr>
        <p:blipFill rotWithShape="1">
          <a:blip r:embed="rId4">
            <a:alphaModFix/>
          </a:blip>
          <a:srcRect b="0" l="0" r="0" t="0"/>
          <a:stretch/>
        </p:blipFill>
        <p:spPr>
          <a:xfrm>
            <a:off x="5334000" y="1463675"/>
            <a:ext cx="2724150" cy="3565525"/>
          </a:xfrm>
          <a:prstGeom prst="rect">
            <a:avLst/>
          </a:prstGeom>
          <a:noFill/>
          <a:ln>
            <a:noFill/>
          </a:ln>
        </p:spPr>
      </p:pic>
      <p:sp>
        <p:nvSpPr>
          <p:cNvPr id="574" name="Google Shape;574;p70"/>
          <p:cNvSpPr txBox="1"/>
          <p:nvPr/>
        </p:nvSpPr>
        <p:spPr>
          <a:xfrm>
            <a:off x="990600" y="146050"/>
            <a:ext cx="7239000" cy="11731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a:solidFill>
                  <a:srgbClr val="FFFF00"/>
                </a:solidFill>
                <a:latin typeface="Arial"/>
                <a:ea typeface="Arial"/>
                <a:cs typeface="Arial"/>
                <a:sym typeface="Arial"/>
              </a:rPr>
              <a:t>Conformity</a:t>
            </a:r>
            <a:br>
              <a:rPr b="1" i="0" lang="en-US" sz="4000" u="none">
                <a:solidFill>
                  <a:srgbClr val="FFFF00"/>
                </a:solidFill>
                <a:latin typeface="Arial"/>
                <a:ea typeface="Arial"/>
                <a:cs typeface="Arial"/>
                <a:sym typeface="Arial"/>
              </a:rPr>
            </a:br>
            <a:r>
              <a:rPr b="1" i="0" lang="en-US" sz="3600" u="none">
                <a:solidFill>
                  <a:srgbClr val="FFFF00"/>
                </a:solidFill>
                <a:latin typeface="Arial"/>
                <a:ea typeface="Arial"/>
                <a:cs typeface="Arial"/>
                <a:sym typeface="Arial"/>
              </a:rPr>
              <a:t> and </a:t>
            </a:r>
            <a:r>
              <a:rPr b="1" i="0" lang="en-US" sz="4000" u="none">
                <a:solidFill>
                  <a:srgbClr val="FFFF00"/>
                </a:solidFill>
                <a:latin typeface="Arial"/>
                <a:ea typeface="Arial"/>
                <a:cs typeface="Arial"/>
                <a:sym typeface="Arial"/>
              </a:rPr>
              <a:t>unethical behavior</a:t>
            </a:r>
            <a:endParaRPr/>
          </a:p>
        </p:txBody>
      </p:sp>
      <p:sp>
        <p:nvSpPr>
          <p:cNvPr id="575" name="Google Shape;575;p7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descr="usmc_swm_cover_500" id="580" name="Google Shape;580;p71"/>
          <p:cNvPicPr preferRelativeResize="0"/>
          <p:nvPr/>
        </p:nvPicPr>
        <p:blipFill rotWithShape="1">
          <a:blip r:embed="rId3">
            <a:alphaModFix/>
          </a:blip>
          <a:srcRect b="0" l="0" r="0" t="0"/>
          <a:stretch/>
        </p:blipFill>
        <p:spPr>
          <a:xfrm>
            <a:off x="6477000" y="152400"/>
            <a:ext cx="2590800" cy="3886200"/>
          </a:xfrm>
          <a:prstGeom prst="rect">
            <a:avLst/>
          </a:prstGeom>
          <a:noFill/>
          <a:ln>
            <a:noFill/>
          </a:ln>
        </p:spPr>
      </p:pic>
      <p:sp>
        <p:nvSpPr>
          <p:cNvPr id="581" name="Google Shape;581;p7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82" name="Google Shape;582;p71"/>
          <p:cNvSpPr txBox="1"/>
          <p:nvPr>
            <p:ph idx="4294967295" type="title"/>
          </p:nvPr>
        </p:nvSpPr>
        <p:spPr>
          <a:xfrm>
            <a:off x="0" y="152400"/>
            <a:ext cx="5562600" cy="1447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Training/Education: develop the proper mindset</a:t>
            </a:r>
            <a:endParaRPr/>
          </a:p>
        </p:txBody>
      </p:sp>
      <p:sp>
        <p:nvSpPr>
          <p:cNvPr id="583" name="Google Shape;583;p71"/>
          <p:cNvSpPr txBox="1"/>
          <p:nvPr>
            <p:ph idx="4294967295" type="body"/>
          </p:nvPr>
        </p:nvSpPr>
        <p:spPr>
          <a:xfrm>
            <a:off x="0" y="1828800"/>
            <a:ext cx="6553200" cy="4876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In SWs “the aim is not to develop a belligerent spirit in our men, but rather one of caution and steadiness.” </a:t>
            </a:r>
            <a:endParaRPr/>
          </a:p>
          <a:p>
            <a:pPr indent="-342900" lvl="0" marL="342900" marR="0" rtl="0" algn="l">
              <a:lnSpc>
                <a:spcPct val="10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“In major warfare, hatred of the enemy is developed among troops to arouse courage. In small wars, tolerance, sympathy, and kindness should be the keynote of our relationship with the mass of the people.”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72"/>
          <p:cNvSpPr txBox="1"/>
          <p:nvPr>
            <p:ph type="title"/>
          </p:nvPr>
        </p:nvSpPr>
        <p:spPr>
          <a:xfrm>
            <a:off x="381000" y="457200"/>
            <a:ext cx="8382000" cy="1219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Preparing Marines to be strong ethical agents </a:t>
            </a:r>
            <a:endParaRPr/>
          </a:p>
        </p:txBody>
      </p:sp>
      <p:sp>
        <p:nvSpPr>
          <p:cNvPr id="589" name="Google Shape;589;p72"/>
          <p:cNvSpPr txBox="1"/>
          <p:nvPr>
            <p:ph idx="1" type="body"/>
          </p:nvPr>
        </p:nvSpPr>
        <p:spPr>
          <a:xfrm>
            <a:off x="228600" y="1981200"/>
            <a:ext cx="8686800" cy="4572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For Marines, ethics are the standards of our corps. As a result, the individual is obligated to apply </a:t>
            </a:r>
            <a:r>
              <a:rPr b="1" i="1" lang="en-US" sz="2800" u="sng">
                <a:solidFill>
                  <a:schemeClr val="lt1"/>
                </a:solidFill>
                <a:latin typeface="Arial"/>
                <a:ea typeface="Arial"/>
                <a:cs typeface="Arial"/>
                <a:sym typeface="Arial"/>
              </a:rPr>
              <a:t>judgment</a:t>
            </a:r>
            <a:r>
              <a:rPr b="1" i="0" lang="en-US" sz="2800" u="none">
                <a:solidFill>
                  <a:srgbClr val="FFFF00"/>
                </a:solidFill>
                <a:latin typeface="Arial"/>
                <a:ea typeface="Arial"/>
                <a:cs typeface="Arial"/>
                <a:sym typeface="Arial"/>
              </a:rPr>
              <a:t>  to a given set of circumstances.</a:t>
            </a:r>
            <a:endParaRPr/>
          </a:p>
          <a:p>
            <a:pPr indent="-342900" lvl="0" marL="342900" marR="0" rtl="0" algn="l">
              <a:lnSpc>
                <a:spcPct val="9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t>
            </a:r>
            <a:endParaRPr/>
          </a:p>
          <a:p>
            <a:pPr indent="-342900" lvl="0" marL="342900" marR="0" rtl="0" algn="l">
              <a:lnSpc>
                <a:spcPct val="90000"/>
              </a:lnSpc>
              <a:spcBef>
                <a:spcPts val="560"/>
              </a:spcBef>
              <a:spcAft>
                <a:spcPts val="0"/>
              </a:spcAft>
              <a:buClr>
                <a:schemeClr val="lt1"/>
              </a:buClr>
              <a:buSzPts val="2800"/>
              <a:buFont typeface="Arial"/>
              <a:buChar char="•"/>
            </a:pPr>
            <a:r>
              <a:rPr b="1" i="1" lang="en-US" sz="2800" u="sng">
                <a:solidFill>
                  <a:schemeClr val="lt1"/>
                </a:solidFill>
                <a:latin typeface="Arial"/>
                <a:ea typeface="Arial"/>
                <a:cs typeface="Arial"/>
                <a:sym typeface="Arial"/>
              </a:rPr>
              <a:t>Judgment</a:t>
            </a:r>
            <a:r>
              <a:rPr b="1" i="0" lang="en-US" sz="2800" u="none">
                <a:solidFill>
                  <a:srgbClr val="FFFF00"/>
                </a:solidFill>
                <a:latin typeface="Arial"/>
                <a:ea typeface="Arial"/>
                <a:cs typeface="Arial"/>
                <a:sym typeface="Arial"/>
              </a:rPr>
              <a:t> and therefore </a:t>
            </a:r>
            <a:r>
              <a:rPr b="1" i="1" lang="en-US" sz="2800" u="sng">
                <a:solidFill>
                  <a:schemeClr val="lt1"/>
                </a:solidFill>
                <a:latin typeface="Arial"/>
                <a:ea typeface="Arial"/>
                <a:cs typeface="Arial"/>
                <a:sym typeface="Arial"/>
              </a:rPr>
              <a:t>choice</a:t>
            </a:r>
            <a:r>
              <a:rPr b="1" i="0" lang="en-US" sz="2800" u="none">
                <a:solidFill>
                  <a:srgbClr val="FFFF00"/>
                </a:solidFill>
                <a:latin typeface="Arial"/>
                <a:ea typeface="Arial"/>
                <a:cs typeface="Arial"/>
                <a:sym typeface="Arial"/>
              </a:rPr>
              <a:t>, is at the center of ethical conduct. </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r">
              <a:lnSpc>
                <a:spcPct val="90000"/>
              </a:lnSpc>
              <a:spcBef>
                <a:spcPts val="560"/>
              </a:spcBef>
              <a:spcAft>
                <a:spcPts val="0"/>
              </a:spcAft>
              <a:buClr>
                <a:srgbClr val="FFFF00"/>
              </a:buClr>
              <a:buSzPts val="2800"/>
              <a:buFont typeface="Arial"/>
              <a:buNone/>
            </a:pPr>
            <a:r>
              <a:rPr b="1" i="1" lang="en-US" sz="2800" u="none">
                <a:solidFill>
                  <a:srgbClr val="FFFF00"/>
                </a:solidFill>
                <a:latin typeface="Arial"/>
                <a:ea typeface="Arial"/>
                <a:cs typeface="Arial"/>
                <a:sym typeface="Arial"/>
              </a:rPr>
              <a:t>Leading Marines</a:t>
            </a:r>
            <a:endParaRPr/>
          </a:p>
        </p:txBody>
      </p:sp>
      <p:sp>
        <p:nvSpPr>
          <p:cNvPr id="590" name="Google Shape;590;p7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73"/>
          <p:cNvSpPr txBox="1"/>
          <p:nvPr>
            <p:ph idx="1" type="body"/>
          </p:nvPr>
        </p:nvSpPr>
        <p:spPr>
          <a:xfrm>
            <a:off x="228600" y="228600"/>
            <a:ext cx="8686800" cy="6477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Our intuition </a:t>
            </a:r>
            <a:r>
              <a:rPr b="1" i="0" lang="en-US" sz="3200" u="none">
                <a:solidFill>
                  <a:srgbClr val="FFFF00"/>
                </a:solidFill>
                <a:latin typeface="Arial"/>
                <a:ea typeface="Arial"/>
                <a:cs typeface="Arial"/>
                <a:sym typeface="Arial"/>
              </a:rPr>
              <a:t>is critical in the </a:t>
            </a:r>
            <a:r>
              <a:rPr b="1" i="0" lang="en-US" sz="3200" u="none">
                <a:solidFill>
                  <a:schemeClr val="lt1"/>
                </a:solidFill>
                <a:latin typeface="Arial"/>
                <a:ea typeface="Arial"/>
                <a:cs typeface="Arial"/>
                <a:sym typeface="Arial"/>
              </a:rPr>
              <a:t>moment we have to make a choice.</a:t>
            </a:r>
            <a:endParaRPr b="1" i="0" sz="3200" u="none">
              <a:solidFill>
                <a:srgbClr val="FFFF00"/>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None/>
            </a:pPr>
            <a:r>
              <a:t/>
            </a:r>
            <a:endParaRPr b="1" i="0" sz="2000" u="non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Sound ethical intuition depends on judgment developed through life experiences.</a:t>
            </a:r>
            <a:endParaRPr b="1" i="0" sz="3200" u="none">
              <a:solidFill>
                <a:srgbClr val="FFFF00"/>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None/>
            </a:pPr>
            <a:r>
              <a:t/>
            </a:r>
            <a:endParaRPr b="1" i="0" sz="2000" u="none">
              <a:solidFill>
                <a:srgbClr val="FFFF00"/>
              </a:solidFill>
              <a:latin typeface="Arial"/>
              <a:ea typeface="Arial"/>
              <a:cs typeface="Arial"/>
              <a:sym typeface="Arial"/>
            </a:endParaRPr>
          </a:p>
          <a:p>
            <a:pPr indent="-342900" lvl="0" marL="342900" marR="0" rtl="0" algn="l">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The development of sound judgment depends primarily on </a:t>
            </a:r>
            <a:r>
              <a:rPr b="1" i="0" lang="en-US" sz="3200" u="none">
                <a:solidFill>
                  <a:schemeClr val="lt1"/>
                </a:solidFill>
                <a:latin typeface="Arial"/>
                <a:ea typeface="Arial"/>
                <a:cs typeface="Arial"/>
                <a:sym typeface="Arial"/>
              </a:rPr>
              <a:t>EDUCATION</a:t>
            </a:r>
            <a:r>
              <a:rPr b="1" i="0" lang="en-US" sz="3200" u="none">
                <a:solidFill>
                  <a:srgbClr val="FFFF00"/>
                </a:solidFill>
                <a:latin typeface="Arial"/>
                <a:ea typeface="Arial"/>
                <a:cs typeface="Arial"/>
                <a:sym typeface="Arial"/>
              </a:rPr>
              <a:t>.</a:t>
            </a:r>
            <a:endParaRPr/>
          </a:p>
          <a:p>
            <a:pPr indent="-342900" lvl="0" marL="342900" marR="0" rtl="0" algn="l">
              <a:lnSpc>
                <a:spcPct val="100000"/>
              </a:lnSpc>
              <a:spcBef>
                <a:spcPts val="400"/>
              </a:spcBef>
              <a:spcAft>
                <a:spcPts val="0"/>
              </a:spcAft>
              <a:buClr>
                <a:schemeClr val="dk1"/>
              </a:buClr>
              <a:buSzPts val="2000"/>
              <a:buFont typeface="Arial"/>
              <a:buNone/>
            </a:pPr>
            <a:r>
              <a:t/>
            </a:r>
            <a:endParaRPr b="1" i="0" sz="2000" u="none">
              <a:solidFill>
                <a:srgbClr val="FFFF00"/>
              </a:solidFill>
              <a:latin typeface="Arial"/>
              <a:ea typeface="Arial"/>
              <a:cs typeface="Arial"/>
              <a:sym typeface="Arial"/>
            </a:endParaRPr>
          </a:p>
          <a:p>
            <a:pPr indent="-342900" lvl="0" marL="342900" marR="0" rtl="0" algn="l">
              <a:lnSpc>
                <a:spcPct val="100000"/>
              </a:lnSpc>
              <a:spcBef>
                <a:spcPts val="64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t>
            </a:r>
            <a:r>
              <a:rPr b="1" i="0" lang="en-US" sz="3200" u="none">
                <a:solidFill>
                  <a:srgbClr val="FFFF00"/>
                </a:solidFill>
                <a:latin typeface="Arial"/>
                <a:ea typeface="Arial"/>
                <a:cs typeface="Arial"/>
                <a:sym typeface="Arial"/>
              </a:rPr>
              <a:t>Proper education and preparation for those critical moments depend on </a:t>
            </a:r>
            <a:r>
              <a:rPr b="1" i="0" lang="en-US" sz="3200" u="none">
                <a:solidFill>
                  <a:schemeClr val="lt1"/>
                </a:solidFill>
                <a:latin typeface="Arial"/>
                <a:ea typeface="Arial"/>
                <a:cs typeface="Arial"/>
                <a:sym typeface="Arial"/>
              </a:rPr>
              <a:t>TRAINING</a:t>
            </a:r>
            <a:r>
              <a:rPr b="1" i="0" lang="en-US" sz="3200" u="none">
                <a:solidFill>
                  <a:srgbClr val="FFFF00"/>
                </a:solidFill>
                <a:latin typeface="Arial"/>
                <a:ea typeface="Arial"/>
                <a:cs typeface="Arial"/>
                <a:sym typeface="Arial"/>
              </a:rPr>
              <a:t> (constant practice).</a:t>
            </a:r>
            <a:endParaRPr/>
          </a:p>
        </p:txBody>
      </p:sp>
      <p:sp>
        <p:nvSpPr>
          <p:cNvPr id="596" name="Google Shape;596;p7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74"/>
          <p:cNvSpPr/>
          <p:nvPr/>
        </p:nvSpPr>
        <p:spPr>
          <a:xfrm>
            <a:off x="1143000" y="533400"/>
            <a:ext cx="6934200" cy="6019800"/>
          </a:xfrm>
          <a:prstGeom prst="triangle">
            <a:avLst>
              <a:gd fmla="val 50000" name="adj"/>
            </a:avLst>
          </a:prstGeom>
          <a:solidFill>
            <a:schemeClr val="accen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02" name="Google Shape;602;p74"/>
          <p:cNvCxnSpPr/>
          <p:nvPr/>
        </p:nvCxnSpPr>
        <p:spPr>
          <a:xfrm>
            <a:off x="1752600" y="5486400"/>
            <a:ext cx="4876800" cy="0"/>
          </a:xfrm>
          <a:prstGeom prst="straightConnector1">
            <a:avLst/>
          </a:prstGeom>
          <a:noFill/>
          <a:ln cap="flat" cmpd="sng" w="9525">
            <a:solidFill>
              <a:srgbClr val="B6DCDF"/>
            </a:solidFill>
            <a:prstDash val="solid"/>
            <a:miter lim="800000"/>
            <a:headEnd len="med" w="med" type="none"/>
            <a:tailEnd len="med" w="med" type="none"/>
          </a:ln>
        </p:spPr>
      </p:cxnSp>
      <p:cxnSp>
        <p:nvCxnSpPr>
          <p:cNvPr id="603" name="Google Shape;603;p74"/>
          <p:cNvCxnSpPr/>
          <p:nvPr/>
        </p:nvCxnSpPr>
        <p:spPr>
          <a:xfrm>
            <a:off x="1752600" y="5486400"/>
            <a:ext cx="5715000" cy="0"/>
          </a:xfrm>
          <a:prstGeom prst="straightConnector1">
            <a:avLst/>
          </a:prstGeom>
          <a:noFill/>
          <a:ln cap="flat" cmpd="sng" w="25400">
            <a:solidFill>
              <a:schemeClr val="dk1"/>
            </a:solidFill>
            <a:prstDash val="solid"/>
            <a:miter lim="800000"/>
            <a:headEnd len="med" w="med" type="none"/>
            <a:tailEnd len="med" w="med" type="none"/>
          </a:ln>
        </p:spPr>
      </p:cxnSp>
      <p:cxnSp>
        <p:nvCxnSpPr>
          <p:cNvPr id="604" name="Google Shape;604;p74"/>
          <p:cNvCxnSpPr/>
          <p:nvPr/>
        </p:nvCxnSpPr>
        <p:spPr>
          <a:xfrm>
            <a:off x="2362200" y="4572000"/>
            <a:ext cx="4495800" cy="0"/>
          </a:xfrm>
          <a:prstGeom prst="straightConnector1">
            <a:avLst/>
          </a:prstGeom>
          <a:noFill/>
          <a:ln cap="flat" cmpd="sng" w="25400">
            <a:solidFill>
              <a:schemeClr val="dk1"/>
            </a:solidFill>
            <a:prstDash val="solid"/>
            <a:miter lim="800000"/>
            <a:headEnd len="med" w="med" type="none"/>
            <a:tailEnd len="med" w="med" type="none"/>
          </a:ln>
        </p:spPr>
      </p:cxnSp>
      <p:cxnSp>
        <p:nvCxnSpPr>
          <p:cNvPr id="605" name="Google Shape;605;p74"/>
          <p:cNvCxnSpPr/>
          <p:nvPr/>
        </p:nvCxnSpPr>
        <p:spPr>
          <a:xfrm>
            <a:off x="2819400" y="3733800"/>
            <a:ext cx="3581400" cy="0"/>
          </a:xfrm>
          <a:prstGeom prst="straightConnector1">
            <a:avLst/>
          </a:prstGeom>
          <a:noFill/>
          <a:ln cap="flat" cmpd="sng" w="25400">
            <a:solidFill>
              <a:schemeClr val="dk1"/>
            </a:solidFill>
            <a:prstDash val="solid"/>
            <a:miter lim="800000"/>
            <a:headEnd len="med" w="med" type="none"/>
            <a:tailEnd len="med" w="med" type="none"/>
          </a:ln>
        </p:spPr>
      </p:cxnSp>
      <p:cxnSp>
        <p:nvCxnSpPr>
          <p:cNvPr id="606" name="Google Shape;606;p74"/>
          <p:cNvCxnSpPr/>
          <p:nvPr/>
        </p:nvCxnSpPr>
        <p:spPr>
          <a:xfrm>
            <a:off x="3200400" y="2895600"/>
            <a:ext cx="2743200" cy="0"/>
          </a:xfrm>
          <a:prstGeom prst="straightConnector1">
            <a:avLst/>
          </a:prstGeom>
          <a:noFill/>
          <a:ln cap="flat" cmpd="sng" w="25400">
            <a:solidFill>
              <a:schemeClr val="dk1"/>
            </a:solidFill>
            <a:prstDash val="solid"/>
            <a:miter lim="800000"/>
            <a:headEnd len="med" w="med" type="none"/>
            <a:tailEnd len="med" w="med" type="none"/>
          </a:ln>
        </p:spPr>
      </p:cxnSp>
      <p:sp>
        <p:nvSpPr>
          <p:cNvPr id="607" name="Google Shape;607;p74"/>
          <p:cNvSpPr txBox="1"/>
          <p:nvPr/>
        </p:nvSpPr>
        <p:spPr>
          <a:xfrm>
            <a:off x="1752600" y="5867400"/>
            <a:ext cx="5715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TRAINING</a:t>
            </a:r>
            <a:endParaRPr/>
          </a:p>
        </p:txBody>
      </p:sp>
      <p:sp>
        <p:nvSpPr>
          <p:cNvPr id="608" name="Google Shape;608;p74"/>
          <p:cNvSpPr txBox="1"/>
          <p:nvPr/>
        </p:nvSpPr>
        <p:spPr>
          <a:xfrm>
            <a:off x="1720850" y="4876800"/>
            <a:ext cx="5715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EDUCATION AND PREPARATION</a:t>
            </a:r>
            <a:endParaRPr/>
          </a:p>
        </p:txBody>
      </p:sp>
      <p:sp>
        <p:nvSpPr>
          <p:cNvPr id="609" name="Google Shape;609;p74"/>
          <p:cNvSpPr txBox="1"/>
          <p:nvPr/>
        </p:nvSpPr>
        <p:spPr>
          <a:xfrm>
            <a:off x="1676400" y="3973512"/>
            <a:ext cx="5715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SOUND JUDGMENT</a:t>
            </a:r>
            <a:endParaRPr/>
          </a:p>
        </p:txBody>
      </p:sp>
      <p:sp>
        <p:nvSpPr>
          <p:cNvPr id="610" name="Google Shape;610;p74"/>
          <p:cNvSpPr txBox="1"/>
          <p:nvPr/>
        </p:nvSpPr>
        <p:spPr>
          <a:xfrm>
            <a:off x="1708150" y="3135312"/>
            <a:ext cx="5715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INTUITION</a:t>
            </a:r>
            <a:endParaRPr/>
          </a:p>
        </p:txBody>
      </p:sp>
      <p:sp>
        <p:nvSpPr>
          <p:cNvPr id="611" name="Google Shape;611;p74"/>
          <p:cNvSpPr txBox="1"/>
          <p:nvPr/>
        </p:nvSpPr>
        <p:spPr>
          <a:xfrm>
            <a:off x="3533775" y="1295400"/>
            <a:ext cx="2133600" cy="16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THE </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MOMENT </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OF CHOICE </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FOR THE BEST RESULTS</a:t>
            </a:r>
            <a:endParaRPr/>
          </a:p>
        </p:txBody>
      </p:sp>
      <p:sp>
        <p:nvSpPr>
          <p:cNvPr id="612" name="Google Shape;612;p74"/>
          <p:cNvSpPr txBox="1"/>
          <p:nvPr/>
        </p:nvSpPr>
        <p:spPr>
          <a:xfrm>
            <a:off x="228600" y="1066800"/>
            <a:ext cx="3505200" cy="923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THE BEST RESULTS ARE BASED ON A FOUNDATION OF TRAINING AND EDUCATION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75"/>
          <p:cNvSpPr txBox="1"/>
          <p:nvPr>
            <p:ph type="title"/>
          </p:nvPr>
        </p:nvSpPr>
        <p:spPr>
          <a:xfrm>
            <a:off x="1676400" y="274637"/>
            <a:ext cx="57150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Discipline</a:t>
            </a:r>
            <a:endParaRPr/>
          </a:p>
        </p:txBody>
      </p:sp>
      <p:sp>
        <p:nvSpPr>
          <p:cNvPr id="618" name="Google Shape;618;p75"/>
          <p:cNvSpPr txBox="1"/>
          <p:nvPr>
            <p:ph idx="1" type="body"/>
          </p:nvPr>
        </p:nvSpPr>
        <p:spPr>
          <a:xfrm>
            <a:off x="990600" y="5791200"/>
            <a:ext cx="7140575" cy="838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Character…Physical…Mental</a:t>
            </a:r>
            <a:endParaRPr/>
          </a:p>
        </p:txBody>
      </p:sp>
      <p:sp>
        <p:nvSpPr>
          <p:cNvPr id="619" name="Google Shape;619;p7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620" name="Google Shape;620;p75"/>
          <p:cNvSpPr txBox="1"/>
          <p:nvPr/>
        </p:nvSpPr>
        <p:spPr>
          <a:xfrm>
            <a:off x="304800" y="1447800"/>
            <a:ext cx="8610600" cy="39624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Discipline </a:t>
            </a:r>
            <a:r>
              <a:rPr b="1" i="0" lang="en-US" sz="2800" u="none">
                <a:solidFill>
                  <a:schemeClr val="lt1"/>
                </a:solidFill>
                <a:latin typeface="Arial"/>
                <a:ea typeface="Arial"/>
                <a:cs typeface="Arial"/>
                <a:sym typeface="Arial"/>
              </a:rPr>
              <a:t>is learning what to do, when to do it and in what manner it should be done</a:t>
            </a:r>
            <a:r>
              <a:rPr b="1" i="0" lang="en-US" sz="2800" u="none">
                <a:solidFill>
                  <a:srgbClr val="FFFF00"/>
                </a:solidFill>
                <a:latin typeface="Arial"/>
                <a:ea typeface="Arial"/>
                <a:cs typeface="Arial"/>
                <a:sym typeface="Arial"/>
              </a:rPr>
              <a:t>. For the Armed Forces, discipline is the </a:t>
            </a:r>
            <a:r>
              <a:rPr b="1" i="0" lang="en-US" sz="2800" u="none">
                <a:solidFill>
                  <a:srgbClr val="FFFFFF"/>
                </a:solidFill>
                <a:latin typeface="Arial"/>
                <a:ea typeface="Arial"/>
                <a:cs typeface="Arial"/>
                <a:sym typeface="Arial"/>
              </a:rPr>
              <a:t>standard of personal deportment, work requirement, courtesy, appearance and ethical conduct</a:t>
            </a:r>
            <a:r>
              <a:rPr b="1" i="0" lang="en-US" sz="2800" u="none">
                <a:solidFill>
                  <a:srgbClr val="FFFF00"/>
                </a:solidFill>
                <a:latin typeface="Arial"/>
                <a:ea typeface="Arial"/>
                <a:cs typeface="Arial"/>
                <a:sym typeface="Arial"/>
              </a:rPr>
              <a:t> that will enable all to perform the mission with optimum efficiency.</a:t>
            </a:r>
            <a:endParaRPr/>
          </a:p>
          <a:p>
            <a:pPr indent="0" lvl="0" marL="0" marR="0" rtl="0" algn="l">
              <a:lnSpc>
                <a:spcPct val="100000"/>
              </a:lnSpc>
              <a:spcBef>
                <a:spcPts val="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0" lvl="0" marL="0" marR="0" rtl="0" algn="r">
              <a:lnSpc>
                <a:spcPct val="100000"/>
              </a:lnSpc>
              <a:spcBef>
                <a:spcPts val="0"/>
              </a:spcBef>
              <a:spcAft>
                <a:spcPts val="0"/>
              </a:spcAft>
              <a:buClr>
                <a:srgbClr val="FFFF00"/>
              </a:buClr>
              <a:buSzPts val="2000"/>
              <a:buFont typeface="Arial"/>
              <a:buNone/>
            </a:pPr>
            <a:r>
              <a:rPr b="1" i="0" lang="en-US" sz="2000" u="none">
                <a:solidFill>
                  <a:srgbClr val="FFFF00"/>
                </a:solidFill>
                <a:latin typeface="Arial"/>
                <a:ea typeface="Arial"/>
                <a:cs typeface="Arial"/>
                <a:sym typeface="Arial"/>
              </a:rPr>
              <a:t>- U.S. DEPT. of DEFENSE, The Armed Forces Officer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anim calcmode="lin" valueType="num">
                                      <p:cBhvr additive="base">
                                        <p:cTn dur="500"/>
                                        <p:tgtEl>
                                          <p:spTgt spid="6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anim calcmode="lin" valueType="num">
                                      <p:cBhvr additive="base">
                                        <p:cTn dur="500"/>
                                        <p:tgtEl>
                                          <p:spTgt spid="6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0">
                                            <p:txEl>
                                              <p:pRg end="1" st="1"/>
                                            </p:txEl>
                                          </p:spTgt>
                                        </p:tgtEl>
                                        <p:attrNameLst>
                                          <p:attrName>style.visibility</p:attrName>
                                        </p:attrNameLst>
                                      </p:cBhvr>
                                      <p:to>
                                        <p:strVal val="visible"/>
                                      </p:to>
                                    </p:set>
                                    <p:anim calcmode="lin" valueType="num">
                                      <p:cBhvr additive="base">
                                        <p:cTn dur="500"/>
                                        <p:tgtEl>
                                          <p:spTgt spid="62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0">
                                            <p:txEl>
                                              <p:pRg end="2" st="2"/>
                                            </p:txEl>
                                          </p:spTgt>
                                        </p:tgtEl>
                                        <p:attrNameLst>
                                          <p:attrName>style.visibility</p:attrName>
                                        </p:attrNameLst>
                                      </p:cBhvr>
                                      <p:to>
                                        <p:strVal val="visible"/>
                                      </p:to>
                                    </p:set>
                                    <p:anim calcmode="lin" valueType="num">
                                      <p:cBhvr additive="base">
                                        <p:cTn dur="500"/>
                                        <p:tgtEl>
                                          <p:spTgt spid="62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76"/>
          <p:cNvSpPr txBox="1"/>
          <p:nvPr>
            <p:ph type="title"/>
          </p:nvPr>
        </p:nvSpPr>
        <p:spPr>
          <a:xfrm>
            <a:off x="1295400" y="274637"/>
            <a:ext cx="60960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Absence of Discipline</a:t>
            </a:r>
            <a:endParaRPr/>
          </a:p>
        </p:txBody>
      </p:sp>
      <p:sp>
        <p:nvSpPr>
          <p:cNvPr id="626" name="Google Shape;626;p7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627" name="Google Shape;627;p76"/>
          <p:cNvPicPr preferRelativeResize="0"/>
          <p:nvPr/>
        </p:nvPicPr>
        <p:blipFill rotWithShape="1">
          <a:blip r:embed="rId3">
            <a:alphaModFix/>
          </a:blip>
          <a:srcRect b="0" l="0" r="0" t="0"/>
          <a:stretch/>
        </p:blipFill>
        <p:spPr>
          <a:xfrm>
            <a:off x="5638800" y="2438400"/>
            <a:ext cx="3121025" cy="2168525"/>
          </a:xfrm>
          <a:prstGeom prst="rect">
            <a:avLst/>
          </a:prstGeom>
          <a:noFill/>
          <a:ln>
            <a:noFill/>
          </a:ln>
        </p:spPr>
      </p:pic>
      <p:pic>
        <p:nvPicPr>
          <p:cNvPr id="628" name="Google Shape;628;p76"/>
          <p:cNvPicPr preferRelativeResize="0"/>
          <p:nvPr/>
        </p:nvPicPr>
        <p:blipFill rotWithShape="1">
          <a:blip r:embed="rId4">
            <a:alphaModFix/>
          </a:blip>
          <a:srcRect b="0" l="0" r="0" t="0"/>
          <a:stretch/>
        </p:blipFill>
        <p:spPr>
          <a:xfrm>
            <a:off x="2971800" y="1304925"/>
            <a:ext cx="2590800" cy="3352800"/>
          </a:xfrm>
          <a:prstGeom prst="rect">
            <a:avLst/>
          </a:prstGeom>
          <a:noFill/>
          <a:ln>
            <a:noFill/>
          </a:ln>
        </p:spPr>
      </p:pic>
      <p:pic>
        <p:nvPicPr>
          <p:cNvPr id="629" name="Google Shape;629;p76"/>
          <p:cNvPicPr preferRelativeResize="0"/>
          <p:nvPr/>
        </p:nvPicPr>
        <p:blipFill rotWithShape="1">
          <a:blip r:embed="rId5">
            <a:alphaModFix/>
          </a:blip>
          <a:srcRect b="0" l="0" r="0" t="0"/>
          <a:stretch/>
        </p:blipFill>
        <p:spPr>
          <a:xfrm>
            <a:off x="3352800" y="4953000"/>
            <a:ext cx="2616200" cy="1676400"/>
          </a:xfrm>
          <a:prstGeom prst="rect">
            <a:avLst/>
          </a:prstGeom>
          <a:noFill/>
          <a:ln>
            <a:noFill/>
          </a:ln>
        </p:spPr>
      </p:pic>
      <p:pic>
        <p:nvPicPr>
          <p:cNvPr descr="C:\Users\Paolo\Desktop\ssFLAG_2134019b.jpg" id="630" name="Google Shape;630;p76"/>
          <p:cNvPicPr preferRelativeResize="0"/>
          <p:nvPr/>
        </p:nvPicPr>
        <p:blipFill rotWithShape="1">
          <a:blip r:embed="rId6">
            <a:alphaModFix/>
          </a:blip>
          <a:srcRect b="0" l="0" r="0" t="0"/>
          <a:stretch/>
        </p:blipFill>
        <p:spPr>
          <a:xfrm>
            <a:off x="381000" y="2895600"/>
            <a:ext cx="2557462"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457200" y="274637"/>
            <a:ext cx="82296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Who Is Responsible?</a:t>
            </a:r>
            <a:endParaRPr/>
          </a:p>
        </p:txBody>
      </p:sp>
      <p:sp>
        <p:nvSpPr>
          <p:cNvPr id="169" name="Google Shape;169;p2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170" name="Google Shape;170;p23"/>
          <p:cNvPicPr preferRelativeResize="0"/>
          <p:nvPr/>
        </p:nvPicPr>
        <p:blipFill rotWithShape="1">
          <a:blip r:embed="rId3">
            <a:alphaModFix/>
          </a:blip>
          <a:srcRect b="0" l="0" r="0" t="0"/>
          <a:stretch/>
        </p:blipFill>
        <p:spPr>
          <a:xfrm>
            <a:off x="879475" y="1652587"/>
            <a:ext cx="1601787" cy="1638300"/>
          </a:xfrm>
          <a:prstGeom prst="rect">
            <a:avLst/>
          </a:prstGeom>
          <a:noFill/>
          <a:ln>
            <a:noFill/>
          </a:ln>
        </p:spPr>
      </p:pic>
      <p:pic>
        <p:nvPicPr>
          <p:cNvPr id="171" name="Google Shape;171;p23"/>
          <p:cNvPicPr preferRelativeResize="0"/>
          <p:nvPr/>
        </p:nvPicPr>
        <p:blipFill rotWithShape="1">
          <a:blip r:embed="rId4">
            <a:alphaModFix/>
          </a:blip>
          <a:srcRect b="0" l="0" r="0" t="0"/>
          <a:stretch/>
        </p:blipFill>
        <p:spPr>
          <a:xfrm>
            <a:off x="3341687" y="1652587"/>
            <a:ext cx="2460625" cy="1703387"/>
          </a:xfrm>
          <a:prstGeom prst="rect">
            <a:avLst/>
          </a:prstGeom>
          <a:noFill/>
          <a:ln>
            <a:noFill/>
          </a:ln>
        </p:spPr>
      </p:pic>
      <p:pic>
        <p:nvPicPr>
          <p:cNvPr id="172" name="Google Shape;172;p23"/>
          <p:cNvPicPr preferRelativeResize="0"/>
          <p:nvPr/>
        </p:nvPicPr>
        <p:blipFill rotWithShape="1">
          <a:blip r:embed="rId5">
            <a:alphaModFix/>
          </a:blip>
          <a:srcRect b="0" l="0" r="0" t="0"/>
          <a:stretch/>
        </p:blipFill>
        <p:spPr>
          <a:xfrm>
            <a:off x="6856412" y="1625600"/>
            <a:ext cx="1354137" cy="1803400"/>
          </a:xfrm>
          <a:prstGeom prst="rect">
            <a:avLst/>
          </a:prstGeom>
          <a:noFill/>
          <a:ln>
            <a:noFill/>
          </a:ln>
        </p:spPr>
      </p:pic>
      <p:pic>
        <p:nvPicPr>
          <p:cNvPr id="173" name="Google Shape;173;p23"/>
          <p:cNvPicPr preferRelativeResize="0"/>
          <p:nvPr/>
        </p:nvPicPr>
        <p:blipFill rotWithShape="1">
          <a:blip r:embed="rId6">
            <a:alphaModFix/>
          </a:blip>
          <a:srcRect b="0" l="0" r="0" t="0"/>
          <a:stretch/>
        </p:blipFill>
        <p:spPr>
          <a:xfrm>
            <a:off x="1241425" y="3411537"/>
            <a:ext cx="990600" cy="1870075"/>
          </a:xfrm>
          <a:prstGeom prst="rect">
            <a:avLst/>
          </a:prstGeom>
          <a:noFill/>
          <a:ln>
            <a:noFill/>
          </a:ln>
        </p:spPr>
      </p:pic>
      <p:pic>
        <p:nvPicPr>
          <p:cNvPr id="174" name="Google Shape;174;p23"/>
          <p:cNvPicPr preferRelativeResize="0"/>
          <p:nvPr/>
        </p:nvPicPr>
        <p:blipFill rotWithShape="1">
          <a:blip r:embed="rId7">
            <a:alphaModFix/>
          </a:blip>
          <a:srcRect b="0" l="0" r="0" t="0"/>
          <a:stretch/>
        </p:blipFill>
        <p:spPr>
          <a:xfrm>
            <a:off x="609600" y="5402262"/>
            <a:ext cx="2312987" cy="1303337"/>
          </a:xfrm>
          <a:prstGeom prst="rect">
            <a:avLst/>
          </a:prstGeom>
          <a:noFill/>
          <a:ln>
            <a:noFill/>
          </a:ln>
        </p:spPr>
      </p:pic>
      <p:pic>
        <p:nvPicPr>
          <p:cNvPr id="175" name="Google Shape;175;p23"/>
          <p:cNvPicPr preferRelativeResize="0"/>
          <p:nvPr/>
        </p:nvPicPr>
        <p:blipFill rotWithShape="1">
          <a:blip r:embed="rId8">
            <a:alphaModFix/>
          </a:blip>
          <a:srcRect b="0" l="0" r="0" t="0"/>
          <a:stretch/>
        </p:blipFill>
        <p:spPr>
          <a:xfrm>
            <a:off x="6392862" y="3890962"/>
            <a:ext cx="2220912" cy="2220912"/>
          </a:xfrm>
          <a:prstGeom prst="rect">
            <a:avLst/>
          </a:prstGeom>
          <a:noFill/>
          <a:ln>
            <a:noFill/>
          </a:ln>
        </p:spPr>
      </p:pic>
      <p:pic>
        <p:nvPicPr>
          <p:cNvPr id="176" name="Google Shape;176;p23"/>
          <p:cNvPicPr preferRelativeResize="0"/>
          <p:nvPr/>
        </p:nvPicPr>
        <p:blipFill rotWithShape="1">
          <a:blip r:embed="rId9">
            <a:alphaModFix/>
          </a:blip>
          <a:srcRect b="0" l="0" r="0" t="0"/>
          <a:stretch/>
        </p:blipFill>
        <p:spPr>
          <a:xfrm>
            <a:off x="3365500" y="4038600"/>
            <a:ext cx="2413000" cy="21463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77"/>
          <p:cNvSpPr txBox="1"/>
          <p:nvPr>
            <p:ph type="title"/>
          </p:nvPr>
        </p:nvSpPr>
        <p:spPr>
          <a:xfrm>
            <a:off x="1676400" y="274637"/>
            <a:ext cx="57150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Culture</a:t>
            </a:r>
            <a:endParaRPr/>
          </a:p>
        </p:txBody>
      </p:sp>
      <p:sp>
        <p:nvSpPr>
          <p:cNvPr id="636" name="Google Shape;636;p77"/>
          <p:cNvSpPr txBox="1"/>
          <p:nvPr>
            <p:ph idx="1" type="body"/>
          </p:nvPr>
        </p:nvSpPr>
        <p:spPr>
          <a:xfrm>
            <a:off x="381000" y="1851025"/>
            <a:ext cx="4191000" cy="422751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Water Hazard Parable</a:t>
            </a:r>
            <a:endParaRPr/>
          </a:p>
          <a:p>
            <a:pPr indent="-342900" lvl="0" marL="342900" marR="0" rtl="0" algn="l">
              <a:lnSpc>
                <a:spcPct val="100000"/>
              </a:lnSpc>
              <a:spcBef>
                <a:spcPts val="72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Pokers and Pushers</a:t>
            </a:r>
            <a:endParaRPr/>
          </a:p>
          <a:p>
            <a:pPr indent="-342900" lvl="0" marL="342900" marR="0" rtl="0" algn="l">
              <a:lnSpc>
                <a:spcPct val="100000"/>
              </a:lnSpc>
              <a:spcBef>
                <a:spcPts val="72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How are we any different?</a:t>
            </a:r>
            <a:endParaRPr/>
          </a:p>
        </p:txBody>
      </p:sp>
      <p:sp>
        <p:nvSpPr>
          <p:cNvPr id="637" name="Google Shape;637;p7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638" name="Google Shape;638;p77"/>
          <p:cNvPicPr preferRelativeResize="0"/>
          <p:nvPr/>
        </p:nvPicPr>
        <p:blipFill rotWithShape="1">
          <a:blip r:embed="rId3">
            <a:alphaModFix/>
          </a:blip>
          <a:srcRect b="0" l="0" r="0" t="0"/>
          <a:stretch/>
        </p:blipFill>
        <p:spPr>
          <a:xfrm>
            <a:off x="5867400" y="1371600"/>
            <a:ext cx="2381250" cy="2743200"/>
          </a:xfrm>
          <a:prstGeom prst="rect">
            <a:avLst/>
          </a:prstGeom>
          <a:noFill/>
          <a:ln>
            <a:noFill/>
          </a:ln>
        </p:spPr>
      </p:pic>
      <p:pic>
        <p:nvPicPr>
          <p:cNvPr id="639" name="Google Shape;639;p77"/>
          <p:cNvPicPr preferRelativeResize="0"/>
          <p:nvPr/>
        </p:nvPicPr>
        <p:blipFill rotWithShape="1">
          <a:blip r:embed="rId4">
            <a:alphaModFix/>
          </a:blip>
          <a:srcRect b="0" l="0" r="0" t="0"/>
          <a:stretch/>
        </p:blipFill>
        <p:spPr>
          <a:xfrm>
            <a:off x="5181600" y="4495800"/>
            <a:ext cx="3743325" cy="203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xEl>
                                              <p:pRg end="0" st="0"/>
                                            </p:txEl>
                                          </p:spTgt>
                                        </p:tgtEl>
                                        <p:attrNameLst>
                                          <p:attrName>style.visibility</p:attrName>
                                        </p:attrNameLst>
                                      </p:cBhvr>
                                      <p:to>
                                        <p:strVal val="visible"/>
                                      </p:to>
                                    </p:set>
                                    <p:anim calcmode="lin" valueType="num">
                                      <p:cBhvr additive="base">
                                        <p:cTn dur="500"/>
                                        <p:tgtEl>
                                          <p:spTgt spid="6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xEl>
                                              <p:pRg end="1" st="1"/>
                                            </p:txEl>
                                          </p:spTgt>
                                        </p:tgtEl>
                                        <p:attrNameLst>
                                          <p:attrName>style.visibility</p:attrName>
                                        </p:attrNameLst>
                                      </p:cBhvr>
                                      <p:to>
                                        <p:strVal val="visible"/>
                                      </p:to>
                                    </p:set>
                                    <p:anim calcmode="lin" valueType="num">
                                      <p:cBhvr additive="base">
                                        <p:cTn dur="500"/>
                                        <p:tgtEl>
                                          <p:spTgt spid="63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xEl>
                                              <p:pRg end="2" st="2"/>
                                            </p:txEl>
                                          </p:spTgt>
                                        </p:tgtEl>
                                        <p:attrNameLst>
                                          <p:attrName>style.visibility</p:attrName>
                                        </p:attrNameLst>
                                      </p:cBhvr>
                                      <p:to>
                                        <p:strVal val="visible"/>
                                      </p:to>
                                    </p:set>
                                    <p:anim calcmode="lin" valueType="num">
                                      <p:cBhvr additive="base">
                                        <p:cTn dur="500"/>
                                        <p:tgtEl>
                                          <p:spTgt spid="63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Google Shape;644;p78"/>
          <p:cNvSpPr txBox="1"/>
          <p:nvPr>
            <p:ph type="title"/>
          </p:nvPr>
        </p:nvSpPr>
        <p:spPr>
          <a:xfrm>
            <a:off x="1676400" y="274637"/>
            <a:ext cx="5715000" cy="944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Culture</a:t>
            </a:r>
            <a:endParaRPr/>
          </a:p>
        </p:txBody>
      </p:sp>
      <p:sp>
        <p:nvSpPr>
          <p:cNvPr id="645" name="Google Shape;645;p7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646" name="Google Shape;646;p78"/>
          <p:cNvPicPr preferRelativeResize="0"/>
          <p:nvPr/>
        </p:nvPicPr>
        <p:blipFill rotWithShape="1">
          <a:blip r:embed="rId3">
            <a:alphaModFix/>
          </a:blip>
          <a:srcRect b="0" l="0" r="0" t="0"/>
          <a:stretch/>
        </p:blipFill>
        <p:spPr>
          <a:xfrm>
            <a:off x="914400" y="1524000"/>
            <a:ext cx="2406650" cy="2406650"/>
          </a:xfrm>
          <a:prstGeom prst="rect">
            <a:avLst/>
          </a:prstGeom>
          <a:noFill/>
          <a:ln>
            <a:noFill/>
          </a:ln>
        </p:spPr>
      </p:pic>
      <p:pic>
        <p:nvPicPr>
          <p:cNvPr id="647" name="Google Shape;647;p78"/>
          <p:cNvPicPr preferRelativeResize="0"/>
          <p:nvPr/>
        </p:nvPicPr>
        <p:blipFill rotWithShape="1">
          <a:blip r:embed="rId4">
            <a:alphaModFix/>
          </a:blip>
          <a:srcRect b="0" l="0" r="0" t="0"/>
          <a:stretch/>
        </p:blipFill>
        <p:spPr>
          <a:xfrm>
            <a:off x="5334000" y="1676400"/>
            <a:ext cx="3289300" cy="2463800"/>
          </a:xfrm>
          <a:prstGeom prst="rect">
            <a:avLst/>
          </a:prstGeom>
          <a:noFill/>
          <a:ln>
            <a:noFill/>
          </a:ln>
        </p:spPr>
      </p:pic>
      <p:pic>
        <p:nvPicPr>
          <p:cNvPr id="648" name="Google Shape;648;p78"/>
          <p:cNvPicPr preferRelativeResize="0"/>
          <p:nvPr/>
        </p:nvPicPr>
        <p:blipFill rotWithShape="1">
          <a:blip r:embed="rId5">
            <a:alphaModFix/>
          </a:blip>
          <a:srcRect b="0" l="0" r="0" t="0"/>
          <a:stretch/>
        </p:blipFill>
        <p:spPr>
          <a:xfrm>
            <a:off x="5257800" y="4267200"/>
            <a:ext cx="3416300" cy="2387600"/>
          </a:xfrm>
          <a:prstGeom prst="rect">
            <a:avLst/>
          </a:prstGeom>
          <a:noFill/>
          <a:ln>
            <a:noFill/>
          </a:ln>
        </p:spPr>
      </p:pic>
      <p:pic>
        <p:nvPicPr>
          <p:cNvPr id="649" name="Google Shape;649;p78"/>
          <p:cNvPicPr preferRelativeResize="0"/>
          <p:nvPr/>
        </p:nvPicPr>
        <p:blipFill rotWithShape="1">
          <a:blip r:embed="rId6">
            <a:alphaModFix/>
          </a:blip>
          <a:srcRect b="0" l="0" r="0" t="0"/>
          <a:stretch/>
        </p:blipFill>
        <p:spPr>
          <a:xfrm>
            <a:off x="533400" y="4114800"/>
            <a:ext cx="3251200" cy="25019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79"/>
          <p:cNvSpPr txBox="1"/>
          <p:nvPr>
            <p:ph idx="1" type="body"/>
          </p:nvPr>
        </p:nvSpPr>
        <p:spPr>
          <a:xfrm>
            <a:off x="457200" y="533400"/>
            <a:ext cx="8458200" cy="58674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Leadership role in Zimbardo experiment:</a:t>
            </a:r>
            <a:endParaRPr/>
          </a:p>
          <a:p>
            <a:pPr indent="-342900" lvl="0" marL="342900" marR="0" rtl="0" algn="ctr">
              <a:lnSpc>
                <a:spcPct val="9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Absent/Passive </a:t>
            </a:r>
            <a:endParaRPr/>
          </a:p>
          <a:p>
            <a:pPr indent="-342900" lvl="0" marL="342900" marR="0" rtl="0" algn="ctr">
              <a:lnSpc>
                <a:spcPct val="9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Did not provide a point of reference</a:t>
            </a:r>
            <a:endParaRPr/>
          </a:p>
          <a:p>
            <a:pPr indent="-342900" lvl="0" marL="342900" marR="0" rtl="0" algn="ctr">
              <a:lnSpc>
                <a:spcPct val="9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Did not send inputs to the system</a:t>
            </a:r>
            <a:endParaRPr/>
          </a:p>
          <a:p>
            <a:pPr indent="-342900" lvl="0" marL="342900" marR="0" rtl="0" algn="ctr">
              <a:lnSpc>
                <a:spcPct val="90000"/>
              </a:lnSpc>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a:p>
            <a:pPr indent="-342900" lvl="0" marL="342900" marR="0" rtl="0" algn="ctr">
              <a:lnSpc>
                <a:spcPct val="90000"/>
              </a:lnSpc>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a:p>
            <a:pPr indent="-342900" lvl="0" marL="342900" marR="0" rtl="0" algn="ctr">
              <a:lnSpc>
                <a:spcPct val="9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Leadership role in Milgram experiment:</a:t>
            </a:r>
            <a:endParaRPr/>
          </a:p>
          <a:p>
            <a:pPr indent="-342900" lvl="0" marL="342900" marR="0" rtl="0" algn="ctr">
              <a:lnSpc>
                <a:spcPct val="9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Negative</a:t>
            </a:r>
            <a:endParaRPr/>
          </a:p>
          <a:p>
            <a:pPr indent="-342900" lvl="0" marL="342900" marR="0" rtl="0" algn="ctr">
              <a:lnSpc>
                <a:spcPct val="9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Sent negative inputs to the system</a:t>
            </a:r>
            <a:endParaRPr/>
          </a:p>
          <a:p>
            <a:pPr indent="-139700" lvl="0" marL="342900" marR="0" rtl="0" algn="l">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p:txBody>
      </p:sp>
      <p:sp>
        <p:nvSpPr>
          <p:cNvPr id="655" name="Google Shape;655;p7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656" name="Google Shape;656;p7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80"/>
          <p:cNvSpPr txBox="1"/>
          <p:nvPr>
            <p:ph type="title"/>
          </p:nvPr>
        </p:nvSpPr>
        <p:spPr>
          <a:xfrm>
            <a:off x="457200" y="274637"/>
            <a:ext cx="8229600" cy="1143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A leader’s dangerous mistake</a:t>
            </a:r>
            <a:endParaRPr/>
          </a:p>
        </p:txBody>
      </p:sp>
      <p:sp>
        <p:nvSpPr>
          <p:cNvPr id="662" name="Google Shape;662;p80"/>
          <p:cNvSpPr txBox="1"/>
          <p:nvPr>
            <p:ph idx="1" type="body"/>
          </p:nvPr>
        </p:nvSpPr>
        <p:spPr>
          <a:xfrm>
            <a:off x="457200" y="1600200"/>
            <a:ext cx="4495800" cy="4648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“creating the myth of invulnerability to situational forces, we set ourselves up for a fall by not being sufficiently vigilant to situational forces.”</a:t>
            </a:r>
            <a:endParaRPr/>
          </a:p>
          <a:p>
            <a:pPr indent="-139700" lvl="0" marL="342900" marR="0" rtl="0" algn="l">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p:txBody>
      </p:sp>
      <p:pic>
        <p:nvPicPr>
          <p:cNvPr descr="LuciferCover" id="663" name="Google Shape;663;p80"/>
          <p:cNvPicPr preferRelativeResize="0"/>
          <p:nvPr>
            <p:ph idx="1" type="body"/>
          </p:nvPr>
        </p:nvPicPr>
        <p:blipFill rotWithShape="1">
          <a:blip r:embed="rId3">
            <a:alphaModFix/>
          </a:blip>
          <a:srcRect b="0" l="0" r="0" t="0"/>
          <a:stretch/>
        </p:blipFill>
        <p:spPr>
          <a:xfrm>
            <a:off x="5243512" y="1600200"/>
            <a:ext cx="2847975" cy="4525962"/>
          </a:xfrm>
          <a:prstGeom prst="rect">
            <a:avLst/>
          </a:prstGeom>
          <a:noFill/>
          <a:ln>
            <a:noFill/>
          </a:ln>
        </p:spPr>
      </p:pic>
      <p:sp>
        <p:nvSpPr>
          <p:cNvPr id="664" name="Google Shape;664;p8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81"/>
          <p:cNvSpPr txBox="1"/>
          <p:nvPr>
            <p:ph type="title"/>
          </p:nvPr>
        </p:nvSpPr>
        <p:spPr>
          <a:xfrm>
            <a:off x="228600" y="228600"/>
            <a:ext cx="8610600" cy="1143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Zimbardo’s experiment ended with: </a:t>
            </a:r>
            <a:br>
              <a:rPr b="1" i="0" lang="en-US" sz="3200" u="none" cap="none" strike="noStrike">
                <a:solidFill>
                  <a:srgbClr val="FFFF00"/>
                </a:solidFill>
                <a:latin typeface="Arial"/>
                <a:ea typeface="Arial"/>
                <a:cs typeface="Arial"/>
                <a:sym typeface="Arial"/>
              </a:rPr>
            </a:br>
            <a:r>
              <a:rPr b="1" i="0" lang="en-US" sz="3200" u="none" cap="none" strike="noStrike">
                <a:solidFill>
                  <a:schemeClr val="lt1"/>
                </a:solidFill>
                <a:latin typeface="Arial"/>
                <a:ea typeface="Arial"/>
                <a:cs typeface="Arial"/>
                <a:sym typeface="Arial"/>
              </a:rPr>
              <a:t>The leader’s trap</a:t>
            </a:r>
            <a:endParaRPr/>
          </a:p>
        </p:txBody>
      </p:sp>
      <p:sp>
        <p:nvSpPr>
          <p:cNvPr id="670" name="Google Shape;670;p81"/>
          <p:cNvSpPr txBox="1"/>
          <p:nvPr>
            <p:ph idx="1" type="body"/>
          </p:nvPr>
        </p:nvSpPr>
        <p:spPr>
          <a:xfrm>
            <a:off x="228600" y="1600200"/>
            <a:ext cx="6629400" cy="51054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I had not been a participant in the study. I had no socially defined role within that prison context. </a:t>
            </a:r>
            <a:r>
              <a:rPr b="1" i="0" lang="en-US" sz="2600" u="none">
                <a:solidFill>
                  <a:schemeClr val="lt1"/>
                </a:solidFill>
                <a:latin typeface="Arial"/>
                <a:ea typeface="Arial"/>
                <a:cs typeface="Arial"/>
                <a:sym typeface="Arial"/>
              </a:rPr>
              <a:t>I was not there every day, </a:t>
            </a:r>
            <a:r>
              <a:rPr b="1" i="0" lang="en-US" sz="2600" u="none">
                <a:solidFill>
                  <a:srgbClr val="FFFF00"/>
                </a:solidFill>
                <a:latin typeface="Arial"/>
                <a:ea typeface="Arial"/>
                <a:cs typeface="Arial"/>
                <a:sym typeface="Arial"/>
              </a:rPr>
              <a:t>being carried along as the situation changed and escalated bit by bit. </a:t>
            </a:r>
            <a:endParaRPr/>
          </a:p>
          <a:p>
            <a:pPr indent="-342900" lvl="0" marL="342900" marR="0" rtl="0" algn="l">
              <a:lnSpc>
                <a:spcPct val="90000"/>
              </a:lnSpc>
              <a:spcBef>
                <a:spcPts val="520"/>
              </a:spcBef>
              <a:spcAft>
                <a:spcPts val="0"/>
              </a:spcAft>
              <a:buClr>
                <a:schemeClr val="dk1"/>
              </a:buClr>
              <a:buSzPts val="2600"/>
              <a:buFont typeface="Arial"/>
              <a:buNone/>
            </a:pPr>
            <a:r>
              <a:t/>
            </a:r>
            <a:endParaRPr b="1" i="0" sz="2600" u="none">
              <a:solidFill>
                <a:srgbClr val="FFFF00"/>
              </a:solidFill>
              <a:latin typeface="Arial"/>
              <a:ea typeface="Arial"/>
              <a:cs typeface="Arial"/>
              <a:sym typeface="Arial"/>
            </a:endParaRPr>
          </a:p>
          <a:p>
            <a:pPr indent="-342900" lvl="0" marL="342900" marR="0" rtl="0" algn="l">
              <a:lnSpc>
                <a:spcPct val="90000"/>
              </a:lnSpc>
              <a:spcBef>
                <a:spcPts val="52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The situation I entered at the end of the week was not truly the “same” as it was for everyone else. </a:t>
            </a:r>
            <a:r>
              <a:rPr b="1" i="0" lang="en-US" sz="2600" u="none">
                <a:solidFill>
                  <a:schemeClr val="lt1"/>
                </a:solidFill>
                <a:latin typeface="Arial"/>
                <a:ea typeface="Arial"/>
                <a:cs typeface="Arial"/>
                <a:sym typeface="Arial"/>
              </a:rPr>
              <a:t>For them, the situation was constructed as being still within the range of normalcy; for me, it was not </a:t>
            </a:r>
            <a:r>
              <a:rPr b="1" i="0" lang="en-US" sz="2600" u="none">
                <a:solidFill>
                  <a:srgbClr val="FFFF00"/>
                </a:solidFill>
                <a:latin typeface="Arial"/>
                <a:ea typeface="Arial"/>
                <a:cs typeface="Arial"/>
                <a:sym typeface="Arial"/>
              </a:rPr>
              <a:t>– it was a madhouse. </a:t>
            </a:r>
            <a:endParaRPr/>
          </a:p>
        </p:txBody>
      </p:sp>
      <p:sp>
        <p:nvSpPr>
          <p:cNvPr id="671" name="Google Shape;671;p81"/>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descr="maslach" id="672" name="Google Shape;672;p81"/>
          <p:cNvPicPr preferRelativeResize="0"/>
          <p:nvPr/>
        </p:nvPicPr>
        <p:blipFill rotWithShape="1">
          <a:blip r:embed="rId3">
            <a:alphaModFix/>
          </a:blip>
          <a:srcRect b="0" l="0" r="0" t="0"/>
          <a:stretch/>
        </p:blipFill>
        <p:spPr>
          <a:xfrm>
            <a:off x="6992937" y="1905000"/>
            <a:ext cx="1970087" cy="2560637"/>
          </a:xfrm>
          <a:prstGeom prst="rect">
            <a:avLst/>
          </a:prstGeom>
          <a:noFill/>
          <a:ln cap="flat" cmpd="sng" w="38100">
            <a:solidFill>
              <a:srgbClr val="FFFF00"/>
            </a:solidFill>
            <a:prstDash val="solid"/>
            <a:miter lim="800000"/>
            <a:headEnd len="sm" w="sm" type="none"/>
            <a:tailEnd len="sm" w="sm" type="none"/>
          </a:ln>
        </p:spPr>
      </p:pic>
      <p:sp>
        <p:nvSpPr>
          <p:cNvPr id="673" name="Google Shape;673;p81"/>
          <p:cNvSpPr txBox="1"/>
          <p:nvPr/>
        </p:nvSpPr>
        <p:spPr>
          <a:xfrm>
            <a:off x="6877050" y="4638675"/>
            <a:ext cx="2203450" cy="40481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Christina Maslach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8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2"/>
              </a:solidFill>
              <a:latin typeface="Arial"/>
              <a:ea typeface="Arial"/>
              <a:cs typeface="Arial"/>
              <a:sym typeface="Arial"/>
            </a:endParaRPr>
          </a:p>
        </p:txBody>
      </p:sp>
      <p:sp>
        <p:nvSpPr>
          <p:cNvPr id="679" name="Google Shape;679;p82"/>
          <p:cNvSpPr txBox="1"/>
          <p:nvPr>
            <p:ph idx="1" type="body"/>
          </p:nvPr>
        </p:nvSpPr>
        <p:spPr>
          <a:xfrm>
            <a:off x="304800" y="838200"/>
            <a:ext cx="8610600" cy="5486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Leaders will often not be able to change or shape the </a:t>
            </a:r>
            <a:r>
              <a:rPr b="1" i="0" lang="en-US" sz="2800" u="sng">
                <a:solidFill>
                  <a:schemeClr val="lt1"/>
                </a:solidFill>
                <a:latin typeface="Arial"/>
                <a:ea typeface="Arial"/>
                <a:cs typeface="Arial"/>
                <a:sym typeface="Arial"/>
              </a:rPr>
              <a:t>situation</a:t>
            </a:r>
            <a:r>
              <a:rPr b="1" i="0" lang="en-US" sz="2800" u="none">
                <a:solidFill>
                  <a:srgbClr val="FFFF00"/>
                </a:solidFill>
                <a:latin typeface="Arial"/>
                <a:ea typeface="Arial"/>
                <a:cs typeface="Arial"/>
                <a:sym typeface="Arial"/>
              </a:rPr>
              <a:t> in which they operate. However:</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 good understanding of the </a:t>
            </a:r>
            <a:r>
              <a:rPr b="1" i="0" lang="en-US" sz="2800" u="sng">
                <a:solidFill>
                  <a:schemeClr val="lt1"/>
                </a:solidFill>
                <a:latin typeface="Arial"/>
                <a:ea typeface="Arial"/>
                <a:cs typeface="Arial"/>
                <a:sym typeface="Arial"/>
              </a:rPr>
              <a:t>individual(s</a:t>
            </a:r>
            <a:r>
              <a:rPr b="1" i="0" lang="en-US" sz="2800" u="none">
                <a:solidFill>
                  <a:schemeClr val="lt1"/>
                </a:solidFill>
                <a:latin typeface="Arial"/>
                <a:ea typeface="Arial"/>
                <a:cs typeface="Arial"/>
                <a:sym typeface="Arial"/>
              </a:rPr>
              <a:t>)</a:t>
            </a:r>
            <a:r>
              <a:rPr b="1" i="0" lang="en-US" sz="2800" u="none">
                <a:solidFill>
                  <a:srgbClr val="FFFF00"/>
                </a:solidFill>
                <a:latin typeface="Arial"/>
                <a:ea typeface="Arial"/>
                <a:cs typeface="Arial"/>
                <a:sym typeface="Arial"/>
              </a:rPr>
              <a:t> </a:t>
            </a:r>
            <a:endParaRPr/>
          </a:p>
          <a:p>
            <a:pPr indent="-342900" lvl="0" marL="342900" marR="0" rtl="0" algn="ctr">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and</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 correct application of the </a:t>
            </a:r>
            <a:r>
              <a:rPr b="1" i="0" lang="en-US" sz="2800" u="sng">
                <a:solidFill>
                  <a:schemeClr val="lt1"/>
                </a:solidFill>
                <a:latin typeface="Arial"/>
                <a:ea typeface="Arial"/>
                <a:cs typeface="Arial"/>
                <a:sym typeface="Arial"/>
              </a:rPr>
              <a:t>system</a:t>
            </a:r>
            <a:r>
              <a:rPr b="1" i="0" lang="en-US" sz="2800" u="none">
                <a:solidFill>
                  <a:schemeClr val="lt1"/>
                </a:solidFill>
                <a:latin typeface="Arial"/>
                <a:ea typeface="Arial"/>
                <a:cs typeface="Arial"/>
                <a:sym typeface="Arial"/>
              </a:rPr>
              <a:t> </a:t>
            </a:r>
            <a:endParaRPr/>
          </a:p>
          <a:p>
            <a:pPr indent="-342900" lvl="0" marL="342900" marR="0" rtl="0" algn="l">
              <a:lnSpc>
                <a:spcPct val="10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will provide them with the best response to the situation and encourage ethical and morally sound behavior in their troops. </a:t>
            </a:r>
            <a:endParaRPr/>
          </a:p>
        </p:txBody>
      </p:sp>
      <p:sp>
        <p:nvSpPr>
          <p:cNvPr id="680" name="Google Shape;680;p82"/>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pic>
        <p:nvPicPr>
          <p:cNvPr descr="C:\Users\Paolo\Desktop\ssFLAG_2134019b.jpg" id="685" name="Google Shape;685;p83"/>
          <p:cNvPicPr preferRelativeResize="0"/>
          <p:nvPr/>
        </p:nvPicPr>
        <p:blipFill rotWithShape="1">
          <a:blip r:embed="rId3">
            <a:alphaModFix/>
          </a:blip>
          <a:srcRect b="0" l="0" r="0" t="0"/>
          <a:stretch/>
        </p:blipFill>
        <p:spPr>
          <a:xfrm>
            <a:off x="736600" y="787400"/>
            <a:ext cx="7874000" cy="4927600"/>
          </a:xfrm>
          <a:prstGeom prst="rect">
            <a:avLst/>
          </a:prstGeom>
          <a:noFill/>
          <a:ln>
            <a:noFill/>
          </a:ln>
        </p:spPr>
      </p:pic>
      <p:sp>
        <p:nvSpPr>
          <p:cNvPr id="686" name="Google Shape;686;p8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8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692" name="Google Shape;692;p84"/>
          <p:cNvSpPr txBox="1"/>
          <p:nvPr/>
        </p:nvSpPr>
        <p:spPr>
          <a:xfrm>
            <a:off x="762000" y="1676400"/>
            <a:ext cx="3429000" cy="4525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Cohesion</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Culture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Discipline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Leadership</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Obedience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Training Education</a:t>
            </a:r>
            <a:endParaRPr/>
          </a:p>
        </p:txBody>
      </p:sp>
      <p:pic>
        <p:nvPicPr>
          <p:cNvPr descr="http://t1.gstatic.com/images?q=tbn:ANd9GcR9VJRA0RT2haYcLw937Fmn1a3sp8gGCJKyIdnyFDqfGlQRXz7GUFypG16C" id="693" name="Google Shape;693;p84"/>
          <p:cNvPicPr preferRelativeResize="0"/>
          <p:nvPr/>
        </p:nvPicPr>
        <p:blipFill rotWithShape="1">
          <a:blip r:embed="rId3">
            <a:alphaModFix/>
          </a:blip>
          <a:srcRect b="0" l="0" r="0" t="0"/>
          <a:stretch/>
        </p:blipFill>
        <p:spPr>
          <a:xfrm>
            <a:off x="5638800" y="2057400"/>
            <a:ext cx="2514600" cy="3848100"/>
          </a:xfrm>
          <a:prstGeom prst="rect">
            <a:avLst/>
          </a:prstGeom>
          <a:noFill/>
          <a:ln>
            <a:noFill/>
          </a:ln>
        </p:spPr>
      </p:pic>
      <p:sp>
        <p:nvSpPr>
          <p:cNvPr id="694" name="Google Shape;694;p8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2"/>
              </a:solidFill>
              <a:latin typeface="Arial"/>
              <a:ea typeface="Arial"/>
              <a:cs typeface="Arial"/>
              <a:sym typeface="Arial"/>
            </a:endParaRPr>
          </a:p>
        </p:txBody>
      </p:sp>
      <p:sp>
        <p:nvSpPr>
          <p:cNvPr id="695" name="Google Shape;695;p84"/>
          <p:cNvSpPr txBox="1"/>
          <p:nvPr/>
        </p:nvSpPr>
        <p:spPr>
          <a:xfrm>
            <a:off x="381000" y="274637"/>
            <a:ext cx="83058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Based on the photo you saw, rank which of the elements of the system failed most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Google Shape;700;p85"/>
          <p:cNvPicPr preferRelativeResize="0"/>
          <p:nvPr/>
        </p:nvPicPr>
        <p:blipFill rotWithShape="1">
          <a:blip r:embed="rId3">
            <a:alphaModFix/>
          </a:blip>
          <a:srcRect b="0" l="0" r="0" t="0"/>
          <a:stretch/>
        </p:blipFill>
        <p:spPr>
          <a:xfrm>
            <a:off x="3492500" y="1066800"/>
            <a:ext cx="5727700" cy="5986462"/>
          </a:xfrm>
          <a:prstGeom prst="rect">
            <a:avLst/>
          </a:prstGeom>
          <a:noFill/>
          <a:ln>
            <a:noFill/>
          </a:ln>
        </p:spPr>
      </p:pic>
      <p:sp>
        <p:nvSpPr>
          <p:cNvPr id="701" name="Google Shape;701;p85"/>
          <p:cNvSpPr txBox="1"/>
          <p:nvPr>
            <p:ph type="title"/>
          </p:nvPr>
        </p:nvSpPr>
        <p:spPr>
          <a:xfrm>
            <a:off x="381000" y="274637"/>
            <a:ext cx="83058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Based on the photo you saw, rank which of the elements of the system failed most</a:t>
            </a:r>
            <a:endParaRPr/>
          </a:p>
        </p:txBody>
      </p:sp>
      <p:sp>
        <p:nvSpPr>
          <p:cNvPr id="702" name="Google Shape;702;p85"/>
          <p:cNvSpPr txBox="1"/>
          <p:nvPr>
            <p:ph idx="1" type="body"/>
          </p:nvPr>
        </p:nvSpPr>
        <p:spPr>
          <a:xfrm>
            <a:off x="152400" y="1752600"/>
            <a:ext cx="3048000" cy="4419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Cohesion</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Culture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Discipline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Leadership</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Obedience</a:t>
            </a:r>
            <a:endParaRPr/>
          </a:p>
          <a:p>
            <a:pPr indent="-514350" lvl="0" marL="514350" marR="0" rtl="0" algn="l">
              <a:lnSpc>
                <a:spcPct val="100000"/>
              </a:lnSpc>
              <a:spcBef>
                <a:spcPts val="640"/>
              </a:spcBef>
              <a:spcAft>
                <a:spcPts val="0"/>
              </a:spcAft>
              <a:buClr>
                <a:srgbClr val="FFFF00"/>
              </a:buClr>
              <a:buSzPts val="3200"/>
              <a:buFont typeface="Arial"/>
              <a:buAutoNum type="arabicPeriod"/>
            </a:pPr>
            <a:r>
              <a:rPr b="1" i="0" lang="en-US" sz="3200" u="none">
                <a:solidFill>
                  <a:srgbClr val="FFFF00"/>
                </a:solidFill>
                <a:latin typeface="Arial"/>
                <a:ea typeface="Arial"/>
                <a:cs typeface="Arial"/>
                <a:sym typeface="Arial"/>
              </a:rPr>
              <a:t>Training Education</a:t>
            </a:r>
            <a:endParaRPr/>
          </a:p>
        </p:txBody>
      </p:sp>
      <p:sp>
        <p:nvSpPr>
          <p:cNvPr id="703" name="Google Shape;703;p8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86"/>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Is ethical leadership all about character?</a:t>
            </a:r>
            <a:endParaRPr/>
          </a:p>
        </p:txBody>
      </p:sp>
      <p:sp>
        <p:nvSpPr>
          <p:cNvPr id="709" name="Google Shape;709;p86"/>
          <p:cNvSpPr txBox="1"/>
          <p:nvPr>
            <p:ph idx="1" type="body"/>
          </p:nvPr>
        </p:nvSpPr>
        <p:spPr>
          <a:xfrm>
            <a:off x="457200" y="2895600"/>
            <a:ext cx="4114800" cy="28956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FFFF00"/>
              </a:buClr>
              <a:buSzPts val="4400"/>
              <a:buFont typeface="Arial"/>
              <a:buAutoNum type="arabicPeriod"/>
            </a:pPr>
            <a:r>
              <a:rPr b="1" i="0" lang="en-US" sz="4400" u="none">
                <a:solidFill>
                  <a:srgbClr val="FFFF00"/>
                </a:solidFill>
                <a:latin typeface="Arial"/>
                <a:ea typeface="Arial"/>
                <a:cs typeface="Arial"/>
                <a:sym typeface="Arial"/>
              </a:rPr>
              <a:t>Yes</a:t>
            </a:r>
            <a:endParaRPr/>
          </a:p>
          <a:p>
            <a:pPr indent="-514350" lvl="0" marL="514350" marR="0" rtl="0" algn="l">
              <a:lnSpc>
                <a:spcPct val="100000"/>
              </a:lnSpc>
              <a:spcBef>
                <a:spcPts val="880"/>
              </a:spcBef>
              <a:spcAft>
                <a:spcPts val="0"/>
              </a:spcAft>
              <a:buClr>
                <a:srgbClr val="FFFF00"/>
              </a:buClr>
              <a:buSzPts val="4400"/>
              <a:buFont typeface="Arial"/>
              <a:buAutoNum type="arabicPeriod"/>
            </a:pPr>
            <a:r>
              <a:rPr b="1" i="0" lang="en-US" sz="4400" u="none">
                <a:solidFill>
                  <a:srgbClr val="FFFF00"/>
                </a:solidFill>
                <a:latin typeface="Arial"/>
                <a:ea typeface="Arial"/>
                <a:cs typeface="Arial"/>
                <a:sym typeface="Arial"/>
              </a:rPr>
              <a:t>No</a:t>
            </a:r>
            <a:endParaRPr/>
          </a:p>
        </p:txBody>
      </p:sp>
      <p:sp>
        <p:nvSpPr>
          <p:cNvPr id="710" name="Google Shape;710;p8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pic>
        <p:nvPicPr>
          <p:cNvPr id="711" name="Google Shape;711;p86"/>
          <p:cNvPicPr preferRelativeResize="0"/>
          <p:nvPr/>
        </p:nvPicPr>
        <p:blipFill rotWithShape="1">
          <a:blip r:embed="rId3">
            <a:alphaModFix/>
          </a:blip>
          <a:srcRect b="0" l="0" r="0" t="0"/>
          <a:stretch/>
        </p:blipFill>
        <p:spPr>
          <a:xfrm>
            <a:off x="4508500" y="1651000"/>
            <a:ext cx="4572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457200" y="274637"/>
            <a:ext cx="8229600" cy="13255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Develop Ethical Leaders.</a:t>
            </a:r>
            <a:br>
              <a:rPr b="1" i="0" lang="en-US" sz="4000" u="none" cap="none" strike="noStrike">
                <a:solidFill>
                  <a:srgbClr val="FFFF00"/>
                </a:solidFill>
                <a:latin typeface="Arial"/>
                <a:ea typeface="Arial"/>
                <a:cs typeface="Arial"/>
                <a:sym typeface="Arial"/>
              </a:rPr>
            </a:br>
            <a:r>
              <a:rPr b="1" i="0" lang="en-US" sz="4000" u="none" cap="none" strike="noStrike">
                <a:solidFill>
                  <a:srgbClr val="FFFF00"/>
                </a:solidFill>
                <a:latin typeface="Arial"/>
                <a:ea typeface="Arial"/>
                <a:cs typeface="Arial"/>
                <a:sym typeface="Arial"/>
              </a:rPr>
              <a:t>The Three Levels of Awareness</a:t>
            </a:r>
            <a:endParaRPr/>
          </a:p>
        </p:txBody>
      </p:sp>
      <p:sp>
        <p:nvSpPr>
          <p:cNvPr id="182" name="Google Shape;182;p24"/>
          <p:cNvSpPr txBox="1"/>
          <p:nvPr>
            <p:ph idx="1" type="body"/>
          </p:nvPr>
        </p:nvSpPr>
        <p:spPr>
          <a:xfrm>
            <a:off x="2590800" y="2255837"/>
            <a:ext cx="4191000" cy="3763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600"/>
              <a:buFont typeface="Arial"/>
              <a:buChar char="•"/>
            </a:pPr>
            <a:r>
              <a:rPr b="1" i="0" lang="en-US" sz="3600" u="none" cap="none" strike="noStrike">
                <a:solidFill>
                  <a:srgbClr val="FFFF00"/>
                </a:solidFill>
                <a:latin typeface="Arial"/>
                <a:ea typeface="Arial"/>
                <a:cs typeface="Arial"/>
                <a:sym typeface="Arial"/>
              </a:rPr>
              <a:t>The Individual </a:t>
            </a:r>
            <a:endParaRPr/>
          </a:p>
          <a:p>
            <a:pPr indent="-114300" lvl="0" marL="342900" marR="0" rtl="0" algn="l">
              <a:lnSpc>
                <a:spcPct val="100000"/>
              </a:lnSpc>
              <a:spcBef>
                <a:spcPts val="720"/>
              </a:spcBef>
              <a:spcAft>
                <a:spcPts val="0"/>
              </a:spcAft>
              <a:buClr>
                <a:schemeClr val="dk1"/>
              </a:buClr>
              <a:buSzPts val="3600"/>
              <a:buFont typeface="Arial"/>
              <a:buNone/>
            </a:pPr>
            <a:r>
              <a:t/>
            </a:r>
            <a:endParaRPr b="1" i="0" sz="3600" u="none" cap="none" strike="noStrike">
              <a:solidFill>
                <a:srgbClr val="FFFF00"/>
              </a:solidFill>
              <a:latin typeface="Arial"/>
              <a:ea typeface="Arial"/>
              <a:cs typeface="Arial"/>
              <a:sym typeface="Arial"/>
            </a:endParaRPr>
          </a:p>
          <a:p>
            <a:pPr indent="-342900" lvl="0" marL="342900" marR="0" rtl="0" algn="l">
              <a:lnSpc>
                <a:spcPct val="100000"/>
              </a:lnSpc>
              <a:spcBef>
                <a:spcPts val="720"/>
              </a:spcBef>
              <a:spcAft>
                <a:spcPts val="0"/>
              </a:spcAft>
              <a:buClr>
                <a:srgbClr val="FFFF00"/>
              </a:buClr>
              <a:buSzPts val="3600"/>
              <a:buFont typeface="Arial"/>
              <a:buChar char="•"/>
            </a:pPr>
            <a:r>
              <a:rPr b="1" i="0" lang="en-US" sz="3600" u="none" cap="none" strike="noStrike">
                <a:solidFill>
                  <a:srgbClr val="FFFF00"/>
                </a:solidFill>
                <a:latin typeface="Arial"/>
                <a:ea typeface="Arial"/>
                <a:cs typeface="Arial"/>
                <a:sym typeface="Arial"/>
              </a:rPr>
              <a:t>The Situation</a:t>
            </a:r>
            <a:endParaRPr/>
          </a:p>
          <a:p>
            <a:pPr indent="-114300" lvl="0" marL="342900" marR="0" rtl="0" algn="l">
              <a:lnSpc>
                <a:spcPct val="100000"/>
              </a:lnSpc>
              <a:spcBef>
                <a:spcPts val="720"/>
              </a:spcBef>
              <a:spcAft>
                <a:spcPts val="0"/>
              </a:spcAft>
              <a:buClr>
                <a:schemeClr val="dk1"/>
              </a:buClr>
              <a:buSzPts val="3600"/>
              <a:buFont typeface="Arial"/>
              <a:buNone/>
            </a:pPr>
            <a:r>
              <a:t/>
            </a:r>
            <a:endParaRPr b="1" i="0" sz="3600" u="none" cap="none" strike="noStrike">
              <a:solidFill>
                <a:srgbClr val="FFFF00"/>
              </a:solidFill>
              <a:latin typeface="Arial"/>
              <a:ea typeface="Arial"/>
              <a:cs typeface="Arial"/>
              <a:sym typeface="Arial"/>
            </a:endParaRPr>
          </a:p>
          <a:p>
            <a:pPr indent="-342900" lvl="0" marL="342900" marR="0" rtl="0" algn="l">
              <a:lnSpc>
                <a:spcPct val="100000"/>
              </a:lnSpc>
              <a:spcBef>
                <a:spcPts val="720"/>
              </a:spcBef>
              <a:spcAft>
                <a:spcPts val="0"/>
              </a:spcAft>
              <a:buClr>
                <a:srgbClr val="FFFF00"/>
              </a:buClr>
              <a:buSzPts val="3600"/>
              <a:buFont typeface="Arial"/>
              <a:buChar char="•"/>
            </a:pPr>
            <a:r>
              <a:rPr b="1" i="0" lang="en-US" sz="3600" u="none" cap="none" strike="noStrike">
                <a:solidFill>
                  <a:srgbClr val="FFFF00"/>
                </a:solidFill>
                <a:latin typeface="Arial"/>
                <a:ea typeface="Arial"/>
                <a:cs typeface="Arial"/>
                <a:sym typeface="Arial"/>
              </a:rPr>
              <a:t>The System</a:t>
            </a:r>
            <a:endParaRPr/>
          </a:p>
        </p:txBody>
      </p:sp>
      <p:sp>
        <p:nvSpPr>
          <p:cNvPr id="183" name="Google Shape;183;p2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184" name="Google Shape;184;p2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87"/>
          <p:cNvSpPr txBox="1"/>
          <p:nvPr>
            <p:ph type="title"/>
          </p:nvPr>
        </p:nvSpPr>
        <p:spPr>
          <a:xfrm>
            <a:off x="1066800" y="152400"/>
            <a:ext cx="6553200" cy="1066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The Most Important Role For Ethical Leaders</a:t>
            </a:r>
            <a:endParaRPr/>
          </a:p>
        </p:txBody>
      </p:sp>
      <p:sp>
        <p:nvSpPr>
          <p:cNvPr id="717" name="Google Shape;717;p87"/>
          <p:cNvSpPr txBox="1"/>
          <p:nvPr>
            <p:ph idx="1" type="body"/>
          </p:nvPr>
        </p:nvSpPr>
        <p:spPr>
          <a:xfrm>
            <a:off x="152400" y="1371600"/>
            <a:ext cx="5029200" cy="4267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Leaders should provide their Marines a strong </a:t>
            </a:r>
            <a:r>
              <a:rPr b="1" i="0" lang="en-US" sz="3200" u="sng">
                <a:solidFill>
                  <a:schemeClr val="lt1"/>
                </a:solidFill>
                <a:latin typeface="Arial"/>
                <a:ea typeface="Arial"/>
                <a:cs typeface="Arial"/>
                <a:sym typeface="Arial"/>
              </a:rPr>
              <a:t>point of reference</a:t>
            </a:r>
            <a:r>
              <a:rPr b="1" i="0" lang="en-US" sz="3200" u="none">
                <a:solidFill>
                  <a:schemeClr val="lt1"/>
                </a:solidFill>
                <a:latin typeface="Arial"/>
                <a:ea typeface="Arial"/>
                <a:cs typeface="Arial"/>
                <a:sym typeface="Arial"/>
              </a:rPr>
              <a:t> </a:t>
            </a:r>
            <a:r>
              <a:rPr b="1" i="0" lang="en-US" sz="3200" u="none">
                <a:solidFill>
                  <a:srgbClr val="FFFF00"/>
                </a:solidFill>
                <a:latin typeface="Arial"/>
                <a:ea typeface="Arial"/>
                <a:cs typeface="Arial"/>
                <a:sym typeface="Arial"/>
              </a:rPr>
              <a:t>and send them positive </a:t>
            </a:r>
            <a:r>
              <a:rPr b="1" i="0" lang="en-US" sz="3200" u="sng">
                <a:solidFill>
                  <a:schemeClr val="lt1"/>
                </a:solidFill>
                <a:latin typeface="Arial"/>
                <a:ea typeface="Arial"/>
                <a:cs typeface="Arial"/>
                <a:sym typeface="Arial"/>
              </a:rPr>
              <a:t>inputs</a:t>
            </a:r>
            <a:r>
              <a:rPr b="1" i="0" lang="en-US" sz="3200" u="none">
                <a:solidFill>
                  <a:srgbClr val="FFFF00"/>
                </a:solidFill>
                <a:latin typeface="Arial"/>
                <a:ea typeface="Arial"/>
                <a:cs typeface="Arial"/>
                <a:sym typeface="Arial"/>
              </a:rPr>
              <a:t>, ESPECIALLY when operating in a complex moral environment.</a:t>
            </a:r>
            <a:endParaRPr/>
          </a:p>
        </p:txBody>
      </p:sp>
      <p:pic>
        <p:nvPicPr>
          <p:cNvPr descr="Cape%20Wickham%20Lighthouse%20rc%202" id="718" name="Google Shape;718;p87"/>
          <p:cNvPicPr preferRelativeResize="0"/>
          <p:nvPr>
            <p:ph idx="1" type="body"/>
          </p:nvPr>
        </p:nvPicPr>
        <p:blipFill rotWithShape="1">
          <a:blip r:embed="rId3">
            <a:alphaModFix/>
          </a:blip>
          <a:srcRect b="0" l="0" r="0" t="0"/>
          <a:stretch/>
        </p:blipFill>
        <p:spPr>
          <a:xfrm>
            <a:off x="5448300" y="1371600"/>
            <a:ext cx="3467100" cy="4144962"/>
          </a:xfrm>
          <a:prstGeom prst="rect">
            <a:avLst/>
          </a:prstGeom>
          <a:noFill/>
          <a:ln>
            <a:noFill/>
          </a:ln>
        </p:spPr>
      </p:pic>
      <p:sp>
        <p:nvSpPr>
          <p:cNvPr id="719" name="Google Shape;719;p8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88"/>
          <p:cNvSpPr txBox="1"/>
          <p:nvPr>
            <p:ph type="ctrTitle"/>
          </p:nvPr>
        </p:nvSpPr>
        <p:spPr>
          <a:xfrm>
            <a:off x="4800600" y="4343400"/>
            <a:ext cx="4114800" cy="1981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West Coast</a:t>
            </a:r>
            <a:br>
              <a:rPr b="1" i="0" lang="en-US" sz="2400" u="none" cap="none" strike="noStrike">
                <a:solidFill>
                  <a:srgbClr val="FFFF00"/>
                </a:solidFill>
                <a:latin typeface="Arial"/>
                <a:ea typeface="Arial"/>
                <a:cs typeface="Arial"/>
                <a:sym typeface="Arial"/>
              </a:rPr>
            </a:br>
            <a:r>
              <a:rPr b="1" i="0" lang="en-US" sz="2400" u="none" cap="none" strike="noStrike">
                <a:solidFill>
                  <a:srgbClr val="FFFF00"/>
                </a:solidFill>
                <a:latin typeface="Arial"/>
                <a:ea typeface="Arial"/>
                <a:cs typeface="Arial"/>
                <a:sym typeface="Arial"/>
              </a:rPr>
              <a:t>LtCol Brian Christmas</a:t>
            </a:r>
            <a:br>
              <a:rPr b="1" i="0" lang="en-US" sz="2400" u="none" cap="none" strike="noStrike">
                <a:solidFill>
                  <a:srgbClr val="FFFF00"/>
                </a:solidFill>
                <a:latin typeface="Arial"/>
                <a:ea typeface="Arial"/>
                <a:cs typeface="Arial"/>
                <a:sym typeface="Arial"/>
              </a:rPr>
            </a:br>
            <a:r>
              <a:rPr b="1" i="0" lang="en-US" sz="1800" u="none" cap="none" strike="noStrike">
                <a:solidFill>
                  <a:srgbClr val="FFFF00"/>
                </a:solidFill>
                <a:latin typeface="Arial"/>
                <a:ea typeface="Arial"/>
                <a:cs typeface="Arial"/>
                <a:sym typeface="Arial"/>
              </a:rPr>
              <a:t>brian.christmas@usmc.mil</a:t>
            </a:r>
            <a:br>
              <a:rPr b="1" i="0" lang="en-US" sz="1800" u="none" cap="none" strike="noStrike">
                <a:solidFill>
                  <a:srgbClr val="FFFF00"/>
                </a:solidFill>
                <a:latin typeface="Arial"/>
                <a:ea typeface="Arial"/>
                <a:cs typeface="Arial"/>
                <a:sym typeface="Arial"/>
              </a:rPr>
            </a:br>
            <a:r>
              <a:rPr b="1" i="0" lang="en-US" sz="2400" u="none" cap="none" strike="noStrike">
                <a:solidFill>
                  <a:srgbClr val="FFFF00"/>
                </a:solidFill>
                <a:latin typeface="Arial"/>
                <a:ea typeface="Arial"/>
                <a:cs typeface="Arial"/>
                <a:sym typeface="Arial"/>
              </a:rPr>
              <a:t>Dr. Rebecca Johnson</a:t>
            </a:r>
            <a:br>
              <a:rPr b="1" i="0" lang="en-US" sz="24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rebecca.j.johnson@usmc.mil</a:t>
            </a:r>
            <a:endParaRPr/>
          </a:p>
        </p:txBody>
      </p:sp>
      <p:sp>
        <p:nvSpPr>
          <p:cNvPr id="725" name="Google Shape;725;p8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726" name="Google Shape;726;p88"/>
          <p:cNvSpPr txBox="1"/>
          <p:nvPr/>
        </p:nvSpPr>
        <p:spPr>
          <a:xfrm>
            <a:off x="457200" y="304800"/>
            <a:ext cx="8382000" cy="1219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Ethics Team POC</a:t>
            </a:r>
            <a:endParaRPr/>
          </a:p>
        </p:txBody>
      </p:sp>
      <p:sp>
        <p:nvSpPr>
          <p:cNvPr id="727" name="Google Shape;727;p88"/>
          <p:cNvSpPr txBox="1"/>
          <p:nvPr/>
        </p:nvSpPr>
        <p:spPr>
          <a:xfrm>
            <a:off x="228600" y="4343400"/>
            <a:ext cx="4343400" cy="1981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Pacific</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SgtMaj William Skiles</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william.skiles@usmc.mil</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Dr Paolo Tripodi</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paolo.tripodi@usmc.mil</a:t>
            </a:r>
            <a:endParaRPr/>
          </a:p>
        </p:txBody>
      </p:sp>
      <p:sp>
        <p:nvSpPr>
          <p:cNvPr id="728" name="Google Shape;728;p88"/>
          <p:cNvSpPr txBox="1"/>
          <p:nvPr/>
        </p:nvSpPr>
        <p:spPr>
          <a:xfrm>
            <a:off x="4724400" y="1752600"/>
            <a:ext cx="4191000" cy="1905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East Coast</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LtCol Wayne Beyer</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wayne.beyer@usmc.mil</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Dr Wendy Chambers</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wendy.chambers.ctr@usmc.mil</a:t>
            </a:r>
            <a:endParaRPr/>
          </a:p>
        </p:txBody>
      </p:sp>
      <p:sp>
        <p:nvSpPr>
          <p:cNvPr id="729" name="Google Shape;729;p88"/>
          <p:cNvSpPr txBox="1"/>
          <p:nvPr/>
        </p:nvSpPr>
        <p:spPr>
          <a:xfrm>
            <a:off x="228600" y="1752600"/>
            <a:ext cx="4343400" cy="1905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National Capital Region</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Col Royal Mortenson</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royal.mortenson@usmc.mil</a:t>
            </a:r>
            <a:endParaRPr/>
          </a:p>
          <a:p>
            <a:pPr indent="0" lvl="0" marL="0" marR="0" rtl="0" algn="ctr">
              <a:lnSpc>
                <a:spcPct val="100000"/>
              </a:lnSpc>
              <a:spcBef>
                <a:spcPts val="0"/>
              </a:spcBef>
              <a:spcAft>
                <a:spcPts val="0"/>
              </a:spcAft>
              <a:buClr>
                <a:srgbClr val="FFFF00"/>
              </a:buClr>
              <a:buSzPts val="2400"/>
              <a:buFont typeface="Arial"/>
              <a:buNone/>
            </a:pPr>
            <a:r>
              <a:rPr b="1" i="0" lang="en-US" sz="2400" u="none">
                <a:solidFill>
                  <a:srgbClr val="FFFF00"/>
                </a:solidFill>
                <a:latin typeface="Arial"/>
                <a:ea typeface="Arial"/>
                <a:cs typeface="Arial"/>
                <a:sym typeface="Arial"/>
              </a:rPr>
              <a:t>Dr. Paula Holmes-Eber</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paula.holmes-eber@usmc.mil</a:t>
            </a:r>
            <a:endParaRPr/>
          </a:p>
        </p:txBody>
      </p:sp>
      <p:sp>
        <p:nvSpPr>
          <p:cNvPr id="730" name="Google Shape;730;p88"/>
          <p:cNvSpPr txBox="1"/>
          <p:nvPr/>
        </p:nvSpPr>
        <p:spPr>
          <a:xfrm>
            <a:off x="1219200" y="6400800"/>
            <a:ext cx="6946900" cy="369887"/>
          </a:xfrm>
          <a:prstGeom prst="rect">
            <a:avLst/>
          </a:prstGeom>
          <a:solidFill>
            <a:schemeClr val="dk1"/>
          </a:solidFill>
          <a:ln cap="flat" cmpd="sng" w="9525">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https://www.mcu.usmc.mil/sitepages/ethics_symposium.aspx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5"/>
          <p:cNvSpPr/>
          <p:nvPr/>
        </p:nvSpPr>
        <p:spPr>
          <a:xfrm>
            <a:off x="817562" y="2378075"/>
            <a:ext cx="7740650" cy="22177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6600"/>
              <a:buFont typeface="Arial"/>
              <a:buNone/>
            </a:pPr>
            <a:r>
              <a:rPr b="1" i="0" lang="en-US" sz="6600" u="none" cap="none" strike="noStrike">
                <a:solidFill>
                  <a:srgbClr val="FFFF00"/>
                </a:solidFill>
                <a:latin typeface="Arial"/>
                <a:ea typeface="Arial"/>
                <a:cs typeface="Arial"/>
                <a:sym typeface="Arial"/>
              </a:rPr>
              <a:t>THE INDIVIDUAL</a:t>
            </a:r>
            <a:endParaRPr/>
          </a:p>
        </p:txBody>
      </p:sp>
      <p:sp>
        <p:nvSpPr>
          <p:cNvPr id="190" name="Google Shape;190;p2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228600" y="427037"/>
            <a:ext cx="8686800" cy="117316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Why do individuals behave unethically?</a:t>
            </a:r>
            <a:endParaRPr/>
          </a:p>
        </p:txBody>
      </p:sp>
      <p:sp>
        <p:nvSpPr>
          <p:cNvPr id="196" name="Google Shape;196;p26"/>
          <p:cNvSpPr txBox="1"/>
          <p:nvPr>
            <p:ph idx="1" type="body"/>
          </p:nvPr>
        </p:nvSpPr>
        <p:spPr>
          <a:xfrm>
            <a:off x="457200" y="2438400"/>
            <a:ext cx="8305800" cy="3962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rgbClr val="FFFF00"/>
              </a:buClr>
              <a:buSzPts val="3200"/>
              <a:buFont typeface="Arial"/>
              <a:buChar char="•"/>
            </a:pPr>
            <a:r>
              <a:rPr b="1" i="0" lang="en-US" sz="3200" u="none" cap="none" strike="noStrike">
                <a:solidFill>
                  <a:srgbClr val="FFFF00"/>
                </a:solidFill>
                <a:latin typeface="Arial"/>
                <a:ea typeface="Arial"/>
                <a:cs typeface="Arial"/>
                <a:sym typeface="Arial"/>
              </a:rPr>
              <a:t>They might be psychopaths.</a:t>
            </a:r>
            <a:endParaRPr/>
          </a:p>
          <a:p>
            <a:pPr indent="-139700" lvl="0" marL="342900" marR="0" rtl="0" algn="l">
              <a:lnSpc>
                <a:spcPct val="100000"/>
              </a:lnSpc>
              <a:spcBef>
                <a:spcPts val="640"/>
              </a:spcBef>
              <a:spcAft>
                <a:spcPts val="0"/>
              </a:spcAft>
              <a:buClr>
                <a:schemeClr val="dk1"/>
              </a:buClr>
              <a:buSzPts val="3200"/>
              <a:buFont typeface="Arial"/>
              <a:buNone/>
            </a:pPr>
            <a:r>
              <a:t/>
            </a:r>
            <a:endParaRPr b="1" i="0" sz="3200" u="none" cap="none" strike="noStrike">
              <a:solidFill>
                <a:srgbClr val="FFFF00"/>
              </a:solidFill>
              <a:latin typeface="Arial"/>
              <a:ea typeface="Arial"/>
              <a:cs typeface="Arial"/>
              <a:sym typeface="Arial"/>
            </a:endParaRPr>
          </a:p>
          <a:p>
            <a:pPr indent="-342900" lvl="0" marL="342900" marR="0" rtl="0" algn="l">
              <a:lnSpc>
                <a:spcPct val="100000"/>
              </a:lnSpc>
              <a:spcBef>
                <a:spcPts val="640"/>
              </a:spcBef>
              <a:spcAft>
                <a:spcPts val="0"/>
              </a:spcAft>
              <a:buClr>
                <a:srgbClr val="FFFF00"/>
              </a:buClr>
              <a:buSzPts val="3200"/>
              <a:buFont typeface="Arial"/>
              <a:buChar char="•"/>
            </a:pPr>
            <a:r>
              <a:rPr b="1" i="0" lang="en-US" sz="3200" u="none" cap="none" strike="noStrike">
                <a:solidFill>
                  <a:srgbClr val="FFFF00"/>
                </a:solidFill>
                <a:latin typeface="Arial"/>
                <a:ea typeface="Arial"/>
                <a:cs typeface="Arial"/>
                <a:sym typeface="Arial"/>
              </a:rPr>
              <a:t>They might be people of character who know the difference between right and wrong, but fail to apply their values. </a:t>
            </a:r>
            <a:endParaRPr/>
          </a:p>
        </p:txBody>
      </p:sp>
      <p:sp>
        <p:nvSpPr>
          <p:cNvPr id="197" name="Google Shape;197;p2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