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3" r:id="rId4"/>
    <p:sldId id="264" r:id="rId5"/>
    <p:sldId id="268" r:id="rId6"/>
    <p:sldId id="271" r:id="rId7"/>
    <p:sldId id="256" r:id="rId8"/>
    <p:sldId id="257" r:id="rId9"/>
    <p:sldId id="269" r:id="rId10"/>
    <p:sldId id="270" r:id="rId11"/>
    <p:sldId id="272" r:id="rId12"/>
  </p:sldIdLst>
  <p:sldSz cx="9144000" cy="6858000" type="screen4x3"/>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85DF33-C2A4-4770-89AC-6A31E64037C0}"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828771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85DF33-C2A4-4770-89AC-6A31E64037C0}"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275607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85DF33-C2A4-4770-89AC-6A31E64037C0}"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426639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85DF33-C2A4-4770-89AC-6A31E64037C0}"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364994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85DF33-C2A4-4770-89AC-6A31E64037C0}"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126731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85DF33-C2A4-4770-89AC-6A31E64037C0}"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613539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85DF33-C2A4-4770-89AC-6A31E64037C0}" type="datetimeFigureOut">
              <a:rPr lang="en-US" smtClean="0"/>
              <a:t>4/14/2016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601042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85DF33-C2A4-4770-89AC-6A31E64037C0}" type="datetimeFigureOut">
              <a:rPr lang="en-US" smtClean="0"/>
              <a:t>4/14/2016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1959944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85DF33-C2A4-4770-89AC-6A31E64037C0}" type="datetimeFigureOut">
              <a:rPr lang="en-US" smtClean="0"/>
              <a:t>4/14/2016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178989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5DF33-C2A4-4770-89AC-6A31E64037C0}"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2403343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5DF33-C2A4-4770-89AC-6A31E64037C0}"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81B2B-6E67-4086-AE81-97A3F2B84645}" type="slidenum">
              <a:rPr lang="en-US" smtClean="0"/>
              <a:t>‹#›</a:t>
            </a:fld>
            <a:endParaRPr lang="en-US"/>
          </a:p>
        </p:txBody>
      </p:sp>
    </p:spTree>
    <p:extLst>
      <p:ext uri="{BB962C8B-B14F-4D97-AF65-F5344CB8AC3E}">
        <p14:creationId xmlns:p14="http://schemas.microsoft.com/office/powerpoint/2010/main" val="3990229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5DF33-C2A4-4770-89AC-6A31E64037C0}" type="datetimeFigureOut">
              <a:rPr lang="en-US" smtClean="0"/>
              <a:t>4/14/2016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81B2B-6E67-4086-AE81-97A3F2B84645}" type="slidenum">
              <a:rPr lang="en-US" smtClean="0"/>
              <a:t>‹#›</a:t>
            </a:fld>
            <a:endParaRPr lang="en-US"/>
          </a:p>
        </p:txBody>
      </p:sp>
    </p:spTree>
    <p:extLst>
      <p:ext uri="{BB962C8B-B14F-4D97-AF65-F5344CB8AC3E}">
        <p14:creationId xmlns:p14="http://schemas.microsoft.com/office/powerpoint/2010/main" val="4114921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EFFECTIVE COMMAND TEAM/STAFF RELATIONS</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Command team includes:</a:t>
            </a:r>
          </a:p>
          <a:p>
            <a:pPr marL="0" indent="0">
              <a:buNone/>
            </a:pPr>
            <a:r>
              <a:rPr lang="en-US" b="1" dirty="0" smtClean="0"/>
              <a:t>Commander</a:t>
            </a:r>
          </a:p>
          <a:p>
            <a:pPr marL="0" indent="0">
              <a:buNone/>
            </a:pPr>
            <a:r>
              <a:rPr lang="en-US" b="1" dirty="0" smtClean="0"/>
              <a:t>Executive Officer 		BIG THREE</a:t>
            </a:r>
          </a:p>
          <a:p>
            <a:pPr marL="0" indent="0">
              <a:buNone/>
            </a:pPr>
            <a:r>
              <a:rPr lang="en-US" b="1" dirty="0" smtClean="0"/>
              <a:t>Sergeant Major</a:t>
            </a:r>
          </a:p>
          <a:p>
            <a:pPr marL="0" indent="0">
              <a:buNone/>
            </a:pPr>
            <a:r>
              <a:rPr lang="en-US" b="1" dirty="0" smtClean="0"/>
              <a:t>Family Readiness Officer</a:t>
            </a:r>
          </a:p>
          <a:p>
            <a:pPr marL="0" indent="0">
              <a:buNone/>
            </a:pPr>
            <a:r>
              <a:rPr lang="en-US" b="1" dirty="0" smtClean="0"/>
              <a:t>Chaplain</a:t>
            </a:r>
          </a:p>
          <a:p>
            <a:pPr marL="0" indent="0">
              <a:buNone/>
            </a:pPr>
            <a:r>
              <a:rPr lang="en-US" b="1" dirty="0" smtClean="0"/>
              <a:t>Other/Special Staff as the Commander dictates</a:t>
            </a:r>
          </a:p>
          <a:p>
            <a:pPr marL="0" indent="0" algn="ctr">
              <a:buNone/>
            </a:pPr>
            <a:endParaRPr lang="en-US" b="1" dirty="0" smtClean="0"/>
          </a:p>
          <a:p>
            <a:pPr marL="0" indent="0" algn="ctr">
              <a:buNone/>
            </a:pPr>
            <a:r>
              <a:rPr lang="en-US" b="1" dirty="0" smtClean="0"/>
              <a:t>“Instill a sense of ownership”</a:t>
            </a:r>
            <a:endParaRPr lang="en-US" b="1" dirty="0"/>
          </a:p>
        </p:txBody>
      </p:sp>
      <p:cxnSp>
        <p:nvCxnSpPr>
          <p:cNvPr id="7" name="Straight Arrow Connector 6"/>
          <p:cNvCxnSpPr/>
          <p:nvPr/>
        </p:nvCxnSpPr>
        <p:spPr>
          <a:xfrm>
            <a:off x="2895600" y="2209800"/>
            <a:ext cx="1981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429000" y="27432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276600" y="2743200"/>
            <a:ext cx="1600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172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Sergeant Major Obligations	</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marL="0" indent="0">
              <a:buNone/>
            </a:pPr>
            <a:r>
              <a:rPr lang="en-US" dirty="0" smtClean="0"/>
              <a:t>Obligated to the Commander...To:</a:t>
            </a:r>
          </a:p>
          <a:p>
            <a:pPr marL="914400" lvl="1" indent="-514350"/>
            <a:r>
              <a:rPr lang="en-US" b="1" dirty="0" smtClean="0"/>
              <a:t>provide </a:t>
            </a:r>
            <a:r>
              <a:rPr lang="en-US" b="1" dirty="0"/>
              <a:t>insight where there is </a:t>
            </a:r>
            <a:r>
              <a:rPr lang="en-US" b="1" dirty="0" smtClean="0"/>
              <a:t>lack of knowledge of policy. </a:t>
            </a:r>
            <a:r>
              <a:rPr lang="en-US" sz="2000" b="1" dirty="0" smtClean="0"/>
              <a:t>“Can I/How do I do this…Is this Right?”</a:t>
            </a:r>
            <a:endParaRPr lang="en-US" b="1" dirty="0" smtClean="0"/>
          </a:p>
          <a:p>
            <a:pPr marL="914400" lvl="1" indent="-514350"/>
            <a:r>
              <a:rPr lang="en-US" b="1" dirty="0" smtClean="0"/>
              <a:t>provide </a:t>
            </a:r>
            <a:r>
              <a:rPr lang="en-US" b="1" dirty="0"/>
              <a:t>information and suggestion where there is </a:t>
            </a:r>
            <a:r>
              <a:rPr lang="en-US" b="1" dirty="0" smtClean="0"/>
              <a:t>indecision. </a:t>
            </a:r>
            <a:r>
              <a:rPr lang="en-US" sz="2000" b="1" dirty="0" smtClean="0"/>
              <a:t>“Should I /When do I do this…Is this Right?”</a:t>
            </a:r>
            <a:endParaRPr lang="en-US" dirty="0"/>
          </a:p>
          <a:p>
            <a:pPr marL="914400" lvl="1" indent="-514350"/>
            <a:r>
              <a:rPr lang="en-US" b="1" dirty="0" smtClean="0"/>
              <a:t>provide </a:t>
            </a:r>
            <a:r>
              <a:rPr lang="en-US" b="1" dirty="0"/>
              <a:t>assurance and reassurance where there is </a:t>
            </a:r>
            <a:r>
              <a:rPr lang="en-US" b="1" dirty="0" smtClean="0"/>
              <a:t>doubt. </a:t>
            </a:r>
            <a:r>
              <a:rPr lang="en-US" sz="2000" b="1" dirty="0" smtClean="0"/>
              <a:t>“Is this Right?”</a:t>
            </a:r>
            <a:endParaRPr lang="en-US" b="1" dirty="0" smtClean="0"/>
          </a:p>
          <a:p>
            <a:pPr marL="914400" lvl="1" indent="-514350"/>
            <a:r>
              <a:rPr lang="en-US" b="1" dirty="0" smtClean="0"/>
              <a:t>not wait to be asked for an opinion!</a:t>
            </a:r>
          </a:p>
          <a:p>
            <a:pPr marL="914400" lvl="1" indent="-514350"/>
            <a:r>
              <a:rPr lang="en-US" b="1" dirty="0" smtClean="0"/>
              <a:t>Be consistent in messaging “Corps and Commander” </a:t>
            </a:r>
          </a:p>
          <a:p>
            <a:pPr marL="400050" lvl="1" indent="0">
              <a:buNone/>
            </a:pPr>
            <a:endParaRPr lang="en-US" b="1" dirty="0"/>
          </a:p>
          <a:p>
            <a:pPr marL="400050" lvl="1" indent="0">
              <a:buNone/>
            </a:pPr>
            <a:r>
              <a:rPr lang="en-US" b="1" i="1" dirty="0" smtClean="0"/>
              <a:t>“I need the power to disagree and </a:t>
            </a:r>
            <a:r>
              <a:rPr lang="en-US" b="1" i="1" smtClean="0"/>
              <a:t>I will offer </a:t>
            </a:r>
            <a:r>
              <a:rPr lang="en-US" b="1" i="1" dirty="0" smtClean="0"/>
              <a:t>my opinion”</a:t>
            </a:r>
          </a:p>
          <a:p>
            <a:pPr marL="914400" lvl="1" indent="-514350"/>
            <a:endParaRPr lang="en-US" b="1" dirty="0" smtClean="0"/>
          </a:p>
          <a:p>
            <a:pPr marL="0" indent="0">
              <a:buNone/>
            </a:pPr>
            <a:endParaRPr lang="en-US" b="1"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15179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 think I need from you”	</a:t>
            </a:r>
            <a:endParaRPr lang="en-US" dirty="0"/>
          </a:p>
        </p:txBody>
      </p:sp>
      <p:sp>
        <p:nvSpPr>
          <p:cNvPr id="3" name="Content Placeholder 2"/>
          <p:cNvSpPr>
            <a:spLocks noGrp="1"/>
          </p:cNvSpPr>
          <p:nvPr>
            <p:ph idx="1"/>
          </p:nvPr>
        </p:nvSpPr>
        <p:spPr>
          <a:xfrm>
            <a:off x="457200" y="1371600"/>
            <a:ext cx="8229600" cy="5257800"/>
          </a:xfrm>
        </p:spPr>
        <p:txBody>
          <a:bodyPr>
            <a:normAutofit fontScale="62500" lnSpcReduction="20000"/>
          </a:bodyPr>
          <a:lstStyle/>
          <a:p>
            <a:pPr marL="0" indent="0">
              <a:buNone/>
            </a:pPr>
            <a:r>
              <a:rPr lang="en-US" sz="3800" b="1" dirty="0" smtClean="0"/>
              <a:t>You will </a:t>
            </a:r>
            <a:r>
              <a:rPr lang="en-US" sz="3800" b="1" dirty="0"/>
              <a:t>be empowered to enhance our unit effectiveness.</a:t>
            </a:r>
          </a:p>
          <a:p>
            <a:pPr marL="0" indent="0">
              <a:buNone/>
            </a:pPr>
            <a:r>
              <a:rPr lang="en-US" b="1" dirty="0" smtClean="0"/>
              <a:t> </a:t>
            </a:r>
          </a:p>
          <a:p>
            <a:pPr marL="0" indent="0">
              <a:buNone/>
            </a:pPr>
            <a:r>
              <a:rPr lang="en-US" b="1" dirty="0" smtClean="0"/>
              <a:t>- I </a:t>
            </a:r>
            <a:r>
              <a:rPr lang="en-US" b="1" dirty="0"/>
              <a:t>want a relationship where you feel you can tell me anything, and we are unified in how we lead the MEU.  </a:t>
            </a:r>
          </a:p>
          <a:p>
            <a:pPr marL="0" indent="0">
              <a:buNone/>
            </a:pPr>
            <a:r>
              <a:rPr lang="en-US" b="1" dirty="0" smtClean="0"/>
              <a:t>- Keep </a:t>
            </a:r>
            <a:r>
              <a:rPr lang="en-US" b="1" dirty="0"/>
              <a:t>me out of trouble, and straight on standards/policy – know the reference!</a:t>
            </a:r>
          </a:p>
          <a:p>
            <a:pPr marL="0" indent="0">
              <a:buNone/>
            </a:pPr>
            <a:r>
              <a:rPr lang="en-US" b="1" dirty="0" smtClean="0"/>
              <a:t>- Give </a:t>
            </a:r>
            <a:r>
              <a:rPr lang="en-US" b="1" dirty="0"/>
              <a:t>me your unvarnished opinion/offer suggestions</a:t>
            </a:r>
          </a:p>
          <a:p>
            <a:pPr marL="0" indent="0">
              <a:buNone/>
            </a:pPr>
            <a:r>
              <a:rPr lang="en-US" b="1" dirty="0" smtClean="0"/>
              <a:t>- Challenge </a:t>
            </a:r>
            <a:r>
              <a:rPr lang="en-US" b="1" dirty="0"/>
              <a:t>my decisions </a:t>
            </a:r>
          </a:p>
          <a:p>
            <a:pPr marL="0" indent="0">
              <a:buNone/>
            </a:pPr>
            <a:r>
              <a:rPr lang="en-US" b="1" dirty="0" smtClean="0"/>
              <a:t>- Maintain </a:t>
            </a:r>
            <a:r>
              <a:rPr lang="en-US" b="1" dirty="0"/>
              <a:t>pulse on enlisted Marines – ensure the message is getting down to them.  Ensure we are empowering enlisted leaders at every level</a:t>
            </a:r>
          </a:p>
          <a:p>
            <a:pPr marL="0" indent="0">
              <a:buNone/>
            </a:pPr>
            <a:r>
              <a:rPr lang="en-US" b="1" dirty="0" smtClean="0"/>
              <a:t>- You </a:t>
            </a:r>
            <a:r>
              <a:rPr lang="en-US" b="1" dirty="0"/>
              <a:t>are accountable for training the SNCOs and for the performance of SNCOs.</a:t>
            </a:r>
          </a:p>
          <a:p>
            <a:pPr marL="0" indent="0">
              <a:buNone/>
            </a:pPr>
            <a:r>
              <a:rPr lang="en-US" b="1" dirty="0" smtClean="0"/>
              <a:t>- Maintain </a:t>
            </a:r>
            <a:r>
              <a:rPr lang="en-US" b="1" dirty="0"/>
              <a:t>a culture whereby you hold SNCOs accountable for the </a:t>
            </a:r>
            <a:r>
              <a:rPr lang="en-US" b="1" smtClean="0"/>
              <a:t>same for the </a:t>
            </a:r>
            <a:r>
              <a:rPr lang="en-US" b="1" dirty="0" smtClean="0"/>
              <a:t>junior </a:t>
            </a:r>
            <a:r>
              <a:rPr lang="en-US" b="1" dirty="0"/>
              <a:t>Marines</a:t>
            </a:r>
          </a:p>
          <a:p>
            <a:pPr marL="0" indent="0">
              <a:buNone/>
            </a:pPr>
            <a:r>
              <a:rPr lang="en-US" b="1" dirty="0" smtClean="0"/>
              <a:t>- Deliver </a:t>
            </a:r>
            <a:r>
              <a:rPr lang="en-US" b="1" dirty="0"/>
              <a:t>the message, maintain the standard regardless</a:t>
            </a:r>
          </a:p>
          <a:p>
            <a:pPr marL="0" indent="0">
              <a:buNone/>
            </a:pPr>
            <a:r>
              <a:rPr lang="en-US" b="1" dirty="0" smtClean="0"/>
              <a:t>- Ensure </a:t>
            </a:r>
            <a:r>
              <a:rPr lang="en-US" b="1" dirty="0"/>
              <a:t>the MEU is adhering to and honoring our history, traditions and core values</a:t>
            </a:r>
          </a:p>
          <a:p>
            <a:pPr marL="0" indent="0">
              <a:buNone/>
            </a:pPr>
            <a:endParaRPr lang="en-US" b="1" dirty="0" smtClean="0"/>
          </a:p>
          <a:p>
            <a:pPr marL="0" indent="0">
              <a:buNone/>
            </a:pPr>
            <a:endParaRPr lang="en-US" b="1"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47672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Commander</a:t>
            </a:r>
            <a:br>
              <a:rPr lang="en-US" dirty="0" smtClean="0"/>
            </a:br>
            <a:r>
              <a:rPr lang="en-US" dirty="0" smtClean="0"/>
              <a:t>What </a:t>
            </a:r>
            <a:r>
              <a:rPr lang="en-US" dirty="0" smtClean="0"/>
              <a:t>has worked for me</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Communicate - Engage the masses early/periodically, but in small groups and on their turf</a:t>
            </a:r>
          </a:p>
          <a:p>
            <a:r>
              <a:rPr lang="en-US" dirty="0" smtClean="0"/>
              <a:t>Open Kimono - Take the guess work out of it – “who I am, and what is important to me”</a:t>
            </a:r>
          </a:p>
          <a:p>
            <a:r>
              <a:rPr lang="en-US" dirty="0" smtClean="0"/>
              <a:t>Define what “right” looks like - articulate expectations – “this is what </a:t>
            </a:r>
            <a:r>
              <a:rPr lang="en-US" smtClean="0"/>
              <a:t>we will do</a:t>
            </a:r>
            <a:r>
              <a:rPr lang="en-US" dirty="0" smtClean="0"/>
              <a:t>, this is how we will do it”</a:t>
            </a:r>
          </a:p>
          <a:p>
            <a:r>
              <a:rPr lang="en-US" dirty="0" smtClean="0"/>
              <a:t>Availability - Be accessible, “my door is always open, unless it is closed”</a:t>
            </a:r>
          </a:p>
          <a:p>
            <a:r>
              <a:rPr lang="en-US" dirty="0" smtClean="0"/>
              <a:t>Consistency  – messaging, expectations, actions </a:t>
            </a:r>
          </a:p>
          <a:p>
            <a:endParaRPr lang="en-US" dirty="0" smtClean="0"/>
          </a:p>
          <a:p>
            <a:endParaRPr lang="en-US" dirty="0"/>
          </a:p>
        </p:txBody>
      </p:sp>
    </p:spTree>
    <p:extLst>
      <p:ext uri="{BB962C8B-B14F-4D97-AF65-F5344CB8AC3E}">
        <p14:creationId xmlns:p14="http://schemas.microsoft.com/office/powerpoint/2010/main" val="446016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XO and SgtMaj</a:t>
            </a:r>
            <a:endParaRPr lang="en-US" dirty="0"/>
          </a:p>
        </p:txBody>
      </p:sp>
      <p:sp>
        <p:nvSpPr>
          <p:cNvPr id="3" name="Content Placeholder 2"/>
          <p:cNvSpPr>
            <a:spLocks noGrp="1"/>
          </p:cNvSpPr>
          <p:nvPr>
            <p:ph idx="1"/>
          </p:nvPr>
        </p:nvSpPr>
        <p:spPr>
          <a:xfrm>
            <a:off x="304800" y="1600200"/>
            <a:ext cx="8610600" cy="4525963"/>
          </a:xfrm>
        </p:spPr>
        <p:txBody>
          <a:bodyPr>
            <a:normAutofit fontScale="77500" lnSpcReduction="20000"/>
          </a:bodyPr>
          <a:lstStyle/>
          <a:p>
            <a:r>
              <a:rPr lang="en-US" dirty="0" smtClean="0"/>
              <a:t>Snapshot assessment – what are the obvious places in which we are going to differ/be similar?</a:t>
            </a:r>
          </a:p>
          <a:p>
            <a:r>
              <a:rPr lang="en-US" dirty="0" smtClean="0"/>
              <a:t>“Here is what I </a:t>
            </a:r>
            <a:r>
              <a:rPr lang="en-US" i="1" dirty="0" smtClean="0"/>
              <a:t>think</a:t>
            </a:r>
            <a:r>
              <a:rPr lang="en-US" dirty="0" smtClean="0"/>
              <a:t> I need from you”</a:t>
            </a:r>
          </a:p>
          <a:p>
            <a:pPr lvl="1"/>
            <a:r>
              <a:rPr lang="en-US" dirty="0" smtClean="0"/>
              <a:t>and I will do whatever you need IOT enable…</a:t>
            </a:r>
          </a:p>
          <a:p>
            <a:r>
              <a:rPr lang="en-US" dirty="0" smtClean="0"/>
              <a:t>Frequent interaction, exchanges…ensure synchronization	</a:t>
            </a:r>
          </a:p>
          <a:p>
            <a:pPr lvl="1"/>
            <a:r>
              <a:rPr lang="en-US" dirty="0" smtClean="0"/>
              <a:t>daily huddle, sounding board, soliciting input…”anything going on”?</a:t>
            </a:r>
          </a:p>
          <a:p>
            <a:r>
              <a:rPr lang="en-US" dirty="0" smtClean="0"/>
              <a:t>Empower…XO as 2IC, SgtMaj as advisor</a:t>
            </a:r>
          </a:p>
          <a:p>
            <a:pPr lvl="1"/>
            <a:r>
              <a:rPr lang="en-US" dirty="0" smtClean="0"/>
              <a:t>“</a:t>
            </a:r>
            <a:r>
              <a:rPr lang="en-US" dirty="0"/>
              <a:t>Have you talked to the </a:t>
            </a:r>
            <a:r>
              <a:rPr lang="en-US" dirty="0" smtClean="0"/>
              <a:t>SgtMaj?”</a:t>
            </a:r>
          </a:p>
          <a:p>
            <a:pPr lvl="1"/>
            <a:r>
              <a:rPr lang="en-US" dirty="0" smtClean="0"/>
              <a:t>“What did the XO say”?</a:t>
            </a:r>
          </a:p>
          <a:p>
            <a:r>
              <a:rPr lang="en-US" dirty="0"/>
              <a:t>The XO and the staff, and the SgtMaj and the </a:t>
            </a:r>
            <a:r>
              <a:rPr lang="en-US" dirty="0" smtClean="0"/>
              <a:t>chiefs…consistency...</a:t>
            </a:r>
            <a:endParaRPr lang="en-US" dirty="0"/>
          </a:p>
          <a:p>
            <a:pPr lvl="1"/>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185111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Staff</a:t>
            </a:r>
            <a:endParaRPr lang="en-US" dirty="0"/>
          </a:p>
        </p:txBody>
      </p:sp>
      <p:sp>
        <p:nvSpPr>
          <p:cNvPr id="3" name="Content Placeholder 2"/>
          <p:cNvSpPr>
            <a:spLocks noGrp="1"/>
          </p:cNvSpPr>
          <p:nvPr>
            <p:ph idx="1"/>
          </p:nvPr>
        </p:nvSpPr>
        <p:spPr>
          <a:xfrm>
            <a:off x="457200" y="1295400"/>
            <a:ext cx="8229600" cy="4525963"/>
          </a:xfrm>
        </p:spPr>
        <p:txBody>
          <a:bodyPr>
            <a:normAutofit fontScale="92500" lnSpcReduction="10000"/>
          </a:bodyPr>
          <a:lstStyle/>
          <a:p>
            <a:r>
              <a:rPr lang="en-US" dirty="0" smtClean="0"/>
              <a:t>The staff are all equal, the S3 is just more equal than the rest…</a:t>
            </a:r>
          </a:p>
          <a:p>
            <a:pPr lvl="1"/>
            <a:r>
              <a:rPr lang="en-US" dirty="0" smtClean="0"/>
              <a:t>I command, the S3 runs…with the XO and SgtMaj </a:t>
            </a:r>
          </a:p>
          <a:p>
            <a:r>
              <a:rPr lang="en-US" dirty="0" smtClean="0"/>
              <a:t>Be the smartest, most informed guy/gal in the room in your subject matter area of expertise</a:t>
            </a:r>
          </a:p>
          <a:p>
            <a:pPr lvl="1"/>
            <a:r>
              <a:rPr lang="en-US" dirty="0" smtClean="0"/>
              <a:t>But don’t be afraid to tell me you don’t have the answer.</a:t>
            </a:r>
          </a:p>
          <a:p>
            <a:r>
              <a:rPr lang="en-US" dirty="0" smtClean="0"/>
              <a:t>“Will treat you how I would </a:t>
            </a:r>
            <a:r>
              <a:rPr lang="en-US" dirty="0"/>
              <a:t>want to be treated in the same </a:t>
            </a:r>
            <a:r>
              <a:rPr lang="en-US" dirty="0" smtClean="0"/>
              <a:t>situation”</a:t>
            </a:r>
            <a:endParaRPr lang="en-US" dirty="0"/>
          </a:p>
          <a:p>
            <a:r>
              <a:rPr lang="en-US" dirty="0" smtClean="0"/>
              <a:t>Hands off, until I determine I need to be hands on</a:t>
            </a:r>
          </a:p>
          <a:p>
            <a:pPr marL="0" indent="0">
              <a:buNone/>
            </a:pP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489255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Staff</a:t>
            </a:r>
            <a:endParaRPr lang="en-US" dirty="0"/>
          </a:p>
        </p:txBody>
      </p:sp>
      <p:sp>
        <p:nvSpPr>
          <p:cNvPr id="3" name="Content Placeholder 2"/>
          <p:cNvSpPr>
            <a:spLocks noGrp="1"/>
          </p:cNvSpPr>
          <p:nvPr>
            <p:ph idx="1"/>
          </p:nvPr>
        </p:nvSpPr>
        <p:spPr>
          <a:xfrm>
            <a:off x="457200" y="1219200"/>
            <a:ext cx="8229600" cy="4525963"/>
          </a:xfrm>
        </p:spPr>
        <p:txBody>
          <a:bodyPr>
            <a:normAutofit fontScale="92500" lnSpcReduction="20000"/>
          </a:bodyPr>
          <a:lstStyle/>
          <a:p>
            <a:r>
              <a:rPr lang="en-US" dirty="0" smtClean="0"/>
              <a:t>Shape </a:t>
            </a:r>
            <a:r>
              <a:rPr lang="en-US" dirty="0"/>
              <a:t>or be </a:t>
            </a:r>
            <a:r>
              <a:rPr lang="en-US" dirty="0" smtClean="0"/>
              <a:t>shaped.</a:t>
            </a:r>
          </a:p>
          <a:p>
            <a:pPr lvl="1"/>
            <a:r>
              <a:rPr lang="en-US" dirty="0" smtClean="0"/>
              <a:t>Get </a:t>
            </a:r>
            <a:r>
              <a:rPr lang="en-US" dirty="0"/>
              <a:t>to know your counterpart up/down/adjacent, educate and build the relationship that will make them take </a:t>
            </a:r>
            <a:r>
              <a:rPr lang="en-US" dirty="0" smtClean="0"/>
              <a:t>risks </a:t>
            </a:r>
            <a:r>
              <a:rPr lang="en-US" dirty="0"/>
              <a:t>for you and not want to tell you no.  </a:t>
            </a:r>
            <a:endParaRPr lang="en-US" dirty="0" smtClean="0"/>
          </a:p>
          <a:p>
            <a:pPr lvl="1"/>
            <a:r>
              <a:rPr lang="en-US" dirty="0" smtClean="0"/>
              <a:t>Find </a:t>
            </a:r>
            <a:r>
              <a:rPr lang="en-US" dirty="0"/>
              <a:t>a way to say yes…be proactive in accomplishing the collective mission. </a:t>
            </a:r>
            <a:r>
              <a:rPr lang="en-US" dirty="0" smtClean="0"/>
              <a:t> Sometimes </a:t>
            </a:r>
            <a:r>
              <a:rPr lang="en-US" dirty="0"/>
              <a:t>this requires the “long view”.  </a:t>
            </a:r>
          </a:p>
          <a:p>
            <a:r>
              <a:rPr lang="en-US" dirty="0" smtClean="0"/>
              <a:t>Commit </a:t>
            </a:r>
            <a:r>
              <a:rPr lang="en-US" dirty="0"/>
              <a:t>to </a:t>
            </a:r>
            <a:r>
              <a:rPr lang="en-US" dirty="0" smtClean="0"/>
              <a:t>leading…and </a:t>
            </a:r>
            <a:r>
              <a:rPr lang="en-US" dirty="0"/>
              <a:t>enforcing </a:t>
            </a:r>
            <a:r>
              <a:rPr lang="en-US" dirty="0" smtClean="0"/>
              <a:t>standards</a:t>
            </a:r>
          </a:p>
          <a:p>
            <a:pPr lvl="1"/>
            <a:r>
              <a:rPr lang="en-US" dirty="0" smtClean="0"/>
              <a:t>Set </a:t>
            </a:r>
            <a:r>
              <a:rPr lang="en-US" dirty="0"/>
              <a:t>the </a:t>
            </a:r>
            <a:r>
              <a:rPr lang="en-US" dirty="0" smtClean="0"/>
              <a:t>example</a:t>
            </a:r>
          </a:p>
          <a:p>
            <a:pPr lvl="1"/>
            <a:r>
              <a:rPr lang="en-US" dirty="0" smtClean="0"/>
              <a:t>People </a:t>
            </a:r>
            <a:r>
              <a:rPr lang="en-US" dirty="0"/>
              <a:t>aren’t going to care about what you say, but they are going to notice what you tolerate in your presence. </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349583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SgtMaj</a:t>
            </a:r>
            <a:endParaRPr lang="en-US" dirty="0"/>
          </a:p>
        </p:txBody>
      </p:sp>
      <p:sp>
        <p:nvSpPr>
          <p:cNvPr id="3" name="Content Placeholder 2"/>
          <p:cNvSpPr>
            <a:spLocks noGrp="1"/>
          </p:cNvSpPr>
          <p:nvPr>
            <p:ph idx="1"/>
          </p:nvPr>
        </p:nvSpPr>
        <p:spPr>
          <a:xfrm>
            <a:off x="457200" y="1295400"/>
            <a:ext cx="8229600" cy="7162800"/>
          </a:xfrm>
        </p:spPr>
        <p:txBody>
          <a:bodyPr>
            <a:normAutofit/>
          </a:bodyPr>
          <a:lstStyle/>
          <a:p>
            <a:r>
              <a:rPr lang="en-US" sz="2400" dirty="0" smtClean="0"/>
              <a:t>I am </a:t>
            </a:r>
            <a:r>
              <a:rPr lang="en-US" sz="2400" dirty="0"/>
              <a:t>not a Staff </a:t>
            </a:r>
            <a:r>
              <a:rPr lang="en-US" sz="2400" dirty="0" smtClean="0"/>
              <a:t>Officer…but I have relevant </a:t>
            </a:r>
            <a:r>
              <a:rPr lang="en-US" sz="2400" dirty="0"/>
              <a:t>input into “the Plan”.</a:t>
            </a:r>
          </a:p>
          <a:p>
            <a:r>
              <a:rPr lang="en-US" sz="2400" dirty="0" smtClean="0"/>
              <a:t>Efficient </a:t>
            </a:r>
            <a:r>
              <a:rPr lang="en-US" sz="2400" dirty="0"/>
              <a:t>running of the </a:t>
            </a:r>
            <a:r>
              <a:rPr lang="en-US" sz="2400" dirty="0" smtClean="0"/>
              <a:t>Staff…XO Officers/ Me Chiefs</a:t>
            </a:r>
            <a:endParaRPr lang="en-US" sz="2400" dirty="0"/>
          </a:p>
          <a:p>
            <a:r>
              <a:rPr lang="en-US" sz="2400" dirty="0" smtClean="0"/>
              <a:t>I do </a:t>
            </a:r>
            <a:r>
              <a:rPr lang="en-US" sz="2400" dirty="0"/>
              <a:t>not compete with the </a:t>
            </a:r>
            <a:r>
              <a:rPr lang="en-US" sz="2400" dirty="0" smtClean="0"/>
              <a:t>staff….I offer </a:t>
            </a:r>
            <a:r>
              <a:rPr lang="en-US" sz="2400" dirty="0"/>
              <a:t>relevant information, insight, assurance/reassurance to the Commander and staff.</a:t>
            </a:r>
          </a:p>
          <a:p>
            <a:r>
              <a:rPr lang="en-US" sz="2400" dirty="0" smtClean="0"/>
              <a:t>I have </a:t>
            </a:r>
            <a:r>
              <a:rPr lang="en-US" sz="2400" dirty="0"/>
              <a:t>an open door with every </a:t>
            </a:r>
            <a:r>
              <a:rPr lang="en-US" sz="2400" dirty="0" smtClean="0"/>
              <a:t>officer/SNCO in </a:t>
            </a:r>
            <a:r>
              <a:rPr lang="en-US" sz="2400" dirty="0"/>
              <a:t>the </a:t>
            </a:r>
            <a:r>
              <a:rPr lang="en-US" sz="2400" dirty="0" smtClean="0"/>
              <a:t>staff. I </a:t>
            </a:r>
            <a:r>
              <a:rPr lang="en-US" sz="2400" dirty="0"/>
              <a:t>engage to ease tension or provide </a:t>
            </a:r>
            <a:r>
              <a:rPr lang="en-US" sz="2400" dirty="0" smtClean="0"/>
              <a:t>support. “Ear of and Voice of the Commander”</a:t>
            </a:r>
          </a:p>
          <a:p>
            <a:r>
              <a:rPr lang="en-US" sz="2400" dirty="0" smtClean="0"/>
              <a:t>I provide guidance and mentorship to both officers and enlisted</a:t>
            </a:r>
          </a:p>
          <a:p>
            <a:r>
              <a:rPr lang="en-US" sz="2400" dirty="0" smtClean="0"/>
              <a:t>I cannot lead and advise if I am uninformed…EVERYTHING IS MY BUSINESS as it </a:t>
            </a:r>
            <a:r>
              <a:rPr lang="en-US" sz="2400" dirty="0"/>
              <a:t>a</a:t>
            </a:r>
            <a:r>
              <a:rPr lang="en-US" sz="2400" dirty="0" smtClean="0"/>
              <a:t>ffects the Marines and the mission of the command.</a:t>
            </a:r>
          </a:p>
          <a:p>
            <a:endParaRPr lang="en-US" sz="2400" dirty="0" smtClean="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795956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OBLIGATIONS TO THE COMMANDER</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19748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10000"/>
          </a:bodyPr>
          <a:lstStyle/>
          <a:p>
            <a:pPr marL="0" indent="0" algn="ctr">
              <a:buNone/>
            </a:pPr>
            <a:r>
              <a:rPr lang="en-US" dirty="0" smtClean="0"/>
              <a:t>FROM A COMMANDER TO A SGTMAJ</a:t>
            </a:r>
          </a:p>
          <a:p>
            <a:pPr marL="0" indent="0" algn="ctr">
              <a:buNone/>
            </a:pPr>
            <a:endParaRPr lang="en-US" dirty="0"/>
          </a:p>
          <a:p>
            <a:pPr marL="0" indent="0" algn="ctr">
              <a:buNone/>
            </a:pPr>
            <a:r>
              <a:rPr lang="en-US" dirty="0" smtClean="0"/>
              <a:t>“SgtMaj, I was selected by a group of senior military professionals based on my past performance and future potential to uphold the highest traditions of the United States Marine Corps and to lead a unit of Marines in garrison and combat to the best of my ability. The Marine Corps has invested time, treasure and has an immense amount of trust in me to be committed to accomplishing the mission and the welfare of the Marines and I have been confirmed and entrusted by the Commandant of the Marine Corps to succeed...you have been selected to your rank and </a:t>
            </a:r>
            <a:r>
              <a:rPr lang="en-US" dirty="0" smtClean="0"/>
              <a:t>billet as </a:t>
            </a:r>
            <a:r>
              <a:rPr lang="en-US" smtClean="0"/>
              <a:t>a SgtMaj </a:t>
            </a:r>
            <a:r>
              <a:rPr lang="en-US" dirty="0" smtClean="0"/>
              <a:t>in the same manner for the same purpose and confirmed and entrusted by the same...let's do this!"</a:t>
            </a:r>
          </a:p>
          <a:p>
            <a:pPr marL="0" indent="0" algn="ctr">
              <a:buNone/>
            </a:pPr>
            <a:endParaRPr lang="en-US" dirty="0" smtClean="0"/>
          </a:p>
          <a:p>
            <a:pPr marL="0" indent="0" algn="ctr">
              <a:buNone/>
            </a:pPr>
            <a:endParaRPr lang="en-US" dirty="0"/>
          </a:p>
        </p:txBody>
      </p:sp>
    </p:spTree>
    <p:extLst>
      <p:ext uri="{BB962C8B-B14F-4D97-AF65-F5344CB8AC3E}">
        <p14:creationId xmlns:p14="http://schemas.microsoft.com/office/powerpoint/2010/main" val="3855761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Sergeant Major Obligations	</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pPr marL="514350" indent="-514350">
              <a:buAutoNum type="arabicPeriod"/>
            </a:pPr>
            <a:r>
              <a:rPr lang="en-US" dirty="0" smtClean="0"/>
              <a:t>I am Obligated to the United States Marine Corps</a:t>
            </a:r>
          </a:p>
          <a:p>
            <a:pPr marL="514350" indent="-514350">
              <a:buAutoNum type="arabicPeriod"/>
            </a:pPr>
            <a:endParaRPr lang="en-US" dirty="0"/>
          </a:p>
          <a:p>
            <a:pPr marL="514350" indent="-514350">
              <a:buAutoNum type="arabicPeriod"/>
            </a:pPr>
            <a:r>
              <a:rPr lang="en-US" dirty="0" smtClean="0"/>
              <a:t>I am Obligated to the Marines</a:t>
            </a:r>
          </a:p>
          <a:p>
            <a:pPr marL="514350" indent="-514350">
              <a:buAutoNum type="arabicPeriod"/>
            </a:pPr>
            <a:endParaRPr lang="en-US" dirty="0"/>
          </a:p>
          <a:p>
            <a:pPr marL="514350" indent="-514350">
              <a:buAutoNum type="arabicPeriod"/>
            </a:pPr>
            <a:r>
              <a:rPr lang="en-US" dirty="0" smtClean="0"/>
              <a:t>I am Obligated to the Commander...</a:t>
            </a:r>
          </a:p>
          <a:p>
            <a:pPr marL="514350" indent="-514350">
              <a:buAutoNum type="arabicPeriod"/>
            </a:pPr>
            <a:endParaRPr lang="en-US" dirty="0"/>
          </a:p>
          <a:p>
            <a:pPr marL="0" indent="0">
              <a:buNone/>
            </a:pPr>
            <a:r>
              <a:rPr lang="en-US" b="1" i="1" dirty="0"/>
              <a:t>“Have no doubt about my thorough and ongoing professionalism, or my loyalty to you, the Command and the Marine Corps and the Constitution.”</a:t>
            </a:r>
            <a:endParaRPr lang="en-US" dirty="0"/>
          </a:p>
          <a:p>
            <a:pPr marL="0" indent="0">
              <a:buNone/>
            </a:pPr>
            <a:r>
              <a:rPr lang="en-US" i="1" dirty="0"/>
              <a:t>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26309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875</Words>
  <Application>Microsoft Office PowerPoint</Application>
  <PresentationFormat>On-screen Show (4:3)</PresentationFormat>
  <Paragraphs>96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EFFECTIVE COMMAND TEAM/STAFF RELATIONS</vt:lpstr>
      <vt:lpstr>Commander What has worked for me</vt:lpstr>
      <vt:lpstr>The XO and SgtMaj</vt:lpstr>
      <vt:lpstr>The Staff</vt:lpstr>
      <vt:lpstr>The Staff</vt:lpstr>
      <vt:lpstr>The SgtMaj</vt:lpstr>
      <vt:lpstr>OBLIGATIONS TO THE COMMANDER</vt:lpstr>
      <vt:lpstr>PowerPoint Presentation</vt:lpstr>
      <vt:lpstr>Sergeant Major Obligations </vt:lpstr>
      <vt:lpstr>Sergeant Major Obligations </vt:lpstr>
      <vt:lpstr>“What I think I need from you” </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Black SgtMaj Troy E</dc:creator>
  <cp:lastModifiedBy>Black SgtMaj Troy E</cp:lastModifiedBy>
  <cp:revision>27</cp:revision>
  <cp:lastPrinted>2015-04-23T20:59:12Z</cp:lastPrinted>
  <dcterms:created xsi:type="dcterms:W3CDTF">2015-04-22T15:49:13Z</dcterms:created>
  <dcterms:modified xsi:type="dcterms:W3CDTF">2016-04-14T19:29:38Z</dcterms:modified>
</cp:coreProperties>
</file>